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/>
          <a:lstStyle/>
          <a:p>
            <a:r>
              <a:rPr lang="en-US" b="1" dirty="0" smtClean="0"/>
              <a:t>Empirical Methods in Personnel Economics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Seven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631180"/>
            <a:ext cx="8229600" cy="381000"/>
          </a:xfrm>
        </p:spPr>
        <p:txBody>
          <a:bodyPr>
            <a:noAutofit/>
          </a:bodyPr>
          <a:lstStyle/>
          <a:p>
            <a:pPr algn="l"/>
            <a:r>
              <a:rPr lang="en-US" sz="1000" b="1" dirty="0" smtClean="0"/>
              <a:t>Source: </a:t>
            </a:r>
            <a:r>
              <a:rPr lang="en-US" sz="1000" dirty="0" smtClean="0"/>
              <a:t>From </a:t>
            </a:r>
            <a:r>
              <a:rPr lang="en-US" sz="1000" dirty="0"/>
              <a:t>“Does Working From Home Work? Evidence from a Chinese Experiment,” by Nicholas Bloom, James Liang, John Roberts, and </a:t>
            </a:r>
            <a:r>
              <a:rPr lang="en-US" sz="1000" dirty="0" err="1"/>
              <a:t>Zhichun</a:t>
            </a:r>
            <a:r>
              <a:rPr lang="en-US" sz="1000" dirty="0"/>
              <a:t> Jenny Ying, </a:t>
            </a:r>
            <a:r>
              <a:rPr lang="en-US" sz="1000" i="1" dirty="0"/>
              <a:t>The Quarterly Journal of Economics</a:t>
            </a:r>
            <a:r>
              <a:rPr lang="en-US" sz="1000" dirty="0"/>
              <a:t>, Volume 130, Issue 1, 2015; by permission of Oxford University Press.</a:t>
            </a:r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7.1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i="1" dirty="0" err="1" smtClean="0"/>
              <a:t>CTrip’s</a:t>
            </a:r>
            <a:r>
              <a:rPr lang="en-US" sz="2800" i="1" dirty="0" smtClean="0"/>
              <a:t> </a:t>
            </a:r>
            <a:r>
              <a:rPr lang="en-US" sz="2800" dirty="0" smtClean="0"/>
              <a:t>Call Center and a Typical Home Worker </a:t>
            </a:r>
            <a:endParaRPr lang="en-US" sz="2700" dirty="0"/>
          </a:p>
        </p:txBody>
      </p:sp>
      <p:pic>
        <p:nvPicPr>
          <p:cNvPr id="1033" name="Picture 9" descr="C:\Users\ballal\Documents\Kuhn Figs and Tables\kuh78012_ch07\kuh78012_070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1905000"/>
            <a:ext cx="3646583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ballal\Documents\Kuhn Figs and Tables\kuh78012_ch07\kuh78012_070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95600"/>
            <a:ext cx="3523488" cy="244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7.2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Employee Performance at </a:t>
            </a:r>
            <a:r>
              <a:rPr lang="en-US" sz="2800" i="1" dirty="0" err="1"/>
              <a:t>CTrip</a:t>
            </a:r>
            <a:r>
              <a:rPr lang="en-US" sz="2800" i="1" dirty="0"/>
              <a:t> </a:t>
            </a:r>
            <a:r>
              <a:rPr lang="en-US" sz="2800" dirty="0"/>
              <a:t>Before and During the Working-From-Home Experiment</a:t>
            </a:r>
            <a:endParaRPr lang="en-US" sz="27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5791200"/>
            <a:ext cx="8229600" cy="381000"/>
          </a:xfrm>
        </p:spPr>
        <p:txBody>
          <a:bodyPr>
            <a:noAutofit/>
          </a:bodyPr>
          <a:lstStyle/>
          <a:p>
            <a:pPr algn="l"/>
            <a:r>
              <a:rPr lang="en-US" sz="1000" b="1" dirty="0" smtClean="0"/>
              <a:t>Source: </a:t>
            </a:r>
            <a:r>
              <a:rPr lang="en-US" sz="1000" dirty="0" smtClean="0"/>
              <a:t>From </a:t>
            </a:r>
            <a:r>
              <a:rPr lang="en-US" sz="1000" dirty="0"/>
              <a:t>“Does Working From Home Work? Evidence from a Chinese Experiment,” by Nicholas Bloom, James Liang, John Roberts, and </a:t>
            </a:r>
            <a:r>
              <a:rPr lang="en-US" sz="1000" dirty="0" err="1"/>
              <a:t>Zhichun</a:t>
            </a:r>
            <a:r>
              <a:rPr lang="en-US" sz="1000" dirty="0"/>
              <a:t> Jenny Ying, </a:t>
            </a:r>
            <a:r>
              <a:rPr lang="en-US" sz="1000" i="1" dirty="0"/>
              <a:t>The Quarterly Journal of Economics</a:t>
            </a:r>
            <a:r>
              <a:rPr lang="en-US" sz="1000" dirty="0"/>
              <a:t>, Volume 130, Issue 1, 2015; by permission of Oxford University Press.</a:t>
            </a:r>
          </a:p>
        </p:txBody>
      </p:sp>
      <p:pic>
        <p:nvPicPr>
          <p:cNvPr id="8194" name="Picture 2" descr="C:\Users\ballal\Documents\Kuhn Figs and Tables\kuh78012_ch07\kuh78012_07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96333"/>
            <a:ext cx="5334000" cy="351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37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TABLE 7.1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 smtClean="0"/>
              <a:t>Raw Data on Location Performance and Treatment Status, </a:t>
            </a:r>
            <a:r>
              <a:rPr lang="en-US" sz="2800" i="1" dirty="0" smtClean="0"/>
              <a:t>Pizza Hat </a:t>
            </a:r>
            <a:r>
              <a:rPr lang="en-US" sz="2800" dirty="0" smtClean="0"/>
              <a:t>Example </a:t>
            </a:r>
            <a:endParaRPr lang="en-US" sz="2700" dirty="0"/>
          </a:p>
        </p:txBody>
      </p:sp>
      <p:pic>
        <p:nvPicPr>
          <p:cNvPr id="9218" name="Picture 2" descr="C:\Users\ballal\Documents\Kuhn Figs and Tables\kuh78012_ch07\kuh78012_ta0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44402"/>
            <a:ext cx="6858000" cy="399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7.3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Scatter Plot and Simple Regression Line, </a:t>
            </a:r>
            <a:r>
              <a:rPr lang="en-US" sz="2800" i="1" dirty="0"/>
              <a:t>Pizza Hat </a:t>
            </a:r>
            <a:r>
              <a:rPr lang="en-US" sz="2800" dirty="0"/>
              <a:t>Example</a:t>
            </a:r>
            <a:endParaRPr lang="en-US" sz="2700" dirty="0"/>
          </a:p>
        </p:txBody>
      </p:sp>
      <p:pic>
        <p:nvPicPr>
          <p:cNvPr id="10242" name="Picture 2" descr="C:\Users\ballal\Documents\Kuhn Figs and Tables\kuh78012_ch07\kuh78012_07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828800"/>
            <a:ext cx="5410200" cy="388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070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7.4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200" dirty="0"/>
              <a:t>Scatter Plot and Within-Group Regression Lines, </a:t>
            </a:r>
            <a:r>
              <a:rPr lang="en-US" sz="2200" i="1" dirty="0"/>
              <a:t>Pizza Hat </a:t>
            </a:r>
            <a:r>
              <a:rPr lang="en-US" sz="2200" dirty="0"/>
              <a:t>Example</a:t>
            </a:r>
          </a:p>
        </p:txBody>
      </p:sp>
      <p:pic>
        <p:nvPicPr>
          <p:cNvPr id="11266" name="Picture 2" descr="C:\Users\ballal\Documents\Kuhn Figs and Tables\kuh78012_ch07\kuh78012_07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027" y="1981200"/>
            <a:ext cx="6043973" cy="352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010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201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Empirical Methods in Personnel Economics</vt:lpstr>
      <vt:lpstr>PowerPoint Presentation</vt:lpstr>
      <vt:lpstr>Source: From “Does Working From Home Work? Evidence from a Chinese Experiment,” by Nicholas Bloom, James Liang, John Roberts, and Zhichun Jenny Ying, The Quarterly Journal of Economics, Volume 130, Issue 1, 2015; by permission of Oxford University Press.</vt:lpstr>
      <vt:lpstr>Source: From “Does Working From Home Work? Evidence from a Chinese Experiment,” by Nicholas Bloom, James Liang, John Roberts, and Zhichun Jenny Ying, The Quarterly Journal of Economics, Volume 130, Issue 1, 2015; by permission of Oxford University Press.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10</cp:revision>
  <dcterms:created xsi:type="dcterms:W3CDTF">2017-09-26T19:05:44Z</dcterms:created>
  <dcterms:modified xsi:type="dcterms:W3CDTF">2017-09-29T18:38:02Z</dcterms:modified>
</cp:coreProperties>
</file>