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674412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96816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844776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8052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15756B-EFA0-41D9-933E-1449C8B1767F}" type="datetimeFigureOut">
              <a:rPr lang="en-US" smtClean="0"/>
              <a:t>9/29/2017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544835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65300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15756B-EFA0-41D9-933E-1449C8B1767F}" type="datetimeFigureOut">
              <a:rPr lang="en-US" smtClean="0"/>
              <a:t>9/29/2017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284446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15756B-EFA0-41D9-933E-1449C8B1767F}" type="datetimeFigureOut">
              <a:rPr lang="en-US" smtClean="0"/>
              <a:t>9/29/2017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127072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15756B-EFA0-41D9-933E-1449C8B1767F}" type="datetimeFigureOut">
              <a:rPr lang="en-US" smtClean="0"/>
              <a:t>9/29/2017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993943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345837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15756B-EFA0-41D9-933E-1449C8B1767F}" type="datetimeFigureOut">
              <a:rPr lang="en-US" smtClean="0"/>
              <a:t>9/29/2017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BA2BD4-25C6-4D2A-B4CB-8C4D89F9DF35}" type="slidenum">
              <a:rPr lang="en-US" smtClean="0"/>
              <a:t>‹#›</a:t>
            </a:fld>
            <a:endParaRPr lang="en-US"/>
          </a:p>
        </p:txBody>
      </p:sp>
    </p:spTree>
    <p:extLst>
      <p:ext uri="{BB962C8B-B14F-4D97-AF65-F5344CB8AC3E}">
        <p14:creationId xmlns:p14="http://schemas.microsoft.com/office/powerpoint/2010/main" val="1953617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5756B-EFA0-41D9-933E-1449C8B1767F}" type="datetimeFigureOut">
              <a:rPr lang="en-US" smtClean="0"/>
              <a:t>9/29/2017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A2BD4-25C6-4D2A-B4CB-8C4D89F9DF35}" type="slidenum">
              <a:rPr lang="en-US" smtClean="0"/>
              <a:t>‹#›</a:t>
            </a:fld>
            <a:endParaRPr lang="en-US"/>
          </a:p>
        </p:txBody>
      </p:sp>
    </p:spTree>
    <p:extLst>
      <p:ext uri="{BB962C8B-B14F-4D97-AF65-F5344CB8AC3E}">
        <p14:creationId xmlns:p14="http://schemas.microsoft.com/office/powerpoint/2010/main" val="3855496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590800"/>
            <a:ext cx="7772400" cy="1470025"/>
          </a:xfrm>
        </p:spPr>
        <p:txBody>
          <a:bodyPr>
            <a:normAutofit/>
          </a:bodyPr>
          <a:lstStyle/>
          <a:p>
            <a:r>
              <a:rPr lang="en-US" b="1" dirty="0" smtClean="0"/>
              <a:t>Some “Non-Classical” Motivators</a:t>
            </a:r>
            <a:endParaRPr lang="en-US" b="1" dirty="0"/>
          </a:p>
        </p:txBody>
      </p:sp>
      <p:sp>
        <p:nvSpPr>
          <p:cNvPr id="3" name="Subtitle 2"/>
          <p:cNvSpPr>
            <a:spLocks noGrp="1"/>
          </p:cNvSpPr>
          <p:nvPr>
            <p:ph type="subTitle" idx="1"/>
          </p:nvPr>
        </p:nvSpPr>
        <p:spPr>
          <a:xfrm>
            <a:off x="1447800" y="1752600"/>
            <a:ext cx="6400800" cy="1752600"/>
          </a:xfrm>
        </p:spPr>
        <p:txBody>
          <a:bodyPr/>
          <a:lstStyle/>
          <a:p>
            <a:r>
              <a:rPr lang="en-US" dirty="0" smtClean="0"/>
              <a:t>Chapter Nine</a:t>
            </a:r>
            <a:endParaRPr lang="en-US" dirty="0"/>
          </a:p>
        </p:txBody>
      </p:sp>
      <p:sp>
        <p:nvSpPr>
          <p:cNvPr id="4"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526000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ballal\Documents\Kuhn Figs and Tables\kuh78012_ch09\kuh78012_0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4872" y="1884228"/>
            <a:ext cx="4224528" cy="4059372"/>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1066801" y="381000"/>
            <a:ext cx="7086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9.6</a:t>
            </a:r>
            <a:r>
              <a:rPr lang="en-US" b="1" dirty="0" smtClean="0"/>
              <a:t/>
            </a:r>
            <a:br>
              <a:rPr lang="en-US" b="1" dirty="0" smtClean="0"/>
            </a:br>
            <a:r>
              <a:rPr lang="en-US" sz="2800" dirty="0"/>
              <a:t>Optimal Effort Choices with a Reference Point</a:t>
            </a:r>
            <a:endParaRPr lang="en-US" sz="1000" dirty="0"/>
          </a:p>
        </p:txBody>
      </p:sp>
      <p:sp>
        <p:nvSpPr>
          <p:cNvPr id="6"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2028490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ballal\Documents\Kuhn Figs and Tables\kuh78012_ch09\kuh78012_09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9235" y="1828800"/>
            <a:ext cx="4754965" cy="35052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1066801" y="381000"/>
            <a:ext cx="7086600" cy="12192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9.7</a:t>
            </a:r>
            <a:r>
              <a:rPr lang="en-US" b="1" dirty="0" smtClean="0"/>
              <a:t/>
            </a:r>
            <a:br>
              <a:rPr lang="en-US" b="1" dirty="0" smtClean="0"/>
            </a:br>
            <a:r>
              <a:rPr lang="en-US" sz="2600" dirty="0"/>
              <a:t>Accumulated Earnings (in Euros) in </a:t>
            </a:r>
            <a:r>
              <a:rPr lang="en-US" sz="2600" dirty="0" err="1"/>
              <a:t>Abeler</a:t>
            </a:r>
            <a:r>
              <a:rPr lang="en-US" sz="2600" dirty="0"/>
              <a:t>, Falk, </a:t>
            </a:r>
            <a:r>
              <a:rPr lang="en-US" sz="2600" dirty="0" err="1"/>
              <a:t>Goette</a:t>
            </a:r>
            <a:r>
              <a:rPr lang="en-US" sz="2600" dirty="0"/>
              <a:t>, and Huffman’s (2011) Experiment</a:t>
            </a:r>
            <a:endParaRPr lang="en-US" sz="900" dirty="0"/>
          </a:p>
        </p:txBody>
      </p:sp>
      <p:sp>
        <p:nvSpPr>
          <p:cNvPr id="6" name="Title 1"/>
          <p:cNvSpPr txBox="1">
            <a:spLocks/>
          </p:cNvSpPr>
          <p:nvPr/>
        </p:nvSpPr>
        <p:spPr>
          <a:xfrm>
            <a:off x="914400" y="5410200"/>
            <a:ext cx="7086600" cy="762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000" dirty="0"/>
              <a:t>The top panel (LO) is a histogram of the subjects’ accumulated earnings when the fixed payment was 3 euros; the bottom panel (HI) is when the fixed payment was 7 euros.</a:t>
            </a:r>
          </a:p>
          <a:p>
            <a:pPr algn="l"/>
            <a:r>
              <a:rPr lang="en-US" sz="1000" b="1" dirty="0"/>
              <a:t>Source: </a:t>
            </a:r>
            <a:r>
              <a:rPr lang="en-US" sz="1000" dirty="0"/>
              <a:t>Figure 1 in </a:t>
            </a:r>
            <a:r>
              <a:rPr lang="en-US" sz="1000" dirty="0" err="1"/>
              <a:t>Abeler</a:t>
            </a:r>
            <a:r>
              <a:rPr lang="en-US" sz="1000" dirty="0"/>
              <a:t> et al. (2011). Copyright © 2002, Rights Managed by nature Publishing Group. “Altruistic Punishment in Humans,” by Ernst Fehr and Simon </a:t>
            </a:r>
            <a:r>
              <a:rPr lang="en-US" sz="1000" dirty="0" err="1"/>
              <a:t>Gachter</a:t>
            </a:r>
            <a:r>
              <a:rPr lang="en-US" sz="1000" dirty="0"/>
              <a:t>, </a:t>
            </a:r>
            <a:r>
              <a:rPr lang="en-US" sz="1000" i="1" dirty="0"/>
              <a:t>Nature</a:t>
            </a:r>
            <a:r>
              <a:rPr lang="en-US" sz="1000" dirty="0"/>
              <a:t>, January 2002. Reproduced with permission.</a:t>
            </a:r>
          </a:p>
        </p:txBody>
      </p:sp>
      <p:sp>
        <p:nvSpPr>
          <p:cNvPr id="7"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2904892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9.8</a:t>
            </a:r>
            <a:r>
              <a:rPr lang="en-US" b="1" dirty="0" smtClean="0"/>
              <a:t/>
            </a:r>
            <a:br>
              <a:rPr lang="en-US" b="1" dirty="0" smtClean="0"/>
            </a:br>
            <a:r>
              <a:rPr lang="en-US" sz="2000" dirty="0"/>
              <a:t>The </a:t>
            </a:r>
            <a:r>
              <a:rPr lang="en-US" sz="2000" i="1" dirty="0"/>
              <a:t>Dominated </a:t>
            </a:r>
            <a:r>
              <a:rPr lang="en-US" sz="2000" dirty="0"/>
              <a:t>Contracts Used in </a:t>
            </a:r>
            <a:r>
              <a:rPr lang="en-US" sz="2000" dirty="0" err="1"/>
              <a:t>Kaur</a:t>
            </a:r>
            <a:r>
              <a:rPr lang="en-US" sz="2000" dirty="0"/>
              <a:t>, Kremer, and </a:t>
            </a:r>
            <a:r>
              <a:rPr lang="en-US" sz="2000" dirty="0" err="1"/>
              <a:t>Mullainathan</a:t>
            </a:r>
            <a:r>
              <a:rPr lang="en-US" sz="2000" dirty="0"/>
              <a:t> (KKM’s; 2015) Data Entry Experiment</a:t>
            </a:r>
          </a:p>
        </p:txBody>
      </p:sp>
      <p:pic>
        <p:nvPicPr>
          <p:cNvPr id="19458" name="Picture 2" descr="C:\Users\ballal\Documents\Kuhn Figs and Tables\kuh78012_ch09\kuh78012_090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952393"/>
            <a:ext cx="5867400" cy="3076807"/>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914400" y="5410200"/>
            <a:ext cx="7086600" cy="381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100" dirty="0"/>
              <a:t>In KKM’s experiment, </a:t>
            </a:r>
            <a:r>
              <a:rPr lang="en-US" sz="1100" i="1" dirty="0"/>
              <a:t>a </a:t>
            </a:r>
            <a:r>
              <a:rPr lang="en-US" sz="1100" dirty="0"/>
              <a:t>was 15 rupees and </a:t>
            </a:r>
            <a:r>
              <a:rPr lang="en-US" sz="1100" i="1" dirty="0"/>
              <a:t>b </a:t>
            </a:r>
            <a:r>
              <a:rPr lang="en-US" sz="1100" dirty="0"/>
              <a:t>was 0.03 rupees per completed field.</a:t>
            </a:r>
          </a:p>
        </p:txBody>
      </p:sp>
      <p:sp>
        <p:nvSpPr>
          <p:cNvPr id="7"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729590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667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5"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73672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
        <p:nvSpPr>
          <p:cNvPr id="12" name="Title 1"/>
          <p:cNvSpPr txBox="1">
            <a:spLocks/>
          </p:cNvSpPr>
          <p:nvPr/>
        </p:nvSpPr>
        <p:spPr>
          <a:xfrm>
            <a:off x="609600" y="381000"/>
            <a:ext cx="8229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TABLE 9.1</a:t>
            </a:r>
            <a:r>
              <a:rPr lang="en-US" b="1" dirty="0" smtClean="0"/>
              <a:t/>
            </a:r>
            <a:br>
              <a:rPr lang="en-US" b="1" dirty="0" smtClean="0"/>
            </a:br>
            <a:r>
              <a:rPr lang="en-US" sz="2000" dirty="0" smtClean="0"/>
              <a:t>Mean Student Performance in </a:t>
            </a:r>
            <a:r>
              <a:rPr lang="en-US" sz="2000" dirty="0" err="1" smtClean="0"/>
              <a:t>Gneezy</a:t>
            </a:r>
            <a:r>
              <a:rPr lang="en-US" sz="2000" dirty="0" smtClean="0"/>
              <a:t> and </a:t>
            </a:r>
            <a:r>
              <a:rPr lang="en-US" sz="2000" dirty="0" err="1" smtClean="0"/>
              <a:t>Rustichini’s</a:t>
            </a:r>
            <a:r>
              <a:rPr lang="en-US" sz="2000" dirty="0" smtClean="0"/>
              <a:t> (2000) IQ Experiment</a:t>
            </a:r>
            <a:endParaRPr lang="en-US" sz="2700" dirty="0"/>
          </a:p>
        </p:txBody>
      </p:sp>
      <p:pic>
        <p:nvPicPr>
          <p:cNvPr id="1036" name="Picture 12" descr="C:\Users\ballal\Documents\Kuhn Figs and Tables\kuh78012_ch09\kuh78012_ta0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265" y="2346959"/>
            <a:ext cx="8623135" cy="176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16599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600200" y="381000"/>
            <a:ext cx="6019800" cy="12192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TABLE 9.2</a:t>
            </a:r>
            <a:r>
              <a:rPr lang="en-US" b="1" dirty="0" smtClean="0"/>
              <a:t/>
            </a:r>
            <a:br>
              <a:rPr lang="en-US" b="1" dirty="0" smtClean="0"/>
            </a:br>
            <a:r>
              <a:rPr lang="en-US" sz="2200" dirty="0" smtClean="0"/>
              <a:t>Mean Student Performance in </a:t>
            </a:r>
            <a:r>
              <a:rPr lang="en-US" sz="2200" dirty="0" err="1" smtClean="0"/>
              <a:t>Gneezy</a:t>
            </a:r>
            <a:r>
              <a:rPr lang="en-US" sz="2200" dirty="0" smtClean="0"/>
              <a:t> and </a:t>
            </a:r>
            <a:r>
              <a:rPr lang="en-US" sz="2200" dirty="0" err="1" smtClean="0"/>
              <a:t>Rustichini’s</a:t>
            </a:r>
            <a:r>
              <a:rPr lang="en-US" sz="2200" dirty="0" smtClean="0"/>
              <a:t> (2000) Donation Experiment</a:t>
            </a:r>
            <a:endParaRPr lang="en-US" sz="1500" dirty="0"/>
          </a:p>
        </p:txBody>
      </p:sp>
      <p:sp>
        <p:nvSpPr>
          <p:cNvPr id="6" name="Footer Placeholder 3"/>
          <p:cNvSpPr>
            <a:spLocks noGrp="1"/>
          </p:cNvSpPr>
          <p:nvPr/>
        </p:nvSpPr>
        <p:spPr>
          <a:xfrm>
            <a:off x="3124200" y="6248400"/>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pic>
        <p:nvPicPr>
          <p:cNvPr id="9220" name="Picture 4" descr="C:\Users\ballal\Documents\Kuhn Figs and Tables\kuh78012_ch09\kuh78012_ta09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784" y="2514600"/>
            <a:ext cx="8028432"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8474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9.1</a:t>
            </a:r>
            <a:r>
              <a:rPr lang="en-US" b="1" dirty="0" smtClean="0"/>
              <a:t/>
            </a:r>
            <a:br>
              <a:rPr lang="en-US" b="1" dirty="0" smtClean="0"/>
            </a:br>
            <a:r>
              <a:rPr lang="en-US" sz="2400" dirty="0"/>
              <a:t>Implications of the </a:t>
            </a:r>
            <a:r>
              <a:rPr lang="en-US" sz="2400" i="1" dirty="0" err="1"/>
              <a:t>Bionicles</a:t>
            </a:r>
            <a:r>
              <a:rPr lang="en-US" sz="2400" i="1" dirty="0"/>
              <a:t> </a:t>
            </a:r>
            <a:r>
              <a:rPr lang="en-US" sz="2400" dirty="0"/>
              <a:t>Experiment for the Disutility of Effort Function </a:t>
            </a:r>
            <a:endParaRPr lang="en-US" sz="1500" dirty="0"/>
          </a:p>
        </p:txBody>
      </p:sp>
      <p:pic>
        <p:nvPicPr>
          <p:cNvPr id="12290" name="Picture 2" descr="C:\Users\ballal\Documents\Kuhn Figs and Tables\kuh78012_ch09\kuh78012_09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9091" y="2226276"/>
            <a:ext cx="6407109" cy="3276600"/>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nvSpPr>
        <p:spPr>
          <a:xfrm>
            <a:off x="3124200" y="6248400"/>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1966603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9.2</a:t>
            </a:r>
            <a:r>
              <a:rPr lang="en-US" b="1" dirty="0" smtClean="0"/>
              <a:t/>
            </a:r>
            <a:br>
              <a:rPr lang="en-US" b="1" dirty="0" smtClean="0"/>
            </a:br>
            <a:r>
              <a:rPr lang="en-US" sz="2400" dirty="0"/>
              <a:t>Some of the Tasks in AGL’s “High-Stakes” Experiments</a:t>
            </a:r>
            <a:endParaRPr lang="en-US" sz="1500" dirty="0"/>
          </a:p>
        </p:txBody>
      </p:sp>
      <p:pic>
        <p:nvPicPr>
          <p:cNvPr id="13314" name="Picture 2" descr="C:\Users\ballal\Documents\Kuhn Figs and Tables\kuh78012_ch09\kuh78012_09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1" y="1981200"/>
            <a:ext cx="7391400" cy="24638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990600" y="5105400"/>
            <a:ext cx="7086600" cy="9144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b="1" dirty="0" smtClean="0"/>
              <a:t>Source: </a:t>
            </a:r>
            <a:r>
              <a:rPr lang="en-US" dirty="0" smtClean="0"/>
              <a:t>From </a:t>
            </a:r>
            <a:r>
              <a:rPr lang="en-US" dirty="0" err="1"/>
              <a:t>Rosmarie</a:t>
            </a:r>
            <a:r>
              <a:rPr lang="en-US" dirty="0"/>
              <a:t> </a:t>
            </a:r>
            <a:r>
              <a:rPr lang="en-US" dirty="0" err="1"/>
              <a:t>Voegtll</a:t>
            </a:r>
            <a:r>
              <a:rPr lang="en-US" dirty="0"/>
              <a:t>/Attribution 2.0 Generic (CC BY 2.0). Taylor Wilton/Attribution 2.0 Generic (CC BY 2.0). Toby Hudson/Creative Commons CC by SA 3.0 license. Sources: </a:t>
            </a:r>
            <a:r>
              <a:rPr lang="en-US" dirty="0" err="1"/>
              <a:t>Voegtli</a:t>
            </a:r>
            <a:r>
              <a:rPr lang="en-US" dirty="0"/>
              <a:t>, R. (2011). Labyrinth. Flickr Photo made available under a Creative Commons CC by 2.0 Generic license; Taylor, W. (2012). Simon Says Memory Game. Flickr Photo made available under a Creative Commons CC by 2.0 Generic license; Hudson, T. (2010). Fifteen equal circles packed within the smallest possible square. Wikipedia image made available under a Creative Commons CC by SA 3.0 license.</a:t>
            </a:r>
            <a:endParaRPr lang="en-US" sz="1500" dirty="0"/>
          </a:p>
        </p:txBody>
      </p:sp>
      <p:sp>
        <p:nvSpPr>
          <p:cNvPr id="8" name="Footer Placeholder 3"/>
          <p:cNvSpPr>
            <a:spLocks noGrp="1"/>
          </p:cNvSpPr>
          <p:nvPr/>
        </p:nvSpPr>
        <p:spPr>
          <a:xfrm>
            <a:off x="3124200" y="6248400"/>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40100548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9.3</a:t>
            </a:r>
            <a:r>
              <a:rPr lang="en-US" b="1" dirty="0" smtClean="0"/>
              <a:t/>
            </a:r>
            <a:br>
              <a:rPr lang="en-US" b="1" dirty="0" smtClean="0"/>
            </a:br>
            <a:r>
              <a:rPr lang="en-US" sz="2400" dirty="0"/>
              <a:t>Performance in AGLM’s “High-Stakes” Experiments</a:t>
            </a:r>
            <a:endParaRPr lang="en-US" sz="1500" dirty="0"/>
          </a:p>
        </p:txBody>
      </p:sp>
      <p:pic>
        <p:nvPicPr>
          <p:cNvPr id="14338" name="Picture 2" descr="C:\Users\ballal\Documents\Kuhn Figs and Tables\kuh78012_ch09\kuh78012_09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569308"/>
            <a:ext cx="4991099" cy="371379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838200" y="5486400"/>
            <a:ext cx="7086600" cy="9144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000" b="1" dirty="0" smtClean="0"/>
              <a:t>Source: </a:t>
            </a:r>
            <a:r>
              <a:rPr lang="en-US" sz="1000" dirty="0" smtClean="0"/>
              <a:t>Figure </a:t>
            </a:r>
            <a:r>
              <a:rPr lang="en-US" sz="1000" dirty="0"/>
              <a:t>1 in AGLM (2009) figures show means of the share of earnings relative to the maximum possible earnings for the three payment levels for all six games combined (a), and plotted separately by game (b–d). Games are indicated by their category: motor skills (</a:t>
            </a:r>
            <a:r>
              <a:rPr lang="en-US" sz="1000" dirty="0" err="1"/>
              <a:t>ms</a:t>
            </a:r>
            <a:r>
              <a:rPr lang="en-US" sz="1000" dirty="0"/>
              <a:t>), memory(mm), and creativity (</a:t>
            </a:r>
            <a:r>
              <a:rPr lang="en-US" sz="1000" dirty="0" err="1"/>
              <a:t>cr</a:t>
            </a:r>
            <a:r>
              <a:rPr lang="en-US" sz="1000" dirty="0"/>
              <a:t>).</a:t>
            </a:r>
          </a:p>
          <a:p>
            <a:pPr algn="l"/>
            <a:r>
              <a:rPr lang="en-US" sz="1000" dirty="0"/>
              <a:t>Republished with permission of Blackwell Publishing Limited, from “Large Stakes and Big Mistakes,” by Dan </a:t>
            </a:r>
            <a:r>
              <a:rPr lang="en-US" sz="1000" dirty="0" err="1"/>
              <a:t>Ariely</a:t>
            </a:r>
            <a:r>
              <a:rPr lang="en-US" sz="1000" dirty="0"/>
              <a:t>, Uri </a:t>
            </a:r>
            <a:r>
              <a:rPr lang="en-US" sz="1000" dirty="0" err="1"/>
              <a:t>Gneezy</a:t>
            </a:r>
            <a:r>
              <a:rPr lang="en-US" sz="1000" dirty="0"/>
              <a:t>, George </a:t>
            </a:r>
            <a:r>
              <a:rPr lang="en-US" sz="1000" dirty="0" err="1"/>
              <a:t>Loewenstein</a:t>
            </a:r>
            <a:r>
              <a:rPr lang="en-US" sz="1000" dirty="0"/>
              <a:t>, Nina </a:t>
            </a:r>
            <a:r>
              <a:rPr lang="en-US" sz="1000" dirty="0" err="1"/>
              <a:t>Mazar</a:t>
            </a:r>
            <a:r>
              <a:rPr lang="en-US" sz="1000" dirty="0"/>
              <a:t>, </a:t>
            </a:r>
            <a:r>
              <a:rPr lang="en-US" sz="1000" i="1" dirty="0"/>
              <a:t>Review of Economic Studies</a:t>
            </a:r>
            <a:r>
              <a:rPr lang="en-US" sz="1000" dirty="0"/>
              <a:t>, Vol. 76, No. 2, April 2009, pp. 451–469, Figure 1; permission conveyed through Copyright Clearance Center, Inc.</a:t>
            </a:r>
          </a:p>
        </p:txBody>
      </p:sp>
      <p:sp>
        <p:nvSpPr>
          <p:cNvPr id="7" name="Footer Placeholder 3"/>
          <p:cNvSpPr>
            <a:spLocks noGrp="1"/>
          </p:cNvSpPr>
          <p:nvPr/>
        </p:nvSpPr>
        <p:spPr>
          <a:xfrm>
            <a:off x="3124200" y="63087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976317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9.4</a:t>
            </a:r>
            <a:r>
              <a:rPr lang="en-US" b="1" dirty="0" smtClean="0"/>
              <a:t/>
            </a:r>
            <a:br>
              <a:rPr lang="en-US" b="1" dirty="0" smtClean="0"/>
            </a:br>
            <a:r>
              <a:rPr lang="en-US" sz="2800" dirty="0" smtClean="0"/>
              <a:t>A Low 2D:4D Ratio</a:t>
            </a:r>
            <a:endParaRPr lang="en-US" sz="1000" dirty="0"/>
          </a:p>
        </p:txBody>
      </p:sp>
      <p:pic>
        <p:nvPicPr>
          <p:cNvPr id="15362" name="Picture 2" descr="C:\Users\ballal\Documents\Kuhn Figs and Tables\kuh78012_ch09\kuh78012_09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957" y="1981200"/>
            <a:ext cx="3828288" cy="3139801"/>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990600" y="5410200"/>
            <a:ext cx="7086600" cy="457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000" dirty="0" smtClean="0"/>
              <a:t>A </a:t>
            </a:r>
            <a:r>
              <a:rPr lang="en-US" sz="1000" dirty="0"/>
              <a:t>low </a:t>
            </a:r>
            <a:r>
              <a:rPr lang="en-US" sz="1000" dirty="0" smtClean="0"/>
              <a:t>2D</a:t>
            </a:r>
            <a:r>
              <a:rPr lang="en-US" sz="1000" b="1" dirty="0" smtClean="0"/>
              <a:t>:</a:t>
            </a:r>
            <a:r>
              <a:rPr lang="en-US" sz="1000" dirty="0" smtClean="0"/>
              <a:t>4D </a:t>
            </a:r>
            <a:r>
              <a:rPr lang="en-US" sz="1000" dirty="0"/>
              <a:t>ratio is associated with success in noise trading and with high prenatal androgen exposure.</a:t>
            </a:r>
          </a:p>
          <a:p>
            <a:pPr algn="l"/>
            <a:r>
              <a:rPr lang="en-US" sz="1000" b="1" dirty="0"/>
              <a:t>Source: </a:t>
            </a:r>
            <a:r>
              <a:rPr lang="en-US" sz="1000" dirty="0"/>
              <a:t>Wikimedia Commons. 2011. “</a:t>
            </a:r>
            <a:r>
              <a:rPr lang="en-US" sz="1000" dirty="0" err="1"/>
              <a:t>Hand_zur_Abmessung</a:t>
            </a:r>
            <a:r>
              <a:rPr lang="en-US" sz="1000" dirty="0"/>
              <a:t> 2D4D.jpg” Public domain image.</a:t>
            </a:r>
          </a:p>
        </p:txBody>
      </p:sp>
      <p:sp>
        <p:nvSpPr>
          <p:cNvPr id="7"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772005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066801" y="381000"/>
            <a:ext cx="7086600" cy="1219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FIGURE 9.5</a:t>
            </a:r>
            <a:r>
              <a:rPr lang="en-US" b="1" dirty="0" smtClean="0"/>
              <a:t/>
            </a:r>
            <a:br>
              <a:rPr lang="en-US" b="1" dirty="0" smtClean="0"/>
            </a:br>
            <a:r>
              <a:rPr lang="en-US" sz="2800" dirty="0"/>
              <a:t>Utility from Income in Prospect Theory</a:t>
            </a:r>
            <a:endParaRPr lang="en-US" sz="1000" dirty="0"/>
          </a:p>
        </p:txBody>
      </p:sp>
      <p:pic>
        <p:nvPicPr>
          <p:cNvPr id="16386" name="Picture 2" descr="C:\Users\ballal\Documents\Kuhn Figs and Tables\kuh78012_ch09\kuh78012_09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6901" y="1904998"/>
            <a:ext cx="5486400" cy="3836643"/>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3"/>
          <p:cNvSpPr>
            <a:spLocks noGrp="1"/>
          </p:cNvSpPr>
          <p:nvPr/>
        </p:nvSpPr>
        <p:spPr>
          <a:xfrm>
            <a:off x="3124200" y="6232525"/>
            <a:ext cx="28956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Peter Kuhn,</a:t>
            </a:r>
            <a:r>
              <a:rPr lang="en-US" dirty="0"/>
              <a:t> </a:t>
            </a:r>
            <a:r>
              <a:rPr lang="en-US" dirty="0" smtClean="0"/>
              <a:t>Personnel Economics</a:t>
            </a:r>
          </a:p>
          <a:p>
            <a:r>
              <a:rPr lang="en-US" dirty="0" smtClean="0"/>
              <a:t>Copyright © 2018 Oxford University Press</a:t>
            </a:r>
            <a:endParaRPr lang="en-US" dirty="0"/>
          </a:p>
        </p:txBody>
      </p:sp>
    </p:spTree>
    <p:extLst>
      <p:ext uri="{BB962C8B-B14F-4D97-AF65-F5344CB8AC3E}">
        <p14:creationId xmlns:p14="http://schemas.microsoft.com/office/powerpoint/2010/main" val="30349507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531</Words>
  <Application>Microsoft Office PowerPoint</Application>
  <PresentationFormat>On-screen Show (4:3)</PresentationFormat>
  <Paragraphs>45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Some “Non-Classical” Motivators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the Principal-Agent Problem</dc:title>
  <dc:creator>BALL, Alison</dc:creator>
  <cp:lastModifiedBy>BALL, Alison</cp:lastModifiedBy>
  <cp:revision>13</cp:revision>
  <dcterms:created xsi:type="dcterms:W3CDTF">2017-09-26T19:05:44Z</dcterms:created>
  <dcterms:modified xsi:type="dcterms:W3CDTF">2017-09-29T18:38:25Z</dcterms:modified>
</cp:coreProperties>
</file>