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Reciprocity at Work: Gift Exchange, Implicit Contracts, and Trust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TABLE 10.1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000" dirty="0" smtClean="0"/>
              <a:t>Share of Agents Choosing the Punish, Cool, and Reward Actions in </a:t>
            </a:r>
            <a:r>
              <a:rPr lang="en-US" sz="2000" dirty="0" err="1" smtClean="0"/>
              <a:t>Offerman’s</a:t>
            </a:r>
            <a:r>
              <a:rPr lang="en-US" sz="2000" dirty="0" smtClean="0"/>
              <a:t> Hot Response Game</a:t>
            </a:r>
            <a:endParaRPr lang="en-US" sz="2700" dirty="0"/>
          </a:p>
        </p:txBody>
      </p:sp>
      <p:pic>
        <p:nvPicPr>
          <p:cNvPr id="1037" name="Picture 13" descr="C:\Users\ballal\Documents\Kuhn Figs and Tables\kuh78012_ch10\kuh78012_ta1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7725472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90600" y="381000"/>
            <a:ext cx="7086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TABLE 10.2</a:t>
            </a:r>
            <a:r>
              <a:rPr lang="en-US" sz="5200" b="1" dirty="0" smtClean="0"/>
              <a:t/>
            </a:r>
            <a:br>
              <a:rPr lang="en-US" sz="5200" b="1" dirty="0" smtClean="0"/>
            </a:br>
            <a:r>
              <a:rPr lang="en-US" sz="2200" dirty="0" smtClean="0"/>
              <a:t>Fraction of Agents Selecting </a:t>
            </a:r>
            <a:r>
              <a:rPr lang="en-US" sz="2200" i="1" dirty="0" smtClean="0"/>
              <a:t>More than </a:t>
            </a:r>
            <a:r>
              <a:rPr lang="en-US" sz="2200" i="1" dirty="0" err="1" smtClean="0"/>
              <a:t>X</a:t>
            </a:r>
            <a:r>
              <a:rPr lang="en-US" sz="2200" i="1" baseline="-25000" dirty="0" err="1" smtClean="0"/>
              <a:t>min</a:t>
            </a:r>
            <a:r>
              <a:rPr lang="en-US" sz="2200" i="1" baseline="-25000" dirty="0" smtClean="0"/>
              <a:t> </a:t>
            </a:r>
            <a:r>
              <a:rPr lang="en-US" sz="2200" dirty="0" smtClean="0"/>
              <a:t>Units of Effort Level in Falk and </a:t>
            </a:r>
            <a:r>
              <a:rPr lang="en-US" sz="2200" dirty="0" err="1" smtClean="0"/>
              <a:t>Kosfeld’s</a:t>
            </a:r>
            <a:r>
              <a:rPr lang="en-US" sz="2200" dirty="0" smtClean="0"/>
              <a:t> (2006) Experiment, by Treatment</a:t>
            </a:r>
            <a:endParaRPr lang="en-US" sz="15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90600" y="5105400"/>
            <a:ext cx="7086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050" b="1" dirty="0" smtClean="0"/>
              <a:t>Source: </a:t>
            </a:r>
            <a:r>
              <a:rPr lang="en-US" sz="1100" dirty="0" smtClean="0"/>
              <a:t>Figures </a:t>
            </a:r>
            <a:r>
              <a:rPr lang="en-US" sz="1100" dirty="0"/>
              <a:t>are approximated from Figure 1 in Falk and </a:t>
            </a:r>
            <a:r>
              <a:rPr lang="en-US" sz="1100" dirty="0" err="1"/>
              <a:t>Kosfeld</a:t>
            </a:r>
            <a:r>
              <a:rPr lang="en-US" sz="1100" dirty="0"/>
              <a:t> (2006).</a:t>
            </a:r>
          </a:p>
        </p:txBody>
      </p:sp>
      <p:pic>
        <p:nvPicPr>
          <p:cNvPr id="9221" name="Picture 5" descr="C:\Users\ballal\Documents\Kuhn Figs and Tables\kuh78012_ch10\kuh78012_ta1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7467600" cy="211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TABLE 10.3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200" dirty="0" smtClean="0"/>
              <a:t>Average Profit of Principals in Falk and </a:t>
            </a:r>
            <a:r>
              <a:rPr lang="en-US" sz="2200" dirty="0" err="1" smtClean="0"/>
              <a:t>Kosfeld’s</a:t>
            </a:r>
            <a:r>
              <a:rPr lang="en-US" sz="2200" dirty="0" smtClean="0"/>
              <a:t> (2006) Experiment, by Treatment: </a:t>
            </a:r>
            <a:endParaRPr lang="en-US" sz="1500" dirty="0"/>
          </a:p>
        </p:txBody>
      </p:sp>
      <p:pic>
        <p:nvPicPr>
          <p:cNvPr id="20482" name="Picture 2" descr="C:\Users\ballal\Documents\Kuhn Figs and Tables\kuh78012_ch10\kuh78012_ta1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8077200" cy="177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90600" y="4953000"/>
            <a:ext cx="7086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050" dirty="0"/>
              <a:t>Falk and </a:t>
            </a:r>
            <a:r>
              <a:rPr lang="en-US" sz="1050" dirty="0" err="1"/>
              <a:t>Kosfeld’s</a:t>
            </a:r>
            <a:r>
              <a:rPr lang="en-US" sz="1050" dirty="0"/>
              <a:t> (2006) numbers are multiplied by 2 to convert them to measures of firms’ profits. </a:t>
            </a:r>
          </a:p>
          <a:p>
            <a:pPr algn="l"/>
            <a:r>
              <a:rPr lang="en-US" sz="1050" b="1" dirty="0"/>
              <a:t>Source: </a:t>
            </a:r>
            <a:r>
              <a:rPr lang="en-US" sz="1050" dirty="0"/>
              <a:t>Figures are taken from Table 1 in Falk and </a:t>
            </a:r>
            <a:r>
              <a:rPr lang="en-US" sz="1050" dirty="0" err="1"/>
              <a:t>Kosfeld</a:t>
            </a:r>
            <a:r>
              <a:rPr lang="en-US" sz="1050" dirty="0"/>
              <a:t> (2006). </a:t>
            </a:r>
            <a:endParaRPr lang="en-US" sz="1050" b="1" dirty="0" smtClean="0"/>
          </a:p>
        </p:txBody>
      </p:sp>
      <p:sp>
        <p:nvSpPr>
          <p:cNvPr id="7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274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129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Reciprocity at Work: Gift Exchange, Implicit Contracts, and Trust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14</cp:revision>
  <dcterms:created xsi:type="dcterms:W3CDTF">2017-09-26T19:05:44Z</dcterms:created>
  <dcterms:modified xsi:type="dcterms:W3CDTF">2017-09-29T18:38:34Z</dcterms:modified>
</cp:coreProperties>
</file>