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58" r:id="rId7"/>
    <p:sldId id="265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A Simple Model of Tournaments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Twenty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20.1</a:t>
            </a:r>
            <a:br>
              <a:rPr lang="en-US" b="1" dirty="0" smtClean="0"/>
            </a:br>
            <a:r>
              <a:rPr lang="en-US" sz="2400" dirty="0"/>
              <a:t>The Probability Density Function (</a:t>
            </a:r>
            <a:r>
              <a:rPr lang="en-US" sz="2400" dirty="0" err="1"/>
              <a:t>pdf</a:t>
            </a:r>
            <a:r>
              <a:rPr lang="en-US" sz="2400" dirty="0"/>
              <a:t>), f(</a:t>
            </a:r>
            <a:r>
              <a:rPr lang="en-US" sz="2400" i="1" dirty="0"/>
              <a:t>ε</a:t>
            </a:r>
            <a:r>
              <a:rPr lang="en-US" sz="2400" dirty="0"/>
              <a:t>), of a Uniform Distribution on the Interval </a:t>
            </a:r>
            <a:r>
              <a:rPr lang="en-US" sz="2400" dirty="0" smtClean="0"/>
              <a:t>[ -5</a:t>
            </a:r>
            <a:r>
              <a:rPr lang="en-US" sz="2400" dirty="0"/>
              <a:t>, 5</a:t>
            </a:r>
            <a:r>
              <a:rPr lang="en-US" sz="2400" dirty="0" smtClean="0"/>
              <a:t>]</a:t>
            </a:r>
            <a:endParaRPr lang="en-US" sz="31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38199" y="5181600"/>
            <a:ext cx="73914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Notes: </a:t>
            </a:r>
            <a:r>
              <a:rPr lang="en-US" sz="1100" dirty="0"/>
              <a:t>The area under a </a:t>
            </a:r>
            <a:r>
              <a:rPr lang="en-US" sz="1100" dirty="0" err="1"/>
              <a:t>pdf</a:t>
            </a:r>
            <a:r>
              <a:rPr lang="en-US" sz="1100" dirty="0"/>
              <a:t> between any two values of </a:t>
            </a:r>
            <a:r>
              <a:rPr lang="en-US" sz="1100" i="1" dirty="0"/>
              <a:t>ε </a:t>
            </a:r>
            <a:r>
              <a:rPr lang="en-US" sz="1100" dirty="0"/>
              <a:t>gives the probability that nature picks a number between those two values. For example, the chances of picking a number between -3 and -2 are given by 1 (the base of the rectangle) times 0.1 (its height) = 0.1, or 1 in 10.</a:t>
            </a:r>
          </a:p>
        </p:txBody>
      </p:sp>
      <p:pic>
        <p:nvPicPr>
          <p:cNvPr id="4100" name="Picture 4" descr="C:\Users\ballal\Documents\Kuhn Figs and Tables\kuh78012_ch20\kuh78012_2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33600"/>
            <a:ext cx="681458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78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20.2</a:t>
            </a:r>
            <a:br>
              <a:rPr lang="en-US" b="1" dirty="0" smtClean="0"/>
            </a:br>
            <a:r>
              <a:rPr lang="en-US" sz="2700" dirty="0"/>
              <a:t>The Probability That Worker 1 Wins, as a Function of Both Workers’ Effort Levels (Example of </a:t>
            </a:r>
            <a:r>
              <a:rPr lang="en-US" sz="2700" i="1" dirty="0"/>
              <a:t>d </a:t>
            </a:r>
            <a:r>
              <a:rPr lang="en-US" sz="2700" dirty="0"/>
              <a:t>= 1)</a:t>
            </a:r>
            <a:endParaRPr lang="en-US" sz="27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3087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5123" name="Picture 3" descr="C:\Users\ballal\Documents\Kuhn Figs and Tables\kuh78012_ch20\kuh78012_2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176" y="1981200"/>
            <a:ext cx="5849424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2000" y="5478959"/>
            <a:ext cx="7543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Notes: </a:t>
            </a:r>
            <a:r>
              <a:rPr lang="en-US" sz="1100" dirty="0"/>
              <a:t>Using Equation 20.7, when Worker 2 does nothing (</a:t>
            </a:r>
            <a:r>
              <a:rPr lang="en-US" sz="1100" i="1" dirty="0"/>
              <a:t>E2 </a:t>
            </a:r>
            <a:r>
              <a:rPr lang="en-US" sz="1100" dirty="0"/>
              <a:t>= 0), Worker 1 has a 50% chance of winning if Worker 1 does nothing also. As Worker 1 raises the effort to above 0 (keeping </a:t>
            </a:r>
            <a:r>
              <a:rPr lang="en-US" sz="1100" i="1" dirty="0"/>
              <a:t>E</a:t>
            </a:r>
            <a:r>
              <a:rPr lang="en-US" sz="1100" dirty="0"/>
              <a:t>2 at 0), Worker 1’s chances of winning rise above 50%. When Worker 2 chooses </a:t>
            </a:r>
            <a:r>
              <a:rPr lang="en-US" sz="1100" i="1" dirty="0"/>
              <a:t>E</a:t>
            </a:r>
            <a:r>
              <a:rPr lang="en-US" sz="1100" dirty="0"/>
              <a:t>2 = 5, Worker 1 has no chance of winning if Worker 1 picks </a:t>
            </a:r>
            <a:r>
              <a:rPr lang="en-US" sz="1100" i="1" dirty="0"/>
              <a:t>E</a:t>
            </a:r>
            <a:r>
              <a:rPr lang="en-US" sz="1100" dirty="0"/>
              <a:t>1 = 0. If Worker 1 raises the effort to 5 (keeping </a:t>
            </a:r>
            <a:r>
              <a:rPr lang="en-US" sz="1100" i="1" dirty="0"/>
              <a:t>E</a:t>
            </a:r>
            <a:r>
              <a:rPr lang="en-US" sz="1100" dirty="0"/>
              <a:t>2 at 5), Worker 1 achieves an even chance of winning; choosing </a:t>
            </a:r>
            <a:r>
              <a:rPr lang="en-US" sz="1100" i="1" dirty="0"/>
              <a:t>E</a:t>
            </a:r>
            <a:r>
              <a:rPr lang="en-US" sz="1100" dirty="0"/>
              <a:t>1 &gt; 5 raises Worker 1’s chances of winning above 50%.</a:t>
            </a:r>
          </a:p>
        </p:txBody>
      </p:sp>
    </p:spTree>
    <p:extLst>
      <p:ext uri="{BB962C8B-B14F-4D97-AF65-F5344CB8AC3E}">
        <p14:creationId xmlns:p14="http://schemas.microsoft.com/office/powerpoint/2010/main" val="381759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TABLE 20.1</a:t>
            </a:r>
            <a:br>
              <a:rPr lang="en-US" b="1" dirty="0" smtClean="0"/>
            </a:br>
            <a:r>
              <a:rPr lang="en-US" sz="2400" dirty="0" smtClean="0"/>
              <a:t>Utility, Profits, and Other Outcomes Under Efficient Tournaments and Piece Rates</a:t>
            </a:r>
            <a:endParaRPr lang="en-US" sz="31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6147" name="Picture 3" descr="C:\Users\ballal\Documents\Kuhn Figs and Tables\kuh78012_ch20\kuh78012_ta2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85895"/>
            <a:ext cx="7239000" cy="362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429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" y="3048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20.3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>A</a:t>
            </a:r>
            <a:r>
              <a:rPr lang="en-US" sz="2400" b="1" dirty="0" smtClean="0"/>
              <a:t> </a:t>
            </a:r>
            <a:r>
              <a:rPr lang="en-US" sz="2400" dirty="0" smtClean="0"/>
              <a:t>Large </a:t>
            </a:r>
            <a:r>
              <a:rPr lang="en-US" sz="2400" dirty="0"/>
              <a:t>Corporation’s Typical Salary Scale</a:t>
            </a:r>
            <a:endParaRPr lang="en-US" sz="2200" dirty="0"/>
          </a:p>
        </p:txBody>
      </p:sp>
      <p:pic>
        <p:nvPicPr>
          <p:cNvPr id="1028" name="Picture 4" descr="C:\Users\ballal\Documents\Kuhn Figs and Tables\kuh78012_ch20\kuh78012_2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969704"/>
            <a:ext cx="4800600" cy="374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3048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20.4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/>
              <a:t>The Distribution of Pay Under Tournaments versus Piece Rates</a:t>
            </a:r>
            <a:endParaRPr lang="en-US" sz="2200" dirty="0"/>
          </a:p>
        </p:txBody>
      </p:sp>
      <p:pic>
        <p:nvPicPr>
          <p:cNvPr id="7170" name="Picture 2" descr="C:\Users\ballal\Documents\Kuhn Figs and Tables\kuh78012_ch20\kuh78012_2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372" y="2057400"/>
            <a:ext cx="5927228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135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3048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20.5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>Organization of the Broiler Market</a:t>
            </a:r>
            <a:endParaRPr lang="en-US" sz="2200" dirty="0"/>
          </a:p>
        </p:txBody>
      </p:sp>
      <p:pic>
        <p:nvPicPr>
          <p:cNvPr id="8194" name="Picture 2" descr="C:\Users\ballal\Documents\Kuhn Figs and Tables\kuh78012_ch20\kuh78012_2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36" y="2269524"/>
            <a:ext cx="7008927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431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291</Words>
  <Application>Microsoft Office PowerPoint</Application>
  <PresentationFormat>On-screen Show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 Simple Model of Tournaments</vt:lpstr>
      <vt:lpstr>PowerPoint Presentation</vt:lpstr>
      <vt:lpstr>FIGURE 20.1 The Probability Density Function (pdf), f(ε), of a Uniform Distribution on the Interval [ -5, 5]</vt:lpstr>
      <vt:lpstr>FIGURE 20.2 The Probability That Worker 1 Wins, as a Function of Both Workers’ Effort Levels (Example of d = 1)</vt:lpstr>
      <vt:lpstr>TABLE 20.1 Utility, Profits, and Other Outcomes Under Efficient Tournaments and Piece Rates</vt:lpstr>
      <vt:lpstr>PowerPoint Presentation</vt:lpstr>
      <vt:lpstr>PowerPoint Presentation</vt:lpstr>
      <vt:lpstr>PowerPoint Presentation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24</cp:revision>
  <dcterms:created xsi:type="dcterms:W3CDTF">2017-09-26T19:05:44Z</dcterms:created>
  <dcterms:modified xsi:type="dcterms:W3CDTF">2017-09-29T18:39:35Z</dcterms:modified>
</cp:coreProperties>
</file>