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64" r:id="rId4"/>
    <p:sldId id="265" r:id="rId5"/>
    <p:sldId id="266" r:id="rId6"/>
    <p:sldId id="267"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02" y="-7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8D2012-8B7F-44FD-ADA7-826994F2A9B3}" type="datetimeFigureOut">
              <a:rPr lang="en-US" smtClean="0"/>
              <a:t>9/29/2017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11E565-93A2-4F78-8497-CEB0BD77D542}" type="slidenum">
              <a:rPr lang="en-US" smtClean="0"/>
              <a:t>‹#›</a:t>
            </a:fld>
            <a:endParaRPr lang="en-US"/>
          </a:p>
        </p:txBody>
      </p:sp>
    </p:spTree>
    <p:extLst>
      <p:ext uri="{BB962C8B-B14F-4D97-AF65-F5344CB8AC3E}">
        <p14:creationId xmlns:p14="http://schemas.microsoft.com/office/powerpoint/2010/main" val="65866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11E565-93A2-4F78-8497-CEB0BD77D542}" type="slidenum">
              <a:rPr lang="en-US" smtClean="0"/>
              <a:t>5</a:t>
            </a:fld>
            <a:endParaRPr lang="en-US"/>
          </a:p>
        </p:txBody>
      </p:sp>
    </p:spTree>
    <p:extLst>
      <p:ext uri="{BB962C8B-B14F-4D97-AF65-F5344CB8AC3E}">
        <p14:creationId xmlns:p14="http://schemas.microsoft.com/office/powerpoint/2010/main" val="3426209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674412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396816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284477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380520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544835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15756B-EFA0-41D9-933E-1449C8B1767F}" type="datetimeFigureOut">
              <a:rPr lang="en-US" smtClean="0"/>
              <a:t>9/29/2017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2653006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15756B-EFA0-41D9-933E-1449C8B1767F}" type="datetimeFigureOut">
              <a:rPr lang="en-US" smtClean="0"/>
              <a:t>9/29/2017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284446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5756B-EFA0-41D9-933E-1449C8B1767F}" type="datetimeFigureOut">
              <a:rPr lang="en-US" smtClean="0"/>
              <a:t>9/29/2017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127072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5756B-EFA0-41D9-933E-1449C8B1767F}" type="datetimeFigureOut">
              <a:rPr lang="en-US" smtClean="0"/>
              <a:t>9/29/2017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993943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15756B-EFA0-41D9-933E-1449C8B1767F}" type="datetimeFigureOut">
              <a:rPr lang="en-US" smtClean="0"/>
              <a:t>9/29/2017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3458378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15756B-EFA0-41D9-933E-1449C8B1767F}" type="datetimeFigureOut">
              <a:rPr lang="en-US" smtClean="0"/>
              <a:t>9/29/2017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953617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5756B-EFA0-41D9-933E-1449C8B1767F}" type="datetimeFigureOut">
              <a:rPr lang="en-US" smtClean="0"/>
              <a:t>9/29/2017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A2BD4-25C6-4D2A-B4CB-8C4D89F9DF35}" type="slidenum">
              <a:rPr lang="en-US" smtClean="0"/>
              <a:t>‹#›</a:t>
            </a:fld>
            <a:endParaRPr lang="en-US"/>
          </a:p>
        </p:txBody>
      </p:sp>
    </p:spTree>
    <p:extLst>
      <p:ext uri="{BB962C8B-B14F-4D97-AF65-F5344CB8AC3E}">
        <p14:creationId xmlns:p14="http://schemas.microsoft.com/office/powerpoint/2010/main" val="3855496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1470025"/>
          </a:xfrm>
        </p:spPr>
        <p:txBody>
          <a:bodyPr>
            <a:normAutofit/>
          </a:bodyPr>
          <a:lstStyle/>
          <a:p>
            <a:r>
              <a:rPr lang="en-US" b="1" dirty="0" smtClean="0"/>
              <a:t>Team Production in Practice</a:t>
            </a:r>
            <a:endParaRPr lang="en-US" b="1" dirty="0"/>
          </a:p>
        </p:txBody>
      </p:sp>
      <p:sp>
        <p:nvSpPr>
          <p:cNvPr id="3" name="Subtitle 2"/>
          <p:cNvSpPr>
            <a:spLocks noGrp="1"/>
          </p:cNvSpPr>
          <p:nvPr>
            <p:ph type="subTitle" idx="1"/>
          </p:nvPr>
        </p:nvSpPr>
        <p:spPr>
          <a:xfrm>
            <a:off x="1447800" y="1752600"/>
            <a:ext cx="6400800" cy="1752600"/>
          </a:xfrm>
        </p:spPr>
        <p:txBody>
          <a:bodyPr/>
          <a:lstStyle/>
          <a:p>
            <a:r>
              <a:rPr lang="en-US" dirty="0" smtClean="0"/>
              <a:t>Chapter </a:t>
            </a:r>
            <a:r>
              <a:rPr lang="en-US" dirty="0" smtClean="0"/>
              <a:t>Twenty-Five</a:t>
            </a:r>
            <a:endParaRPr lang="en-US" dirty="0"/>
          </a:p>
        </p:txBody>
      </p:sp>
      <p:sp>
        <p:nvSpPr>
          <p:cNvPr id="4"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3526000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667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5"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3736728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274638"/>
            <a:ext cx="8534400" cy="1096962"/>
          </a:xfrm>
        </p:spPr>
        <p:txBody>
          <a:bodyPr>
            <a:normAutofit fontScale="90000"/>
          </a:bodyPr>
          <a:lstStyle/>
          <a:p>
            <a:r>
              <a:rPr lang="en-US" b="1" dirty="0" smtClean="0"/>
              <a:t>FIGURE </a:t>
            </a:r>
            <a:r>
              <a:rPr lang="en-US" b="1" dirty="0" smtClean="0"/>
              <a:t>25.1</a:t>
            </a:r>
            <a:br>
              <a:rPr lang="en-US" b="1" dirty="0" smtClean="0"/>
            </a:br>
            <a:r>
              <a:rPr lang="en-US" sz="2200" dirty="0" smtClean="0"/>
              <a:t>Group Account Contributions in Fehr and </a:t>
            </a:r>
            <a:r>
              <a:rPr lang="en-US" sz="2200" dirty="0" err="1" smtClean="0"/>
              <a:t>G</a:t>
            </a:r>
            <a:r>
              <a:rPr lang="en-US" sz="2200" dirty="0" err="1" smtClean="0">
                <a:latin typeface="Calibri"/>
              </a:rPr>
              <a:t>ächter’s</a:t>
            </a:r>
            <a:r>
              <a:rPr lang="en-US" sz="2200" dirty="0" smtClean="0">
                <a:latin typeface="Calibri"/>
              </a:rPr>
              <a:t> (2002) VCM Experiment</a:t>
            </a:r>
            <a:r>
              <a:rPr lang="en-US" b="1" dirty="0" smtClean="0"/>
              <a:t/>
            </a:r>
            <a:br>
              <a:rPr lang="en-US" b="1" dirty="0" smtClean="0"/>
            </a:br>
            <a:endParaRPr lang="en-US" sz="2000" b="1" dirty="0"/>
          </a:p>
        </p:txBody>
      </p:sp>
      <p:sp>
        <p:nvSpPr>
          <p:cNvPr id="6"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pic>
        <p:nvPicPr>
          <p:cNvPr id="1026" name="Picture 2" descr="C:\Users\ballal\Documents\Kuhn Figs and Tables\kuh78012_ch25\kuh78012_25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1592" y="1295400"/>
            <a:ext cx="3480816" cy="41818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5555159"/>
            <a:ext cx="8534400" cy="769441"/>
          </a:xfrm>
          <a:prstGeom prst="rect">
            <a:avLst/>
          </a:prstGeom>
          <a:noFill/>
        </p:spPr>
        <p:txBody>
          <a:bodyPr wrap="square" rtlCol="0">
            <a:spAutoFit/>
          </a:bodyPr>
          <a:lstStyle/>
          <a:p>
            <a:r>
              <a:rPr lang="en-US" sz="1100" dirty="0"/>
              <a:t>Vertical axis shows the subjects’ mean contributions to the group account, with the 95% confidence interval. In the (a) sessions, punishment options were available to subjects for the first six periods, then unavailable in the next six. In the (b) sessions, this order was reversed.</a:t>
            </a:r>
          </a:p>
          <a:p>
            <a:r>
              <a:rPr lang="en-US" sz="1100" dirty="0"/>
              <a:t>Copyright © 2002, Rights Managed by Nature Publishing Group. “Altruistic Punishment in Humans,” by Ernst Fehr and Simon </a:t>
            </a:r>
            <a:r>
              <a:rPr lang="en-US" sz="1100" dirty="0" err="1" smtClean="0"/>
              <a:t>G</a:t>
            </a:r>
            <a:r>
              <a:rPr lang="en-US" sz="1100" dirty="0" err="1"/>
              <a:t>ä</a:t>
            </a:r>
            <a:r>
              <a:rPr lang="en-US" sz="1100" dirty="0" err="1" smtClean="0"/>
              <a:t>chter</a:t>
            </a:r>
            <a:r>
              <a:rPr lang="en-US" sz="1100" dirty="0"/>
              <a:t>, </a:t>
            </a:r>
            <a:r>
              <a:rPr lang="en-US" sz="1100" i="1" dirty="0"/>
              <a:t>Nature</a:t>
            </a:r>
            <a:r>
              <a:rPr lang="en-US" sz="1100" dirty="0"/>
              <a:t>, January 2002. Reproduced with permission.</a:t>
            </a:r>
            <a:endParaRPr lang="en-US" sz="1100" dirty="0"/>
          </a:p>
        </p:txBody>
      </p:sp>
    </p:spTree>
    <p:extLst>
      <p:ext uri="{BB962C8B-B14F-4D97-AF65-F5344CB8AC3E}">
        <p14:creationId xmlns:p14="http://schemas.microsoft.com/office/powerpoint/2010/main" val="1290429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76300" y="228600"/>
            <a:ext cx="7391400" cy="1706562"/>
          </a:xfrm>
        </p:spPr>
        <p:txBody>
          <a:bodyPr>
            <a:normAutofit fontScale="90000"/>
          </a:bodyPr>
          <a:lstStyle/>
          <a:p>
            <a:r>
              <a:rPr lang="en-US" b="1" dirty="0" smtClean="0"/>
              <a:t>FIGURE </a:t>
            </a:r>
            <a:r>
              <a:rPr lang="en-US" b="1" dirty="0" smtClean="0"/>
              <a:t>25.2</a:t>
            </a:r>
            <a:br>
              <a:rPr lang="en-US" b="1" dirty="0" smtClean="0"/>
            </a:br>
            <a:r>
              <a:rPr lang="en-US" sz="2700" dirty="0" smtClean="0"/>
              <a:t>Expenditures on Punishment in Fehr and </a:t>
            </a:r>
            <a:r>
              <a:rPr lang="en-US" sz="2700" dirty="0" err="1" smtClean="0"/>
              <a:t>G</a:t>
            </a:r>
            <a:r>
              <a:rPr lang="en-US" sz="2700" dirty="0" err="1"/>
              <a:t>ä</a:t>
            </a:r>
            <a:r>
              <a:rPr lang="en-US" sz="2700" dirty="0" err="1" smtClean="0"/>
              <a:t>chter’s</a:t>
            </a:r>
            <a:r>
              <a:rPr lang="en-US" sz="2700" dirty="0" smtClean="0"/>
              <a:t> (2002) VCM Experiment</a:t>
            </a:r>
            <a:r>
              <a:rPr lang="en-US" sz="2700" b="1" dirty="0" smtClean="0"/>
              <a:t/>
            </a:r>
            <a:br>
              <a:rPr lang="en-US" sz="2700" b="1" dirty="0" smtClean="0"/>
            </a:br>
            <a:endParaRPr lang="en-US" sz="1600" b="1" dirty="0"/>
          </a:p>
        </p:txBody>
      </p:sp>
      <p:sp>
        <p:nvSpPr>
          <p:cNvPr id="6"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pic>
        <p:nvPicPr>
          <p:cNvPr id="2050" name="Picture 2" descr="C:\Users\ballal\Documents\Kuhn Figs and Tables\kuh78012_ch25\kuh78012_2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676400"/>
            <a:ext cx="5233416" cy="37661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7200" y="5486400"/>
            <a:ext cx="8534400" cy="900246"/>
          </a:xfrm>
          <a:prstGeom prst="rect">
            <a:avLst/>
          </a:prstGeom>
          <a:noFill/>
        </p:spPr>
        <p:txBody>
          <a:bodyPr wrap="square" rtlCol="0">
            <a:spAutoFit/>
          </a:bodyPr>
          <a:lstStyle/>
          <a:p>
            <a:r>
              <a:rPr lang="en-US" sz="1050" dirty="0"/>
              <a:t>Vertical axis shows the mean expenditure on punishment as a function of the difference between the </a:t>
            </a:r>
            <a:r>
              <a:rPr lang="en-US" sz="1050" dirty="0" err="1"/>
              <a:t>punishee’s</a:t>
            </a:r>
            <a:r>
              <a:rPr lang="en-US" sz="1050" dirty="0"/>
              <a:t> contribution to the group account and the mean contribution of the other group members. The numbers above the bars indicate the share of the observations on which each bar is based. For example, in Periods 1–4, 3.1% of subjects contributed between 20 and 14 lab dollars less than the average of the others in their group.</a:t>
            </a:r>
          </a:p>
          <a:p>
            <a:r>
              <a:rPr lang="en-US" sz="1050" dirty="0"/>
              <a:t>Copyright © 2002, Rights Managed by Nature Publishing Group. “Altruistic Punishment in Humans,” by Ernst Fehr and Simon </a:t>
            </a:r>
            <a:r>
              <a:rPr lang="en-US" sz="1050" dirty="0" err="1" smtClean="0"/>
              <a:t>G</a:t>
            </a:r>
            <a:r>
              <a:rPr lang="en-US" sz="1050" dirty="0" err="1"/>
              <a:t>ä</a:t>
            </a:r>
            <a:r>
              <a:rPr lang="en-US" sz="1050" dirty="0" err="1" smtClean="0"/>
              <a:t>chter</a:t>
            </a:r>
            <a:r>
              <a:rPr lang="en-US" sz="1050" dirty="0"/>
              <a:t>, </a:t>
            </a:r>
            <a:r>
              <a:rPr lang="en-US" sz="1050" i="1" dirty="0"/>
              <a:t>Nature, </a:t>
            </a:r>
            <a:r>
              <a:rPr lang="en-US" sz="1050" dirty="0"/>
              <a:t>January 2002. Reproduced with permission.</a:t>
            </a:r>
            <a:endParaRPr lang="en-US" sz="1050" dirty="0"/>
          </a:p>
        </p:txBody>
      </p:sp>
    </p:spTree>
    <p:extLst>
      <p:ext uri="{BB962C8B-B14F-4D97-AF65-F5344CB8AC3E}">
        <p14:creationId xmlns:p14="http://schemas.microsoft.com/office/powerpoint/2010/main" val="1588830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274638"/>
            <a:ext cx="7391400" cy="1706562"/>
          </a:xfrm>
        </p:spPr>
        <p:txBody>
          <a:bodyPr>
            <a:normAutofit/>
          </a:bodyPr>
          <a:lstStyle/>
          <a:p>
            <a:r>
              <a:rPr lang="en-US" b="1" dirty="0" smtClean="0"/>
              <a:t>FIGURE </a:t>
            </a:r>
            <a:r>
              <a:rPr lang="en-US" b="1" dirty="0" smtClean="0"/>
              <a:t>25.3</a:t>
            </a:r>
            <a:r>
              <a:rPr lang="en-US" b="1" dirty="0" smtClean="0"/>
              <a:t/>
            </a:r>
            <a:br>
              <a:rPr lang="en-US" b="1" dirty="0" smtClean="0"/>
            </a:br>
            <a:r>
              <a:rPr lang="en-US" sz="2400" dirty="0" smtClean="0"/>
              <a:t>Pay Schedules and Indifference Curves in Babcock et al.’s (2015) Pay-for-Study Experiment</a:t>
            </a:r>
            <a:endParaRPr lang="en-US" sz="2400" dirty="0"/>
          </a:p>
        </p:txBody>
      </p:sp>
      <p:sp>
        <p:nvSpPr>
          <p:cNvPr id="6"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pic>
        <p:nvPicPr>
          <p:cNvPr id="3074" name="Picture 2" descr="C:\Users\ballal\Documents\Kuhn Figs and Tables\kuh78012_ch25\kuh78012_25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133600"/>
            <a:ext cx="5103305" cy="3276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38200" y="5832902"/>
            <a:ext cx="7543800" cy="415498"/>
          </a:xfrm>
          <a:prstGeom prst="rect">
            <a:avLst/>
          </a:prstGeom>
          <a:noFill/>
        </p:spPr>
        <p:txBody>
          <a:bodyPr wrap="square" rtlCol="0">
            <a:spAutoFit/>
          </a:bodyPr>
          <a:lstStyle/>
          <a:p>
            <a:r>
              <a:rPr lang="en-US" sz="1050" dirty="0"/>
              <a:t>Kelly </a:t>
            </a:r>
            <a:r>
              <a:rPr lang="en-US" sz="1050" dirty="0" err="1"/>
              <a:t>Bedard</a:t>
            </a:r>
            <a:r>
              <a:rPr lang="en-US" sz="1050" dirty="0"/>
              <a:t>, Philip Babcock, Gary </a:t>
            </a:r>
            <a:r>
              <a:rPr lang="en-US" sz="1050" dirty="0" err="1"/>
              <a:t>Charness</a:t>
            </a:r>
            <a:r>
              <a:rPr lang="en-US" sz="1050" dirty="0"/>
              <a:t>, John Hartman, and Heather Royer. “Letting Down the Team? Evidence of Social Effects of Teams,” </a:t>
            </a:r>
            <a:r>
              <a:rPr lang="en-US" sz="1050" i="1" dirty="0"/>
              <a:t>Journal of the European Economic Association</a:t>
            </a:r>
            <a:r>
              <a:rPr lang="en-US" sz="1050" dirty="0"/>
              <a:t>, 2015: 841–870. Reproduced with permission Oxford University Press. </a:t>
            </a:r>
            <a:endParaRPr lang="en-US" sz="1050" dirty="0"/>
          </a:p>
        </p:txBody>
      </p:sp>
    </p:spTree>
    <p:extLst>
      <p:ext uri="{BB962C8B-B14F-4D97-AF65-F5344CB8AC3E}">
        <p14:creationId xmlns:p14="http://schemas.microsoft.com/office/powerpoint/2010/main" val="3221314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95400"/>
          </a:xfrm>
        </p:spPr>
        <p:txBody>
          <a:bodyPr>
            <a:normAutofit fontScale="90000"/>
          </a:bodyPr>
          <a:lstStyle/>
          <a:p>
            <a:r>
              <a:rPr lang="en-US" b="1" dirty="0" smtClean="0"/>
              <a:t>TABLE </a:t>
            </a:r>
            <a:r>
              <a:rPr lang="en-US" b="1" dirty="0" smtClean="0"/>
              <a:t>25.1</a:t>
            </a:r>
            <a:r>
              <a:rPr lang="en-US" dirty="0" smtClean="0"/>
              <a:t/>
            </a:r>
            <a:br>
              <a:rPr lang="en-US" dirty="0" smtClean="0"/>
            </a:br>
            <a:r>
              <a:rPr lang="en-US" sz="2700" dirty="0" smtClean="0"/>
              <a:t>Study Room Visits by Students in Babcock et al.’s (2015) Campus Experiment, by Treatment</a:t>
            </a:r>
            <a:endParaRPr lang="en-US" sz="1600" b="1" dirty="0"/>
          </a:p>
        </p:txBody>
      </p:sp>
      <p:sp>
        <p:nvSpPr>
          <p:cNvPr id="5"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pic>
        <p:nvPicPr>
          <p:cNvPr id="4098" name="Picture 2" descr="C:\Users\ballal\Documents\Kuhn Figs and Tables\kuh78012_ch25\kuh78012_ta25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09800"/>
            <a:ext cx="8173294" cy="2264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936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334</Words>
  <Application>Microsoft Office PowerPoint</Application>
  <PresentationFormat>On-screen Show (4:3)</PresentationFormat>
  <Paragraphs>25</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Team Production in Practice</vt:lpstr>
      <vt:lpstr>PowerPoint Presentation</vt:lpstr>
      <vt:lpstr>FIGURE 25.1 Group Account Contributions in Fehr and Gächter’s (2002) VCM Experiment </vt:lpstr>
      <vt:lpstr>FIGURE 25.2 Expenditures on Punishment in Fehr and Gächter’s (2002) VCM Experiment </vt:lpstr>
      <vt:lpstr>FIGURE 25.3 Pay Schedules and Indifference Curves in Babcock et al.’s (2015) Pay-for-Study Experiment</vt:lpstr>
      <vt:lpstr>TABLE 25.1 Study Room Visits by Students in Babcock et al.’s (2015) Campus Experiment, by Treatment</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the Principal-Agent Problem</dc:title>
  <dc:creator>BALL, Alison</dc:creator>
  <cp:lastModifiedBy>BALL, Alison</cp:lastModifiedBy>
  <cp:revision>31</cp:revision>
  <dcterms:created xsi:type="dcterms:W3CDTF">2017-09-26T19:05:44Z</dcterms:created>
  <dcterms:modified xsi:type="dcterms:W3CDTF">2017-09-29T19:15:42Z</dcterms:modified>
</cp:coreProperties>
</file>