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7" d="100"/>
          <a:sy n="77" d="100"/>
        </p:scale>
        <p:origin x="-102" y="-78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C1941AA-B1AA-49AF-9F21-372A946E8DA8}" type="datetimeFigureOut">
              <a:rPr lang="en-US" smtClean="0"/>
              <a:t>10/12/2017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16526498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1941AA-B1AA-49AF-9F21-372A946E8DA8}" type="datetimeFigureOut">
              <a:rPr lang="en-US" smtClean="0"/>
              <a:t>10/12/2017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18262534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1941AA-B1AA-49AF-9F21-372A946E8DA8}" type="datetimeFigureOut">
              <a:rPr lang="en-US" smtClean="0"/>
              <a:t>10/12/2017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4736679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1941AA-B1AA-49AF-9F21-372A946E8DA8}" type="datetimeFigureOut">
              <a:rPr lang="en-US" smtClean="0"/>
              <a:t>10/12/2017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37621034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C1941AA-B1AA-49AF-9F21-372A946E8DA8}" type="datetimeFigureOut">
              <a:rPr lang="en-US" smtClean="0"/>
              <a:t>10/12/2017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16608837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C1941AA-B1AA-49AF-9F21-372A946E8DA8}" type="datetimeFigureOut">
              <a:rPr lang="en-US" smtClean="0"/>
              <a:t>10/12/2017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11906048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C1941AA-B1AA-49AF-9F21-372A946E8DA8}" type="datetimeFigureOut">
              <a:rPr lang="en-US" smtClean="0"/>
              <a:t>10/12/2017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28844059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C1941AA-B1AA-49AF-9F21-372A946E8DA8}" type="datetimeFigureOut">
              <a:rPr lang="en-US" smtClean="0"/>
              <a:t>10/12/2017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27035991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1941AA-B1AA-49AF-9F21-372A946E8DA8}" type="datetimeFigureOut">
              <a:rPr lang="en-US" smtClean="0"/>
              <a:t>10/12/2017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10663493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C1941AA-B1AA-49AF-9F21-372A946E8DA8}" type="datetimeFigureOut">
              <a:rPr lang="en-US" smtClean="0"/>
              <a:t>10/12/2017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39986915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C1941AA-B1AA-49AF-9F21-372A946E8DA8}" type="datetimeFigureOut">
              <a:rPr lang="en-US" smtClean="0"/>
              <a:t>10/12/2017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889519-F41F-4A38-8995-FB7C96E92A8B}" type="slidenum">
              <a:rPr lang="en-US" smtClean="0"/>
              <a:t>‹#›</a:t>
            </a:fld>
            <a:endParaRPr lang="en-US"/>
          </a:p>
        </p:txBody>
      </p:sp>
    </p:spTree>
    <p:extLst>
      <p:ext uri="{BB962C8B-B14F-4D97-AF65-F5344CB8AC3E}">
        <p14:creationId xmlns:p14="http://schemas.microsoft.com/office/powerpoint/2010/main" val="2645381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1941AA-B1AA-49AF-9F21-372A946E8DA8}" type="datetimeFigureOut">
              <a:rPr lang="en-US" smtClean="0"/>
              <a:t>10/12/2017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889519-F41F-4A38-8995-FB7C96E92A8B}" type="slidenum">
              <a:rPr lang="en-US" smtClean="0"/>
              <a:t>‹#›</a:t>
            </a:fld>
            <a:endParaRPr lang="en-US"/>
          </a:p>
        </p:txBody>
      </p:sp>
    </p:spTree>
    <p:extLst>
      <p:ext uri="{BB962C8B-B14F-4D97-AF65-F5344CB8AC3E}">
        <p14:creationId xmlns:p14="http://schemas.microsoft.com/office/powerpoint/2010/main" val="13903748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2"/>
          <p:cNvSpPr txBox="1">
            <a:spLocks/>
          </p:cNvSpPr>
          <p:nvPr/>
        </p:nvSpPr>
        <p:spPr>
          <a:xfrm>
            <a:off x="1371600" y="2133600"/>
            <a:ext cx="6400800" cy="175260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en-US" dirty="0" smtClean="0"/>
              <a:t>Chapter 6</a:t>
            </a:r>
            <a:endParaRPr lang="en-US" dirty="0"/>
          </a:p>
        </p:txBody>
      </p:sp>
      <p:sp>
        <p:nvSpPr>
          <p:cNvPr id="5" name="Title 1"/>
          <p:cNvSpPr>
            <a:spLocks noGrp="1"/>
          </p:cNvSpPr>
          <p:nvPr>
            <p:ph type="ctrTitle"/>
          </p:nvPr>
        </p:nvSpPr>
        <p:spPr>
          <a:xfrm>
            <a:off x="685800" y="2819400"/>
            <a:ext cx="7772400" cy="1470025"/>
          </a:xfrm>
        </p:spPr>
        <p:txBody>
          <a:bodyPr>
            <a:normAutofit/>
          </a:bodyPr>
          <a:lstStyle/>
          <a:p>
            <a:r>
              <a:rPr lang="en-US" b="1" dirty="0" smtClean="0"/>
              <a:t>Government and the Economy</a:t>
            </a:r>
            <a:endParaRPr lang="en-US" b="1" dirty="0"/>
          </a:p>
        </p:txBody>
      </p:sp>
      <p:sp>
        <p:nvSpPr>
          <p:cNvPr id="8"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spTree>
    <p:extLst>
      <p:ext uri="{BB962C8B-B14F-4D97-AF65-F5344CB8AC3E}">
        <p14:creationId xmlns:p14="http://schemas.microsoft.com/office/powerpoint/2010/main" val="36654216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nvSpPr>
        <p:spPr>
          <a:xfrm>
            <a:off x="457200" y="28575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800" b="1" dirty="0" smtClean="0"/>
              <a:t>Figures and Tables</a:t>
            </a:r>
            <a:endParaRPr lang="en-US" sz="4800" b="1" dirty="0"/>
          </a:p>
        </p:txBody>
      </p:sp>
      <p:sp>
        <p:nvSpPr>
          <p:cNvPr id="6"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spTree>
    <p:extLst>
      <p:ext uri="{BB962C8B-B14F-4D97-AF65-F5344CB8AC3E}">
        <p14:creationId xmlns:p14="http://schemas.microsoft.com/office/powerpoint/2010/main" val="37930683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pic>
        <p:nvPicPr>
          <p:cNvPr id="1030" name="Picture 6" descr="C:\Users\ballal\AppData\Local\Temp\wz861e\Bowles_4e Jpeg conversion Folder\bow10937_ch06\bow10937_06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80224" y="1600200"/>
            <a:ext cx="4930176" cy="3657600"/>
          </a:xfrm>
          <a:prstGeom prst="rect">
            <a:avLst/>
          </a:prstGeom>
          <a:noFill/>
          <a:extLst>
            <a:ext uri="{909E8E84-426E-40DD-AFC4-6F175D3DCCD1}">
              <a14:hiddenFill xmlns:a14="http://schemas.microsoft.com/office/drawing/2010/main">
                <a:solidFill>
                  <a:srgbClr val="FFFFFF"/>
                </a:solidFill>
              </a14:hiddenFill>
            </a:ext>
          </a:extLst>
        </p:spPr>
      </p:pic>
      <p:sp>
        <p:nvSpPr>
          <p:cNvPr id="14" name="Title 1"/>
          <p:cNvSpPr>
            <a:spLocks noGrp="1"/>
          </p:cNvSpPr>
          <p:nvPr>
            <p:ph type="title"/>
          </p:nvPr>
        </p:nvSpPr>
        <p:spPr>
          <a:xfrm>
            <a:off x="304800" y="381000"/>
            <a:ext cx="8534400" cy="1143000"/>
          </a:xfrm>
        </p:spPr>
        <p:txBody>
          <a:bodyPr>
            <a:normAutofit fontScale="90000"/>
          </a:bodyPr>
          <a:lstStyle/>
          <a:p>
            <a:r>
              <a:rPr lang="en-US" b="1" dirty="0" smtClean="0"/>
              <a:t>FIGURE 6.1 </a:t>
            </a:r>
            <a:r>
              <a:rPr lang="en-US" b="1" dirty="0" smtClean="0"/>
              <a:t/>
            </a:r>
            <a:br>
              <a:rPr lang="en-US" b="1" dirty="0" smtClean="0"/>
            </a:br>
            <a:r>
              <a:rPr lang="en-US" sz="2700" dirty="0" smtClean="0"/>
              <a:t>The American voter: An endangered species?</a:t>
            </a:r>
            <a:endParaRPr lang="en-US" sz="3100" dirty="0"/>
          </a:p>
        </p:txBody>
      </p:sp>
      <p:sp>
        <p:nvSpPr>
          <p:cNvPr id="15" name="TextBox 14"/>
          <p:cNvSpPr txBox="1"/>
          <p:nvPr/>
        </p:nvSpPr>
        <p:spPr>
          <a:xfrm>
            <a:off x="228600" y="5486400"/>
            <a:ext cx="8458200" cy="923330"/>
          </a:xfrm>
          <a:prstGeom prst="rect">
            <a:avLst/>
          </a:prstGeom>
          <a:noFill/>
        </p:spPr>
        <p:txBody>
          <a:bodyPr wrap="square" rtlCol="0">
            <a:spAutoFit/>
          </a:bodyPr>
          <a:lstStyle/>
          <a:p>
            <a:r>
              <a:rPr lang="en-US" sz="900" dirty="0"/>
              <a:t>The data are for the percentage of all eligible voters who actually voted. Note that these figures may be inconsistent with other reported voter turnout data because of differing definitions of voters (did they cast a ballot at all? or: did they cast a vote for president?) and of the group of which they are a share (the whole voting age population? only voting age citizens? or only those voting age citizens who have registered to vote?).</a:t>
            </a:r>
          </a:p>
          <a:p>
            <a:endParaRPr lang="en-US" sz="900" i="1" dirty="0" smtClean="0"/>
          </a:p>
          <a:p>
            <a:r>
              <a:rPr lang="en-US" sz="900" b="1" i="1" dirty="0" smtClean="0"/>
              <a:t>Sources</a:t>
            </a:r>
            <a:r>
              <a:rPr lang="en-US" sz="900" i="1" dirty="0"/>
              <a:t>: </a:t>
            </a:r>
            <a:r>
              <a:rPr lang="en-US" sz="900" dirty="0"/>
              <a:t>Michael P. McDonald, “National General Election VEP Turnout Rates, 1789–Present,” United States Elections Project. Accessed June 24, 2017, available at http://www.electproject.org/national-1789-present.</a:t>
            </a:r>
          </a:p>
        </p:txBody>
      </p:sp>
    </p:spTree>
    <p:extLst>
      <p:ext uri="{BB962C8B-B14F-4D97-AF65-F5344CB8AC3E}">
        <p14:creationId xmlns:p14="http://schemas.microsoft.com/office/powerpoint/2010/main" val="14974632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304800" y="381000"/>
            <a:ext cx="8534400" cy="1143000"/>
          </a:xfrm>
        </p:spPr>
        <p:txBody>
          <a:bodyPr>
            <a:normAutofit fontScale="90000"/>
          </a:bodyPr>
          <a:lstStyle/>
          <a:p>
            <a:r>
              <a:rPr lang="en-US" b="1" dirty="0" smtClean="0"/>
              <a:t>FIGURE 6.2 </a:t>
            </a:r>
            <a:r>
              <a:rPr lang="en-US" b="1" dirty="0" smtClean="0"/>
              <a:t/>
            </a:r>
            <a:br>
              <a:rPr lang="en-US" b="1" dirty="0" smtClean="0"/>
            </a:br>
            <a:r>
              <a:rPr lang="en-US" sz="2700" dirty="0" smtClean="0"/>
              <a:t>Voter turnouts around the world.</a:t>
            </a:r>
            <a:endParaRPr lang="en-US" sz="3100" dirty="0"/>
          </a:p>
        </p:txBody>
      </p:sp>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sp>
        <p:nvSpPr>
          <p:cNvPr id="6" name="TextBox 5"/>
          <p:cNvSpPr txBox="1"/>
          <p:nvPr/>
        </p:nvSpPr>
        <p:spPr>
          <a:xfrm>
            <a:off x="685800" y="5602069"/>
            <a:ext cx="8001000" cy="784830"/>
          </a:xfrm>
          <a:prstGeom prst="rect">
            <a:avLst/>
          </a:prstGeom>
          <a:noFill/>
        </p:spPr>
        <p:txBody>
          <a:bodyPr wrap="square" rtlCol="0">
            <a:spAutoFit/>
          </a:bodyPr>
          <a:lstStyle/>
          <a:p>
            <a:r>
              <a:rPr lang="en-US" sz="900" dirty="0"/>
              <a:t>For selected countries, voter turnouts for parliamentary elections are averaged over 2002–2014, including all parliamentary elections, whether or not they coincided with election of a president or other chief executive. Voters are counted as a percent of all those registered to vote. Both Argentina and Australia have compulsory voting laws, and enforce them; the other countries shown do not</a:t>
            </a:r>
            <a:r>
              <a:rPr lang="en-US" sz="900" dirty="0" smtClean="0"/>
              <a:t>.</a:t>
            </a:r>
          </a:p>
          <a:p>
            <a:endParaRPr lang="en-US" sz="900" dirty="0"/>
          </a:p>
          <a:p>
            <a:r>
              <a:rPr lang="en-US" sz="900" b="1" i="1" dirty="0"/>
              <a:t>Source: </a:t>
            </a:r>
            <a:r>
              <a:rPr lang="en-US" sz="900" dirty="0"/>
              <a:t>Data from International Institute for Democracy and Electoral Assistance, “Voter Turnout,” available at http://www.idea.int/data-tools/data/voter-turnout</a:t>
            </a:r>
          </a:p>
        </p:txBody>
      </p:sp>
      <p:pic>
        <p:nvPicPr>
          <p:cNvPr id="9220" name="Picture 4" descr="C:\Users\ballal\AppData\Local\Temp\wz533c\Bowles_4e Jpeg conversion Folder\bow10937_ch06\bow10937_060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1504284"/>
            <a:ext cx="5252906" cy="40039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888046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381000"/>
            <a:ext cx="8229600" cy="1143000"/>
          </a:xfrm>
        </p:spPr>
        <p:txBody>
          <a:bodyPr>
            <a:normAutofit/>
          </a:bodyPr>
          <a:lstStyle/>
          <a:p>
            <a:r>
              <a:rPr lang="en-US" sz="4000" b="1" dirty="0" smtClean="0"/>
              <a:t>FIGURE 6.3 </a:t>
            </a:r>
            <a:r>
              <a:rPr lang="en-US" b="1" dirty="0" smtClean="0"/>
              <a:t/>
            </a:r>
            <a:br>
              <a:rPr lang="en-US" b="1" dirty="0" smtClean="0"/>
            </a:br>
            <a:r>
              <a:rPr lang="en-US" sz="2200" dirty="0" smtClean="0"/>
              <a:t>Who votes? U.S. voting patterns in the presidential election of 2012</a:t>
            </a:r>
            <a:endParaRPr lang="en-US" sz="2700" dirty="0"/>
          </a:p>
        </p:txBody>
      </p:sp>
      <p:sp>
        <p:nvSpPr>
          <p:cNvPr id="5" name="Footer Placeholder 3"/>
          <p:cNvSpPr>
            <a:spLocks noGrp="1"/>
          </p:cNvSpPr>
          <p:nvPr/>
        </p:nvSpPr>
        <p:spPr>
          <a:xfrm>
            <a:off x="1295400" y="6384925"/>
            <a:ext cx="6477000" cy="5492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050" dirty="0" smtClean="0"/>
              <a:t>Samuel Bowles, Frank Roosevelt, Richard Edwards, </a:t>
            </a:r>
            <a:r>
              <a:rPr lang="en-US" sz="1050" dirty="0" err="1" smtClean="0"/>
              <a:t>Mehrene</a:t>
            </a:r>
            <a:r>
              <a:rPr lang="en-US" sz="1050" dirty="0" smtClean="0"/>
              <a:t> </a:t>
            </a:r>
            <a:r>
              <a:rPr lang="en-US" sz="1050" dirty="0" err="1" smtClean="0"/>
              <a:t>Larudee</a:t>
            </a:r>
            <a:endParaRPr lang="en-US" sz="1050" dirty="0" smtClean="0"/>
          </a:p>
          <a:p>
            <a:r>
              <a:rPr lang="en-US" sz="1050" dirty="0" smtClean="0"/>
              <a:t>Understanding Capitalism, Fourth Edition, </a:t>
            </a:r>
            <a:r>
              <a:rPr lang="en-US" sz="1050" dirty="0" smtClean="0"/>
              <a:t>Copyright </a:t>
            </a:r>
            <a:r>
              <a:rPr lang="en-US" sz="1050" dirty="0" smtClean="0"/>
              <a:t>© 2018 Oxford University Press</a:t>
            </a:r>
            <a:endParaRPr lang="en-US" sz="1050" dirty="0"/>
          </a:p>
        </p:txBody>
      </p:sp>
      <p:sp>
        <p:nvSpPr>
          <p:cNvPr id="6" name="TextBox 5"/>
          <p:cNvSpPr txBox="1"/>
          <p:nvPr/>
        </p:nvSpPr>
        <p:spPr>
          <a:xfrm>
            <a:off x="304800" y="5105400"/>
            <a:ext cx="8458200" cy="1338828"/>
          </a:xfrm>
          <a:prstGeom prst="rect">
            <a:avLst/>
          </a:prstGeom>
          <a:noFill/>
        </p:spPr>
        <p:txBody>
          <a:bodyPr wrap="square" rtlCol="0">
            <a:spAutoFit/>
          </a:bodyPr>
          <a:lstStyle/>
          <a:p>
            <a:r>
              <a:rPr lang="en-US" sz="900" dirty="0"/>
              <a:t>This figure shows the fraction of citizens in various segments of the population, by family income, employment status, race, and ethnicity, reported to have voted in the U.S. presidential election of November 2012. Voter turnout can be measured in various ways: by the number voting as a percent of the voting age population (some of whom are noncitizens, or not registered to vote), or as a percent of the number of citizens of voting age who actually voted (although those citizens who have not registered could not actually vote), or as a percent of the number who are registered to vote (a smaller group still). The numbers in this figure are based on the second method: for each category, the number in that category who self-reported having voted in the November 2012 election, divided by the number of citizens of voting age in that category. Some of those surveyed did not answer the question either yes or no, and so they were not counted</a:t>
            </a:r>
            <a:r>
              <a:rPr lang="en-US" sz="900" dirty="0" smtClean="0"/>
              <a:t>.</a:t>
            </a:r>
          </a:p>
          <a:p>
            <a:endParaRPr lang="en-US" sz="900" dirty="0"/>
          </a:p>
          <a:p>
            <a:r>
              <a:rPr lang="en-US" sz="900" b="1" i="1" dirty="0"/>
              <a:t>Source</a:t>
            </a:r>
            <a:r>
              <a:rPr lang="en-US" sz="900" i="1" dirty="0"/>
              <a:t>: </a:t>
            </a:r>
            <a:r>
              <a:rPr lang="en-US" sz="900" dirty="0"/>
              <a:t>U.S. Bureau of the Census, Current Population Survey, November 2012 and November 2014, Tables 4b, 6, and 7; available at https://www.census.gov/data/tables/2012/demo/voting-and-registration/p20-568.html</a:t>
            </a:r>
          </a:p>
        </p:txBody>
      </p:sp>
      <p:pic>
        <p:nvPicPr>
          <p:cNvPr id="10244" name="Picture 4" descr="C:\Users\ballal\AppData\Local\Temp\wz6b10\Bowles_4e Jpeg conversion Folder\bow10937_ch06\bow10937_060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9800" y="1579910"/>
            <a:ext cx="4572000" cy="34492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747478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1305</TotalTime>
  <Words>555</Words>
  <Application>Microsoft Office PowerPoint</Application>
  <PresentationFormat>On-screen Show (4:3)</PresentationFormat>
  <Paragraphs>25</Paragraphs>
  <Slides>5</Slides>
  <Notes>0</Notes>
  <HiddenSlides>0</HiddenSlides>
  <MMClips>0</MMClip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Office Theme</vt:lpstr>
      <vt:lpstr>Government and the Economy</vt:lpstr>
      <vt:lpstr>PowerPoint Presentation</vt:lpstr>
      <vt:lpstr>FIGURE 6.1  The American voter: An endangered species?</vt:lpstr>
      <vt:lpstr>FIGURE 6.2  Voter turnouts around the world.</vt:lpstr>
      <vt:lpstr>FIGURE 6.3  Who votes? U.S. voting patterns in the presidential election of 2012</vt:lpstr>
    </vt:vector>
  </TitlesOfParts>
  <Company>Oxford University Press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Capitalism Shakes the World</dc:title>
  <dc:creator>BALL, Alison</dc:creator>
  <cp:lastModifiedBy>BALL, Alison</cp:lastModifiedBy>
  <cp:revision>12</cp:revision>
  <dcterms:created xsi:type="dcterms:W3CDTF">2017-10-12T18:17:57Z</dcterms:created>
  <dcterms:modified xsi:type="dcterms:W3CDTF">2017-10-13T16:03:02Z</dcterms:modified>
</cp:coreProperties>
</file>