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4"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9</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Competition and Coordination: The Invisible Hand</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9.1</a:t>
            </a:r>
            <a:r>
              <a:rPr lang="en-US" b="1" dirty="0" smtClean="0"/>
              <a:t/>
            </a:r>
            <a:br>
              <a:rPr lang="en-US" b="1" dirty="0" smtClean="0"/>
            </a:br>
            <a:r>
              <a:rPr lang="en-US" sz="2700" dirty="0" smtClean="0"/>
              <a:t>Market messages and market motivation.</a:t>
            </a:r>
            <a:endParaRPr lang="en-US" sz="3100" dirty="0"/>
          </a:p>
        </p:txBody>
      </p:sp>
      <p:sp>
        <p:nvSpPr>
          <p:cNvPr id="18" name="TextBox 17"/>
          <p:cNvSpPr txBox="1"/>
          <p:nvPr/>
        </p:nvSpPr>
        <p:spPr>
          <a:xfrm>
            <a:off x="304800" y="5715000"/>
            <a:ext cx="8458200" cy="784830"/>
          </a:xfrm>
          <a:prstGeom prst="rect">
            <a:avLst/>
          </a:prstGeom>
          <a:noFill/>
        </p:spPr>
        <p:txBody>
          <a:bodyPr wrap="square" rtlCol="0">
            <a:spAutoFit/>
          </a:bodyPr>
          <a:lstStyle/>
          <a:p>
            <a:r>
              <a:rPr lang="en-US" sz="900" dirty="0"/>
              <a:t>The shift of the demand curve to the right (from D to D*) initially creates excess demand in the hypothetical Iowa City beer market (see Chapter 8). As long as the price per bottle remains at $1.00, excess demand of 800 bottles will now exist because the supply is only 2,000 bottles while the demand is for 2,800. The 800 disappointed customers will be willing to pay more for a bottle of beer, and the suppliers will be willing to produce more if the price rises. As the price rises, the market is sending the </a:t>
            </a:r>
            <a:r>
              <a:rPr lang="en-US" sz="900" i="1" dirty="0"/>
              <a:t>message</a:t>
            </a:r>
            <a:r>
              <a:rPr lang="en-US" sz="900" dirty="0"/>
              <a:t>: “More beer!” Suppliers can increase their total profits by selling more beer than before, so they will be motivated to supply more beer. Thus, the rising price is the </a:t>
            </a:r>
            <a:r>
              <a:rPr lang="en-US" sz="900" i="1" dirty="0"/>
              <a:t>motivation </a:t>
            </a:r>
            <a:r>
              <a:rPr lang="en-US" sz="900" dirty="0"/>
              <a:t>provided by the market.</a:t>
            </a:r>
          </a:p>
        </p:txBody>
      </p:sp>
      <p:pic>
        <p:nvPicPr>
          <p:cNvPr id="1033" name="Picture 9" descr="C:\Users\ballal\AppData\Local\Temp\wzfd44\Bowles_4e Jpeg conversion Folder\bow10937_ch09\bow10937_0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600200"/>
            <a:ext cx="3908801"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TABLE 9.</a:t>
            </a:r>
            <a:r>
              <a:rPr lang="en-US" b="1" dirty="0" smtClean="0"/>
              <a:t>1</a:t>
            </a:r>
            <a:br>
              <a:rPr lang="en-US" b="1" dirty="0" smtClean="0"/>
            </a:br>
            <a:r>
              <a:rPr lang="en-US" sz="2400" dirty="0" smtClean="0"/>
              <a:t>Prices are a decentralized system of information and motivation</a:t>
            </a:r>
            <a:endParaRPr lang="en-US" sz="3100" dirty="0"/>
          </a:p>
        </p:txBody>
      </p:sp>
      <p:pic>
        <p:nvPicPr>
          <p:cNvPr id="21507" name="Picture 3" descr="C:\Users\ballal\AppData\Local\Temp\wz476d\Bowles_4e Jpeg conversion Folder\bow10937_ch09\bow10937_tb0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694" y="1828800"/>
            <a:ext cx="7194706" cy="3154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308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TABLE 9.</a:t>
            </a:r>
            <a:r>
              <a:rPr lang="en-US" b="1" dirty="0"/>
              <a:t>2</a:t>
            </a:r>
            <a:r>
              <a:rPr lang="en-US" b="1" dirty="0" smtClean="0"/>
              <a:t/>
            </a:r>
            <a:br>
              <a:rPr lang="en-US" b="1" dirty="0" smtClean="0"/>
            </a:br>
            <a:r>
              <a:rPr lang="en-US" sz="2400" dirty="0" smtClean="0"/>
              <a:t>The Invisible Hand: Assumptions and Conclusions</a:t>
            </a:r>
            <a:endParaRPr lang="en-US" sz="3100" dirty="0"/>
          </a:p>
        </p:txBody>
      </p:sp>
      <p:pic>
        <p:nvPicPr>
          <p:cNvPr id="22530" name="Picture 2" descr="C:\Users\ballal\AppData\Local\Temp\wze64a\Bowles_4e Jpeg conversion Folder\bow10937_ch09\bow10937_tb09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962" y="2133600"/>
            <a:ext cx="7584038" cy="2767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052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TABLE 9.3</a:t>
            </a:r>
            <a:r>
              <a:rPr lang="en-US" b="1" dirty="0" smtClean="0"/>
              <a:t/>
            </a:r>
            <a:br>
              <a:rPr lang="en-US" b="1" dirty="0" smtClean="0"/>
            </a:br>
            <a:r>
              <a:rPr lang="en-US" sz="2400" dirty="0" smtClean="0"/>
              <a:t>Positive and Negative Externalities</a:t>
            </a:r>
            <a:endParaRPr lang="en-US" sz="3100" dirty="0"/>
          </a:p>
        </p:txBody>
      </p:sp>
      <p:pic>
        <p:nvPicPr>
          <p:cNvPr id="23554" name="Picture 2" descr="C:\Users\ballal\AppData\Local\Temp\wz8e5b\Bowles_4e Jpeg conversion Folder\bow10937_ch09\bow10937_tb09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466747"/>
            <a:ext cx="5475830" cy="4918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319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TABLE 9.4</a:t>
            </a:r>
            <a:r>
              <a:rPr lang="en-US" b="1" dirty="0" smtClean="0"/>
              <a:t/>
            </a:r>
            <a:br>
              <a:rPr lang="en-US" b="1" dirty="0" smtClean="0"/>
            </a:br>
            <a:r>
              <a:rPr lang="en-US" sz="2400" dirty="0" smtClean="0"/>
              <a:t>Prisoner’s Dilemma</a:t>
            </a:r>
            <a:endParaRPr lang="en-US" sz="3100" dirty="0"/>
          </a:p>
        </p:txBody>
      </p:sp>
      <p:pic>
        <p:nvPicPr>
          <p:cNvPr id="24578" name="Picture 2" descr="C:\Users\ballal\AppData\Local\Temp\wz35f0\Bowles_4e Jpeg conversion Folder\bow10937_ch09\bow10937_tb09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458" y="1981200"/>
            <a:ext cx="8508742"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966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TABLE 9.5</a:t>
            </a:r>
            <a:r>
              <a:rPr lang="en-US" b="1" dirty="0" smtClean="0"/>
              <a:t/>
            </a:r>
            <a:br>
              <a:rPr lang="en-US" b="1" dirty="0" smtClean="0"/>
            </a:br>
            <a:r>
              <a:rPr lang="en-US" sz="2400" dirty="0" smtClean="0"/>
              <a:t>North’s Action/South Action</a:t>
            </a:r>
            <a:endParaRPr lang="en-US" sz="3100" dirty="0"/>
          </a:p>
        </p:txBody>
      </p:sp>
      <p:pic>
        <p:nvPicPr>
          <p:cNvPr id="25602" name="Picture 2" descr="C:\Users\ballal\AppData\Local\Temp\wz1f64\Bowles_4e Jpeg conversion Folder\bow10937_ch09\bow10937_tb09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589" y="2335427"/>
            <a:ext cx="8239211" cy="1855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4143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1474</TotalTime>
  <Words>355</Words>
  <Application>Microsoft Office PowerPoint</Application>
  <PresentationFormat>On-screen Show (4:3)</PresentationFormat>
  <Paragraphs>26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Competition and Coordination: The Invisible Hand</vt:lpstr>
      <vt:lpstr>PowerPoint Presentation</vt:lpstr>
      <vt:lpstr>FIGURE 9.1 Market messages and market motivation.</vt:lpstr>
      <vt:lpstr>TABLE 9.1 Prices are a decentralized system of information and motivation</vt:lpstr>
      <vt:lpstr>TABLE 9.2 The Invisible Hand: Assumptions and Conclusions</vt:lpstr>
      <vt:lpstr>TABLE 9.3 Positive and Negative Externalities</vt:lpstr>
      <vt:lpstr>TABLE 9.4 Prisoner’s Dilemma</vt:lpstr>
      <vt:lpstr>TABLE 9.5 North’s Action/South Action</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21</cp:revision>
  <dcterms:created xsi:type="dcterms:W3CDTF">2017-10-12T18:17:57Z</dcterms:created>
  <dcterms:modified xsi:type="dcterms:W3CDTF">2017-10-13T18:52:40Z</dcterms:modified>
</cp:coreProperties>
</file>