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627" autoAdjust="0"/>
  </p:normalViewPr>
  <p:slideViewPr>
    <p:cSldViewPr>
      <p:cViewPr varScale="1">
        <p:scale>
          <a:sx n="72" d="100"/>
          <a:sy n="72" d="100"/>
        </p:scale>
        <p:origin x="-96" y="-87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5264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82625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4736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7621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6088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1906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941AA-B1AA-49AF-9F21-372A946E8DA8}" type="datetimeFigureOut">
              <a:rPr lang="en-US" smtClean="0"/>
              <a:t>10/12/2017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88440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941AA-B1AA-49AF-9F21-372A946E8DA8}" type="datetimeFigureOut">
              <a:rPr lang="en-US" smtClean="0"/>
              <a:t>10/12/2017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70359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941AA-B1AA-49AF-9F21-372A946E8DA8}" type="datetimeFigureOut">
              <a:rPr lang="en-US" smtClean="0"/>
              <a:t>10/12/2017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0663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99869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6453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941AA-B1AA-49AF-9F21-372A946E8DA8}" type="datetimeFigureOut">
              <a:rPr lang="en-US" smtClean="0"/>
              <a:t>10/12/2017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89519-F41F-4A38-8995-FB7C96E92A8B}" type="slidenum">
              <a:rPr lang="en-US" smtClean="0"/>
              <a:t>‹#›</a:t>
            </a:fld>
            <a:endParaRPr lang="en-US"/>
          </a:p>
        </p:txBody>
      </p:sp>
    </p:spTree>
    <p:extLst>
      <p:ext uri="{BB962C8B-B14F-4D97-AF65-F5344CB8AC3E}">
        <p14:creationId xmlns:p14="http://schemas.microsoft.com/office/powerpoint/2010/main" val="139037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2133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Chapter 12</a:t>
            </a:r>
            <a:endParaRPr lang="en-US" dirty="0"/>
          </a:p>
        </p:txBody>
      </p:sp>
      <p:sp>
        <p:nvSpPr>
          <p:cNvPr id="5" name="Title 1"/>
          <p:cNvSpPr>
            <a:spLocks noGrp="1"/>
          </p:cNvSpPr>
          <p:nvPr>
            <p:ph type="ctrTitle"/>
          </p:nvPr>
        </p:nvSpPr>
        <p:spPr>
          <a:xfrm>
            <a:off x="685800" y="2819400"/>
            <a:ext cx="7772400" cy="1470025"/>
          </a:xfrm>
        </p:spPr>
        <p:txBody>
          <a:bodyPr>
            <a:normAutofit/>
          </a:bodyPr>
          <a:lstStyle/>
          <a:p>
            <a:r>
              <a:rPr lang="en-US" b="1" dirty="0" smtClean="0"/>
              <a:t>Wages and Work</a:t>
            </a:r>
            <a:endParaRPr lang="en-US" b="1" dirty="0"/>
          </a:p>
        </p:txBody>
      </p:sp>
      <p:sp>
        <p:nvSpPr>
          <p:cNvPr id="8"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665421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6"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793068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TABLE 12.1</a:t>
            </a:r>
            <a:r>
              <a:rPr lang="en-US" b="1" dirty="0" smtClean="0"/>
              <a:t/>
            </a:r>
            <a:br>
              <a:rPr lang="en-US" b="1" dirty="0" smtClean="0"/>
            </a:br>
            <a:r>
              <a:rPr lang="en-US" sz="2700" dirty="0" smtClean="0"/>
              <a:t>The Wage-Output Relationship</a:t>
            </a:r>
            <a:endParaRPr lang="en-US" sz="3100" dirty="0"/>
          </a:p>
        </p:txBody>
      </p:sp>
      <p:pic>
        <p:nvPicPr>
          <p:cNvPr id="1036" name="Picture 12" descr="C:\Users\ballal\AppData\Local\Temp\wz4ab9\Bowles_4e Jpeg conversion Folder\bow10937_ch12\bow10937_tb12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752600"/>
            <a:ext cx="5675891"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46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12.1</a:t>
            </a:r>
            <a:r>
              <a:rPr lang="en-US" b="1" dirty="0" smtClean="0"/>
              <a:t/>
            </a:r>
            <a:br>
              <a:rPr lang="en-US" b="1" dirty="0" smtClean="0"/>
            </a:br>
            <a:r>
              <a:rPr lang="en-US" sz="2700" dirty="0" smtClean="0"/>
              <a:t>The wage and the intensity of labor.</a:t>
            </a:r>
            <a:endParaRPr lang="en-US" sz="3100" dirty="0"/>
          </a:p>
        </p:txBody>
      </p:sp>
      <p:sp>
        <p:nvSpPr>
          <p:cNvPr id="18" name="TextBox 17"/>
          <p:cNvSpPr txBox="1"/>
          <p:nvPr/>
        </p:nvSpPr>
        <p:spPr>
          <a:xfrm>
            <a:off x="609600" y="4724400"/>
            <a:ext cx="7848600" cy="1754326"/>
          </a:xfrm>
          <a:prstGeom prst="rect">
            <a:avLst/>
          </a:prstGeom>
          <a:noFill/>
        </p:spPr>
        <p:txBody>
          <a:bodyPr wrap="square" rtlCol="0">
            <a:spAutoFit/>
          </a:bodyPr>
          <a:lstStyle/>
          <a:p>
            <a:r>
              <a:rPr lang="en-US" sz="900" i="1" dirty="0"/>
              <a:t>The labor extraction curve </a:t>
            </a:r>
            <a:r>
              <a:rPr lang="en-US" sz="900" dirty="0"/>
              <a:t>in this figure shows the amount of output per hour (</a:t>
            </a:r>
            <a:r>
              <a:rPr lang="en-US" sz="900" i="1" dirty="0"/>
              <a:t>z</a:t>
            </a:r>
            <a:r>
              <a:rPr lang="en-US" sz="900" dirty="0"/>
              <a:t>) that a worker will produce at each wage rate (</a:t>
            </a:r>
            <a:r>
              <a:rPr lang="en-US" sz="900" i="1" dirty="0"/>
              <a:t>w</a:t>
            </a:r>
            <a:r>
              <a:rPr lang="en-US" sz="900" dirty="0"/>
              <a:t>) offered. Output per hour is measured on the vertical axis. Since </a:t>
            </a:r>
            <a:r>
              <a:rPr lang="en-US" sz="900" i="1" dirty="0"/>
              <a:t>z </a:t>
            </a:r>
            <a:r>
              <a:rPr lang="en-US" sz="900" dirty="0"/>
              <a:t>= </a:t>
            </a:r>
            <a:r>
              <a:rPr lang="en-US" sz="900" i="1" dirty="0" err="1"/>
              <a:t>ef</a:t>
            </a:r>
            <a:r>
              <a:rPr lang="en-US" sz="900" dirty="0"/>
              <a:t>, the vertical axis also measures </a:t>
            </a:r>
            <a:r>
              <a:rPr lang="en-US" sz="900" i="1" dirty="0" err="1"/>
              <a:t>ef</a:t>
            </a:r>
            <a:r>
              <a:rPr lang="en-US" sz="900" dirty="0"/>
              <a:t>. And since </a:t>
            </a:r>
            <a:r>
              <a:rPr lang="en-US" sz="900" i="1" dirty="0"/>
              <a:t>f </a:t>
            </a:r>
            <a:r>
              <a:rPr lang="en-US" sz="900" dirty="0"/>
              <a:t>(the efficiency of labor) is constant (no changes in the technology of production are possible in the short time frame of this analysis), any movements up or down the vertical axis are due entirely to changes in the intensity of labor (</a:t>
            </a:r>
            <a:r>
              <a:rPr lang="en-US" sz="900" i="1" dirty="0"/>
              <a:t>e</a:t>
            </a:r>
            <a:r>
              <a:rPr lang="en-US" sz="900" dirty="0"/>
              <a:t>).</a:t>
            </a:r>
          </a:p>
          <a:p>
            <a:endParaRPr lang="en-US" sz="900" dirty="0" smtClean="0"/>
          </a:p>
          <a:p>
            <a:r>
              <a:rPr lang="en-US" sz="900" dirty="0" smtClean="0"/>
              <a:t>The </a:t>
            </a:r>
            <a:r>
              <a:rPr lang="en-US" sz="900" dirty="0"/>
              <a:t>horizontal axis shows the hourly wage rate (</a:t>
            </a:r>
            <a:r>
              <a:rPr lang="en-US" sz="900" i="1" dirty="0"/>
              <a:t>w</a:t>
            </a:r>
            <a:r>
              <a:rPr lang="en-US" sz="900" dirty="0"/>
              <a:t>). </a:t>
            </a:r>
            <a:r>
              <a:rPr lang="en-US" sz="900" i="1" dirty="0"/>
              <a:t>The fallback wage </a:t>
            </a:r>
            <a:r>
              <a:rPr lang="en-US" sz="900" dirty="0"/>
              <a:t>is </a:t>
            </a:r>
            <a:r>
              <a:rPr lang="en-US" sz="900" i="1" u="sng" dirty="0"/>
              <a:t>w </a:t>
            </a:r>
            <a:r>
              <a:rPr lang="en-US" sz="900" dirty="0"/>
              <a:t>(here, $10) and, at this wage rate, the worker’s work effort (</a:t>
            </a:r>
            <a:r>
              <a:rPr lang="en-US" sz="900" i="1" dirty="0"/>
              <a:t>e</a:t>
            </a:r>
            <a:r>
              <a:rPr lang="en-US" sz="900" dirty="0"/>
              <a:t>) is at its minimum. This is how hard the worker will choose to work if the wage rate sinks to a level (</a:t>
            </a:r>
            <a:r>
              <a:rPr lang="en-US" sz="900" i="1" u="sng" dirty="0"/>
              <a:t>w</a:t>
            </a:r>
            <a:r>
              <a:rPr lang="en-US" sz="900" dirty="0"/>
              <a:t>) at which he or she is indifferent between keeping the job and losing it. When the wage is at its fallback rate and work effort is at its minimum, the corresponding rate of output per hour (</a:t>
            </a:r>
            <a:r>
              <a:rPr lang="en-US" sz="900" i="1" dirty="0"/>
              <a:t>z</a:t>
            </a:r>
            <a:r>
              <a:rPr lang="en-US" sz="900" dirty="0"/>
              <a:t>), shown on the diagram as </a:t>
            </a:r>
            <a:r>
              <a:rPr lang="en-US" sz="900" i="1" dirty="0" err="1"/>
              <a:t>ef</a:t>
            </a:r>
            <a:r>
              <a:rPr lang="en-US" sz="900" dirty="0"/>
              <a:t>, will also be at a minimum (here, 20 units per hour). Thus, if the employer offers a wage equal to </a:t>
            </a:r>
            <a:r>
              <a:rPr lang="en-US" sz="900" i="1" dirty="0"/>
              <a:t>w</a:t>
            </a:r>
            <a:r>
              <a:rPr lang="en-US" sz="900" dirty="0"/>
              <a:t>, the worker’s work effort will be </a:t>
            </a:r>
            <a:r>
              <a:rPr lang="en-US" sz="900" u="sng" dirty="0"/>
              <a:t>e </a:t>
            </a:r>
            <a:r>
              <a:rPr lang="en-US" sz="900" dirty="0"/>
              <a:t>and the rate of output will be </a:t>
            </a:r>
            <a:r>
              <a:rPr lang="en-US" sz="900" i="1" dirty="0" err="1"/>
              <a:t>ef</a:t>
            </a:r>
            <a:endParaRPr lang="en-US" sz="900" dirty="0"/>
          </a:p>
          <a:p>
            <a:endParaRPr lang="en-US" sz="900" dirty="0" smtClean="0"/>
          </a:p>
          <a:p>
            <a:r>
              <a:rPr lang="en-US" sz="900" dirty="0" smtClean="0"/>
              <a:t>Increases </a:t>
            </a:r>
            <a:r>
              <a:rPr lang="en-US" sz="900" dirty="0"/>
              <a:t>in the wage rate above the fallback wage call forth more output per hour: the levels of output per hour represented by points on the labor extraction curve rise as the wage rises. But beyond a certain point (the point at which the labor extraction curve becomes horizontal), wage increases do not result in additional output per hour because the worker is already putting out as much effort as possible.</a:t>
            </a:r>
          </a:p>
        </p:txBody>
      </p:sp>
      <p:pic>
        <p:nvPicPr>
          <p:cNvPr id="32772" name="Picture 4" descr="C:\Users\ballal\AppData\Local\Temp\wz23c8\Bowles_4e Jpeg conversion Folder\bow10937_ch12\bow10937_12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561736"/>
            <a:ext cx="4953000" cy="3162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932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12.2</a:t>
            </a:r>
            <a:r>
              <a:rPr lang="en-US" b="1" dirty="0" smtClean="0"/>
              <a:t/>
            </a:r>
            <a:br>
              <a:rPr lang="en-US" b="1" dirty="0" smtClean="0"/>
            </a:br>
            <a:r>
              <a:rPr lang="en-US" sz="2700" dirty="0" smtClean="0"/>
              <a:t>Output per dollar of wage paid.</a:t>
            </a:r>
            <a:endParaRPr lang="en-US" sz="3100" dirty="0"/>
          </a:p>
        </p:txBody>
      </p:sp>
      <p:sp>
        <p:nvSpPr>
          <p:cNvPr id="18" name="TextBox 17"/>
          <p:cNvSpPr txBox="1"/>
          <p:nvPr/>
        </p:nvSpPr>
        <p:spPr>
          <a:xfrm>
            <a:off x="609600" y="5740569"/>
            <a:ext cx="7848600" cy="507831"/>
          </a:xfrm>
          <a:prstGeom prst="rect">
            <a:avLst/>
          </a:prstGeom>
          <a:noFill/>
        </p:spPr>
        <p:txBody>
          <a:bodyPr wrap="square" rtlCol="0">
            <a:spAutoFit/>
          </a:bodyPr>
          <a:lstStyle/>
          <a:p>
            <a:r>
              <a:rPr lang="en-US" sz="900" dirty="0"/>
              <a:t>This figure shows rays drawn from the origin (at 0 on the vertical axis and $0 on the horizontal one) with different slopes. A ray has the same slope at all points along it, and in this case the slope of the ray indicates how much output per hour can be achieved for each dollar of wage paid. Mathematically, the slope of a ray in this figure is </a:t>
            </a:r>
            <a:r>
              <a:rPr lang="en-US" sz="900" i="1" dirty="0"/>
              <a:t>z/w </a:t>
            </a:r>
            <a:r>
              <a:rPr lang="en-US" sz="900" dirty="0"/>
              <a:t>(output per hour divided by the wage rate). The greater the slope of the ray, the higher will be the hourly output per wage dollar paid. </a:t>
            </a:r>
          </a:p>
        </p:txBody>
      </p:sp>
      <p:pic>
        <p:nvPicPr>
          <p:cNvPr id="35842" name="Picture 2" descr="C:\Users\ballal\AppData\Local\Temp\wz8e5d\Bowles_4e Jpeg conversion Folder\bow10937_ch12\bow10937_12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537419"/>
            <a:ext cx="6096000" cy="3948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74306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12.3</a:t>
            </a:r>
            <a:r>
              <a:rPr lang="en-US" b="1" dirty="0" smtClean="0"/>
              <a:t/>
            </a:r>
            <a:br>
              <a:rPr lang="en-US" b="1" dirty="0" smtClean="0"/>
            </a:br>
            <a:r>
              <a:rPr lang="en-US" sz="2700" dirty="0" smtClean="0"/>
              <a:t>The labor extraction curve and profit maximization.</a:t>
            </a:r>
            <a:endParaRPr lang="en-US" sz="3100" dirty="0"/>
          </a:p>
        </p:txBody>
      </p:sp>
      <p:sp>
        <p:nvSpPr>
          <p:cNvPr id="18" name="TextBox 17"/>
          <p:cNvSpPr txBox="1"/>
          <p:nvPr/>
        </p:nvSpPr>
        <p:spPr>
          <a:xfrm>
            <a:off x="609600" y="4923472"/>
            <a:ext cx="7848600" cy="1477328"/>
          </a:xfrm>
          <a:prstGeom prst="rect">
            <a:avLst/>
          </a:prstGeom>
          <a:noFill/>
        </p:spPr>
        <p:txBody>
          <a:bodyPr wrap="square" rtlCol="0">
            <a:spAutoFit/>
          </a:bodyPr>
          <a:lstStyle/>
          <a:p>
            <a:r>
              <a:rPr lang="en-US" sz="900" dirty="0"/>
              <a:t>The labor extraction curve tells us how much output there is at each wage level (above the fallback wage), and rays show how much output per hour a dollar of wage buys. A profit-maximizing firm wants to be on a steep ray because, the steeper the ray, the more output there is per wage dollar paid. Unit labor cost is lower along a steeper ray since </a:t>
            </a:r>
            <a:r>
              <a:rPr lang="en-US" sz="900" i="1" dirty="0" err="1"/>
              <a:t>ulc</a:t>
            </a:r>
            <a:r>
              <a:rPr lang="en-US" sz="900" i="1" dirty="0"/>
              <a:t> </a:t>
            </a:r>
            <a:r>
              <a:rPr lang="en-US" sz="900" dirty="0"/>
              <a:t>is defined as </a:t>
            </a:r>
            <a:r>
              <a:rPr lang="en-US" sz="900" i="1" dirty="0"/>
              <a:t>w/z</a:t>
            </a:r>
            <a:r>
              <a:rPr lang="en-US" sz="900" dirty="0"/>
              <a:t>, the </a:t>
            </a:r>
            <a:r>
              <a:rPr lang="en-US" sz="900" i="1" dirty="0"/>
              <a:t>inverse </a:t>
            </a:r>
            <a:r>
              <a:rPr lang="en-US" sz="900" dirty="0"/>
              <a:t>of the slope of a ray (</a:t>
            </a:r>
            <a:r>
              <a:rPr lang="en-US" sz="900" i="1" dirty="0"/>
              <a:t>z/w</a:t>
            </a:r>
            <a:r>
              <a:rPr lang="en-US" sz="900" dirty="0"/>
              <a:t>). But no firm can be on a ray that lies </a:t>
            </a:r>
            <a:r>
              <a:rPr lang="en-US" sz="900" i="1" dirty="0"/>
              <a:t>above </a:t>
            </a:r>
            <a:r>
              <a:rPr lang="en-US" sz="900" dirty="0"/>
              <a:t>the labor extraction curve. This is because the labor extraction curve indicates how much effort a worker will exert per hour at each wage above the fallback wage. The profit-maximizing firm therefore wants the ray with the steepest slope (highest output per hour for a dollar of wage paid) that touches the labor extraction curve. The ray that is optimal for the firm is the one tangent to the labor extraction curve at point B, and the hourly wage corresponding to point B is </a:t>
            </a:r>
            <a:r>
              <a:rPr lang="en-US" sz="900" i="1" dirty="0"/>
              <a:t>w</a:t>
            </a:r>
            <a:r>
              <a:rPr lang="en-US" sz="900" dirty="0"/>
              <a:t>* (here, $18). At a wage of </a:t>
            </a:r>
            <a:r>
              <a:rPr lang="en-US" sz="900" i="1" dirty="0"/>
              <a:t>w</a:t>
            </a:r>
            <a:r>
              <a:rPr lang="en-US" sz="900" dirty="0"/>
              <a:t>*, the output per hour will be </a:t>
            </a:r>
            <a:r>
              <a:rPr lang="en-US" sz="900" i="1" dirty="0"/>
              <a:t>e*f </a:t>
            </a:r>
            <a:r>
              <a:rPr lang="en-US" sz="900" dirty="0"/>
              <a:t>(here, 64). Thus, </a:t>
            </a:r>
            <a:r>
              <a:rPr lang="en-US" sz="900" i="1" dirty="0"/>
              <a:t>w</a:t>
            </a:r>
            <a:r>
              <a:rPr lang="en-US" sz="900" dirty="0"/>
              <a:t>* is the wage rate at which unit labor cost will be minimized and profit maximized, with </a:t>
            </a:r>
            <a:r>
              <a:rPr lang="en-US" sz="900" i="1" dirty="0"/>
              <a:t>e</a:t>
            </a:r>
            <a:r>
              <a:rPr lang="en-US" sz="900" dirty="0"/>
              <a:t>*</a:t>
            </a:r>
            <a:r>
              <a:rPr lang="en-US" sz="900" i="1" dirty="0"/>
              <a:t>f </a:t>
            </a:r>
            <a:r>
              <a:rPr lang="en-US" sz="900" dirty="0"/>
              <a:t>as the corresponding rate of output per hour. All other rays that pass through some point on the labor extraction curve will have flatter slopes and higher unit labor costs.</a:t>
            </a:r>
          </a:p>
          <a:p>
            <a:endParaRPr lang="en-US" sz="900" dirty="0" smtClean="0"/>
          </a:p>
          <a:p>
            <a:r>
              <a:rPr lang="en-US" sz="900" dirty="0" smtClean="0"/>
              <a:t>Hence</a:t>
            </a:r>
            <a:r>
              <a:rPr lang="en-US" sz="900" dirty="0"/>
              <a:t>, the particular combination of </a:t>
            </a:r>
            <a:r>
              <a:rPr lang="en-US" sz="900" i="1" dirty="0"/>
              <a:t>w</a:t>
            </a:r>
            <a:r>
              <a:rPr lang="en-US" sz="900" dirty="0"/>
              <a:t>* and </a:t>
            </a:r>
            <a:r>
              <a:rPr lang="en-US" sz="900" i="1" dirty="0"/>
              <a:t>e</a:t>
            </a:r>
            <a:r>
              <a:rPr lang="en-US" sz="900" dirty="0"/>
              <a:t>*</a:t>
            </a:r>
            <a:r>
              <a:rPr lang="en-US" sz="900" i="1" dirty="0"/>
              <a:t>f </a:t>
            </a:r>
            <a:r>
              <a:rPr lang="en-US" sz="900" dirty="0"/>
              <a:t>represented by point B offers the employer the lowest possible unit labor cost and the maximum rate of profit. </a:t>
            </a:r>
          </a:p>
        </p:txBody>
      </p:sp>
      <p:pic>
        <p:nvPicPr>
          <p:cNvPr id="36866" name="Picture 2" descr="C:\Users\ballal\AppData\Local\Temp\wz8124\Bowles_4e Jpeg conversion Folder\bow10937_ch12\bow10937_12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5101" y="1524000"/>
            <a:ext cx="5370099" cy="3327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4238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TABLE 12.2</a:t>
            </a:r>
            <a:r>
              <a:rPr lang="en-US" b="1" dirty="0" smtClean="0"/>
              <a:t/>
            </a:r>
            <a:br>
              <a:rPr lang="en-US" b="1" dirty="0" smtClean="0"/>
            </a:br>
            <a:r>
              <a:rPr lang="en-US" sz="2700" dirty="0" smtClean="0"/>
              <a:t>The wage rate, output per dollar of wage paid, and unit labor cost</a:t>
            </a:r>
            <a:r>
              <a:rPr lang="en-US" sz="2700" dirty="0" smtClean="0"/>
              <a:t>.</a:t>
            </a:r>
            <a:endParaRPr lang="en-US" sz="3100" dirty="0"/>
          </a:p>
        </p:txBody>
      </p:sp>
      <p:pic>
        <p:nvPicPr>
          <p:cNvPr id="37890" name="Picture 2" descr="C:\Users\ballal\AppData\Local\Temp\wzb9ef\Bowles_4e Jpeg conversion Folder\bow10937_ch12\bow10937_tb12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828800"/>
            <a:ext cx="8101724"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6847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12.4</a:t>
            </a:r>
            <a:r>
              <a:rPr lang="en-US" b="1" dirty="0" smtClean="0"/>
              <a:t/>
            </a:r>
            <a:br>
              <a:rPr lang="en-US" b="1" dirty="0" smtClean="0"/>
            </a:br>
            <a:r>
              <a:rPr lang="en-US" sz="2700" dirty="0" smtClean="0"/>
              <a:t>The wage, labor extraction, unit labor cost, and profit maximization.</a:t>
            </a:r>
            <a:endParaRPr lang="en-US" sz="3100" dirty="0"/>
          </a:p>
        </p:txBody>
      </p:sp>
      <p:sp>
        <p:nvSpPr>
          <p:cNvPr id="18" name="TextBox 17"/>
          <p:cNvSpPr txBox="1"/>
          <p:nvPr/>
        </p:nvSpPr>
        <p:spPr>
          <a:xfrm>
            <a:off x="609600" y="5892969"/>
            <a:ext cx="7848600" cy="507831"/>
          </a:xfrm>
          <a:prstGeom prst="rect">
            <a:avLst/>
          </a:prstGeom>
          <a:noFill/>
        </p:spPr>
        <p:txBody>
          <a:bodyPr wrap="square" rtlCol="0">
            <a:spAutoFit/>
          </a:bodyPr>
          <a:lstStyle/>
          <a:p>
            <a:r>
              <a:rPr lang="en-US" sz="900" dirty="0"/>
              <a:t>This figure illustrates in a different way the idea that the point of tangency between the labor extraction curve and a ray with the slope </a:t>
            </a:r>
            <a:r>
              <a:rPr lang="en-US" sz="900" i="1" dirty="0"/>
              <a:t>z/w </a:t>
            </a:r>
            <a:r>
              <a:rPr lang="en-US" sz="900" dirty="0"/>
              <a:t>is indeed where unit labor cost is minimized. The figure makes the same point graphically as was made with numbers in Table 12.2. Both Table 12.2 and this figure show that </a:t>
            </a:r>
            <a:r>
              <a:rPr lang="en-US" sz="900" i="1" dirty="0" err="1"/>
              <a:t>ulc</a:t>
            </a:r>
            <a:r>
              <a:rPr lang="en-US" sz="900" i="1" dirty="0"/>
              <a:t> </a:t>
            </a:r>
            <a:r>
              <a:rPr lang="en-US" sz="900" dirty="0"/>
              <a:t>is minimized when the wage rate is </a:t>
            </a:r>
            <a:r>
              <a:rPr lang="en-US" sz="900" i="1" dirty="0"/>
              <a:t>w</a:t>
            </a:r>
            <a:r>
              <a:rPr lang="en-US" sz="900" dirty="0"/>
              <a:t>* ($18 in the table and the example set forth in the text). </a:t>
            </a:r>
          </a:p>
        </p:txBody>
      </p:sp>
      <p:pic>
        <p:nvPicPr>
          <p:cNvPr id="38914" name="Picture 2" descr="C:\Users\ballal\AppData\Local\Temp\wz6e4f\Bowles_4e Jpeg conversion Folder\bow10937_ch12\bow10937_12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192" y="1719829"/>
            <a:ext cx="5321808" cy="4000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91330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12.5</a:t>
            </a:r>
            <a:r>
              <a:rPr lang="en-US" b="1" dirty="0" smtClean="0"/>
              <a:t/>
            </a:r>
            <a:br>
              <a:rPr lang="en-US" b="1" dirty="0" smtClean="0"/>
            </a:br>
            <a:r>
              <a:rPr lang="en-US" sz="2700" dirty="0" smtClean="0"/>
              <a:t>Effects of more unemployment insurance.</a:t>
            </a:r>
            <a:endParaRPr lang="en-US" sz="3100" dirty="0"/>
          </a:p>
        </p:txBody>
      </p:sp>
      <p:sp>
        <p:nvSpPr>
          <p:cNvPr id="18" name="TextBox 17"/>
          <p:cNvSpPr txBox="1"/>
          <p:nvPr/>
        </p:nvSpPr>
        <p:spPr>
          <a:xfrm>
            <a:off x="609600" y="5715000"/>
            <a:ext cx="7848600" cy="784830"/>
          </a:xfrm>
          <a:prstGeom prst="rect">
            <a:avLst/>
          </a:prstGeom>
          <a:noFill/>
        </p:spPr>
        <p:txBody>
          <a:bodyPr wrap="square" rtlCol="0">
            <a:spAutoFit/>
          </a:bodyPr>
          <a:lstStyle/>
          <a:p>
            <a:r>
              <a:rPr lang="en-US" sz="900" dirty="0"/>
              <a:t>With an increase in the level or availability of unemployment insurance benefits, the worker’s fallback wage rises (in this case by $2 per hour) and the entire labor extraction curve </a:t>
            </a:r>
            <a:r>
              <a:rPr lang="en-US" sz="900" i="1" dirty="0"/>
              <a:t>shifts to the right</a:t>
            </a:r>
            <a:r>
              <a:rPr lang="en-US" sz="900" dirty="0"/>
              <a:t>. This is because the cost of job loss at every wage rate is reduced by $2 per hour. Employers must now offer higher wages to extract the amount of work that they had previously been able to extract at lower wage rates. In this case, to get the same rate of output (</a:t>
            </a:r>
            <a:r>
              <a:rPr lang="en-US" sz="900" i="1" dirty="0"/>
              <a:t>e</a:t>
            </a:r>
            <a:r>
              <a:rPr lang="en-US" sz="900" dirty="0"/>
              <a:t>*</a:t>
            </a:r>
            <a:r>
              <a:rPr lang="en-US" sz="900" i="1" dirty="0"/>
              <a:t>f</a:t>
            </a:r>
            <a:r>
              <a:rPr lang="en-US" sz="900" dirty="0"/>
              <a:t>) as before, the firm must pay a wage of close to $20 an hour in place of the $18 an hour that it used to pay. The slope of the line drawn to point B is lower than that of the line drawn to point A, which means that the unit labor cost at the new profit-maximizing wage offer (new </a:t>
            </a:r>
            <a:r>
              <a:rPr lang="en-US" sz="900" i="1" dirty="0"/>
              <a:t>w</a:t>
            </a:r>
            <a:r>
              <a:rPr lang="en-US" sz="900" dirty="0"/>
              <a:t>*) will be higher than before. </a:t>
            </a:r>
          </a:p>
        </p:txBody>
      </p:sp>
      <p:pic>
        <p:nvPicPr>
          <p:cNvPr id="39938" name="Picture 2" descr="C:\Users\ballal\AppData\Local\Temp\wz64be\Bowles_4e Jpeg conversion Folder\bow10937_ch12\bow10937_12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524000"/>
            <a:ext cx="6477000" cy="4196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55661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1552</TotalTime>
  <Words>1221</Words>
  <Application>Microsoft Office PowerPoint</Application>
  <PresentationFormat>On-screen Show (4:3)</PresentationFormat>
  <Paragraphs>39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Wages and Work</vt:lpstr>
      <vt:lpstr>PowerPoint Presentation</vt:lpstr>
      <vt:lpstr>TABLE 12.1 The Wage-Output Relationship</vt:lpstr>
      <vt:lpstr>FIGURE 12.1 The wage and the intensity of labor.</vt:lpstr>
      <vt:lpstr>FIGURE 12.2 Output per dollar of wage paid.</vt:lpstr>
      <vt:lpstr>FIGURE 12.3 The labor extraction curve and profit maximization.</vt:lpstr>
      <vt:lpstr>TABLE 12.2 The wage rate, output per dollar of wage paid, and unit labor cost.</vt:lpstr>
      <vt:lpstr>FIGURE 12.4 The wage, labor extraction, unit labor cost, and profit maximization.</vt:lpstr>
      <vt:lpstr>FIGURE 12.5 Effects of more unemployment insurance.</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Capitalism Shakes the World</dc:title>
  <dc:creator>BALL, Alison</dc:creator>
  <cp:lastModifiedBy>BALL, Alison</cp:lastModifiedBy>
  <cp:revision>28</cp:revision>
  <dcterms:created xsi:type="dcterms:W3CDTF">2017-10-12T18:17:57Z</dcterms:created>
  <dcterms:modified xsi:type="dcterms:W3CDTF">2017-10-13T20:10:14Z</dcterms:modified>
</cp:coreProperties>
</file>