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a:t>
            </a:r>
            <a:r>
              <a:rPr lang="en-US" dirty="0" smtClean="0"/>
              <a:t>16</a:t>
            </a:r>
            <a:endParaRPr lang="en-US" dirty="0"/>
          </a:p>
        </p:txBody>
      </p:sp>
      <p:sp>
        <p:nvSpPr>
          <p:cNvPr id="5" name="Title 1"/>
          <p:cNvSpPr>
            <a:spLocks noGrp="1"/>
          </p:cNvSpPr>
          <p:nvPr>
            <p:ph type="ctrTitle"/>
          </p:nvPr>
        </p:nvSpPr>
        <p:spPr>
          <a:xfrm>
            <a:off x="685800" y="2819400"/>
            <a:ext cx="7772400" cy="1470025"/>
          </a:xfrm>
        </p:spPr>
        <p:txBody>
          <a:bodyPr>
            <a:normAutofit fontScale="90000"/>
          </a:bodyPr>
          <a:lstStyle/>
          <a:p>
            <a:r>
              <a:rPr lang="en-US" b="1" dirty="0" smtClean="0"/>
              <a:t>Aggregate Demand, Employment, and Unemployment</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16.7</a:t>
            </a:r>
            <a:r>
              <a:rPr lang="en-US" b="1" dirty="0" smtClean="0"/>
              <a:t/>
            </a:r>
            <a:br>
              <a:rPr lang="en-US" b="1" dirty="0" smtClean="0"/>
            </a:br>
            <a:r>
              <a:rPr lang="en-US" sz="2400" dirty="0" smtClean="0"/>
              <a:t>The employment multiplier.</a:t>
            </a:r>
            <a:endParaRPr lang="en-US" sz="3100" dirty="0"/>
          </a:p>
        </p:txBody>
      </p:sp>
      <p:sp>
        <p:nvSpPr>
          <p:cNvPr id="24" name="TextBox 23"/>
          <p:cNvSpPr txBox="1"/>
          <p:nvPr/>
        </p:nvSpPr>
        <p:spPr>
          <a:xfrm>
            <a:off x="838200" y="5892969"/>
            <a:ext cx="7391400" cy="507831"/>
          </a:xfrm>
          <a:prstGeom prst="rect">
            <a:avLst/>
          </a:prstGeom>
          <a:noFill/>
        </p:spPr>
        <p:txBody>
          <a:bodyPr wrap="square" rtlCol="0">
            <a:spAutoFit/>
          </a:bodyPr>
          <a:lstStyle/>
          <a:p>
            <a:r>
              <a:rPr lang="en-US" sz="900" dirty="0"/>
              <a:t>How much will a $1 million increase in aggregate demand, such as from a rise in investment spending, boost employment? In this diagram, it increases equilibrium employment by 93,000 hours, as the economy moves from the equilibrium at point A before the increase to the new equilibrium at point B after the increase. Employment increases from 200,000 hours to 293,000 hours.</a:t>
            </a:r>
            <a:endParaRPr lang="en-US" sz="900" dirty="0"/>
          </a:p>
        </p:txBody>
      </p:sp>
      <p:pic>
        <p:nvPicPr>
          <p:cNvPr id="8194" name="Picture 2" descr="C:\Users\ballal\AppData\Local\Temp\wz9ac5\Bowles_4e Jpeg conversion Folder\bow10937_ch16\bow10937_16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24339"/>
            <a:ext cx="4419600" cy="3990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437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a:t>
            </a:r>
            <a:r>
              <a:rPr lang="en-US" b="1" dirty="0" smtClean="0"/>
              <a:t>16.8</a:t>
            </a:r>
            <a:r>
              <a:rPr lang="en-US" b="1" dirty="0" smtClean="0"/>
              <a:t/>
            </a:r>
            <a:br>
              <a:rPr lang="en-US" b="1" dirty="0" smtClean="0"/>
            </a:br>
            <a:r>
              <a:rPr lang="en-US" sz="2400" dirty="0" smtClean="0"/>
              <a:t>How investment responds to changes in employment, the interest rate, and the business climate.</a:t>
            </a:r>
            <a:endParaRPr lang="en-US" sz="3100" dirty="0"/>
          </a:p>
        </p:txBody>
      </p:sp>
      <p:sp>
        <p:nvSpPr>
          <p:cNvPr id="24" name="TextBox 23"/>
          <p:cNvSpPr txBox="1"/>
          <p:nvPr/>
        </p:nvSpPr>
        <p:spPr>
          <a:xfrm>
            <a:off x="5791200" y="2133600"/>
            <a:ext cx="2819400" cy="3277820"/>
          </a:xfrm>
          <a:prstGeom prst="rect">
            <a:avLst/>
          </a:prstGeom>
          <a:noFill/>
        </p:spPr>
        <p:txBody>
          <a:bodyPr wrap="square" rtlCol="0">
            <a:spAutoFit/>
          </a:bodyPr>
          <a:lstStyle/>
          <a:p>
            <a:r>
              <a:rPr lang="en-US" sz="900" dirty="0"/>
              <a:t>This diagram shows that investment spending actually tends to increase as employment </a:t>
            </a:r>
            <a:r>
              <a:rPr lang="en-US" sz="900" i="1" dirty="0"/>
              <a:t>N </a:t>
            </a:r>
            <a:r>
              <a:rPr lang="en-US" sz="900" dirty="0"/>
              <a:t>increases. In earlier diagrams, to keep matters simple, we assumed that investment spending would stay at the same level regardless of employment </a:t>
            </a:r>
            <a:r>
              <a:rPr lang="en-US" sz="900" i="1" dirty="0"/>
              <a:t>N</a:t>
            </a:r>
            <a:r>
              <a:rPr lang="en-US" sz="900" dirty="0"/>
              <a:t>, and this assumption would make investment a horizontal line as a function of employment. But investment actually tends to increase as employment </a:t>
            </a:r>
            <a:r>
              <a:rPr lang="en-US" sz="900" i="1" dirty="0"/>
              <a:t>N </a:t>
            </a:r>
            <a:r>
              <a:rPr lang="en-US" sz="900" dirty="0"/>
              <a:t>increases (see box “What Determines Investment?”). This is because rising employment uses more of existing production capacity, and profits rise, and these changes motivate a good manager or owner to invest in expanding production capacity in order to be able to meet growing demand. The shape in the diagram reflects Equation 16.10. The investment spending function also shifts in response to changes in the interest rate or the business climate. A fall in the interest rate or an improvement in the business climate will encourage investment spending, shifting the investment function upward to the upper dashed line. A rise in the interest rate or a worsening of the business climate will have the opposite effect, shifting the curve downward to the lower dashed line and lowering investment spending at every level of employment.</a:t>
            </a:r>
            <a:endParaRPr lang="en-US" sz="900" dirty="0"/>
          </a:p>
        </p:txBody>
      </p:sp>
      <p:pic>
        <p:nvPicPr>
          <p:cNvPr id="9218" name="Picture 2" descr="C:\Users\ballal\AppData\Local\Temp\wzd8bf\Bowles_4e Jpeg conversion Folder\bow10937_ch16\bow10937_16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83" y="1884068"/>
            <a:ext cx="4983389" cy="3776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865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a:t>
            </a:r>
            <a:r>
              <a:rPr lang="en-US" b="1" dirty="0" smtClean="0"/>
              <a:t>16.9</a:t>
            </a:r>
            <a:r>
              <a:rPr lang="en-US" b="1" dirty="0" smtClean="0"/>
              <a:t/>
            </a:r>
            <a:br>
              <a:rPr lang="en-US" b="1" dirty="0" smtClean="0"/>
            </a:br>
            <a:r>
              <a:rPr lang="en-US" sz="2200" dirty="0" smtClean="0"/>
              <a:t>Effect of an increase in investment due either to a decline in the interest rate or an improvement in the business climate.</a:t>
            </a:r>
            <a:endParaRPr lang="en-US" sz="3100" dirty="0"/>
          </a:p>
        </p:txBody>
      </p:sp>
      <p:sp>
        <p:nvSpPr>
          <p:cNvPr id="24" name="TextBox 23"/>
          <p:cNvSpPr txBox="1"/>
          <p:nvPr/>
        </p:nvSpPr>
        <p:spPr>
          <a:xfrm>
            <a:off x="838200" y="5754469"/>
            <a:ext cx="7391400" cy="646331"/>
          </a:xfrm>
          <a:prstGeom prst="rect">
            <a:avLst/>
          </a:prstGeom>
          <a:noFill/>
        </p:spPr>
        <p:txBody>
          <a:bodyPr wrap="square" rtlCol="0">
            <a:spAutoFit/>
          </a:bodyPr>
          <a:lstStyle/>
          <a:p>
            <a:r>
              <a:rPr lang="en-US" sz="900" dirty="0"/>
              <a:t>A decline in the interest rate or an improvement in the business climate (or both), will increase investment and therefore both aggregate demand (</a:t>
            </a:r>
            <a:r>
              <a:rPr lang="en-US" sz="900" i="1" dirty="0"/>
              <a:t>AD</a:t>
            </a:r>
            <a:r>
              <a:rPr lang="en-US" sz="900" dirty="0"/>
              <a:t>) and the number of labor hours employed (</a:t>
            </a:r>
            <a:r>
              <a:rPr lang="en-US" sz="900" i="1" dirty="0"/>
              <a:t>N</a:t>
            </a:r>
            <a:r>
              <a:rPr lang="en-US" sz="900" dirty="0"/>
              <a:t>). We ignore deficit spending here just for simplicity. Then since </a:t>
            </a:r>
            <a:r>
              <a:rPr lang="en-US" sz="900" i="1" dirty="0"/>
              <a:t>AD </a:t>
            </a:r>
            <a:r>
              <a:rPr lang="en-US" sz="900" dirty="0"/>
              <a:t>= </a:t>
            </a:r>
            <a:r>
              <a:rPr lang="en-US" sz="900" i="1" dirty="0"/>
              <a:t>C </a:t>
            </a:r>
            <a:r>
              <a:rPr lang="en-US" sz="900" dirty="0"/>
              <a:t>+ </a:t>
            </a:r>
            <a:r>
              <a:rPr lang="en-US" sz="900" i="1" dirty="0"/>
              <a:t>I</a:t>
            </a:r>
            <a:r>
              <a:rPr lang="en-US" sz="900" dirty="0"/>
              <a:t>, an increase in </a:t>
            </a:r>
            <a:r>
              <a:rPr lang="en-US" sz="900" i="1" dirty="0"/>
              <a:t>I </a:t>
            </a:r>
            <a:r>
              <a:rPr lang="en-US" sz="900" dirty="0"/>
              <a:t>shifts the </a:t>
            </a:r>
            <a:r>
              <a:rPr lang="en-US" sz="900" i="1" dirty="0"/>
              <a:t>AD </a:t>
            </a:r>
            <a:r>
              <a:rPr lang="en-US" sz="900" dirty="0"/>
              <a:t>curve upward and raises the equilibrium level of employment (</a:t>
            </a:r>
            <a:r>
              <a:rPr lang="en-US" sz="900" i="1" dirty="0"/>
              <a:t>N*</a:t>
            </a:r>
            <a:r>
              <a:rPr lang="en-US" sz="900" dirty="0"/>
              <a:t>). The new </a:t>
            </a:r>
            <a:r>
              <a:rPr lang="en-US" sz="900" i="1" dirty="0"/>
              <a:t>AD </a:t>
            </a:r>
            <a:r>
              <a:rPr lang="en-US" sz="900" dirty="0"/>
              <a:t>curve is the dashed line, and the equilibrium level of employment moves from “old </a:t>
            </a:r>
            <a:r>
              <a:rPr lang="en-US" sz="900" i="1" dirty="0"/>
              <a:t>N*</a:t>
            </a:r>
            <a:r>
              <a:rPr lang="en-US" sz="900" dirty="0"/>
              <a:t>” to “new </a:t>
            </a:r>
            <a:r>
              <a:rPr lang="en-US" sz="900" i="1" dirty="0"/>
              <a:t>N*</a:t>
            </a:r>
            <a:r>
              <a:rPr lang="en-US" sz="900" dirty="0"/>
              <a:t>.” Thus lowering the interest rate or improving the business climate can reduce the unemployment rate. </a:t>
            </a:r>
            <a:endParaRPr lang="en-US" sz="900" dirty="0"/>
          </a:p>
        </p:txBody>
      </p:sp>
      <p:pic>
        <p:nvPicPr>
          <p:cNvPr id="10242" name="Picture 2" descr="C:\Users\ballal\AppData\Local\Temp\wzbfd2\Bowles_4e Jpeg conversion Folder\bow10937_ch16\bow10937_16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812" y="1757699"/>
            <a:ext cx="5009388" cy="3804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522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16.10</a:t>
            </a:r>
            <a:r>
              <a:rPr lang="en-US" b="1" dirty="0" smtClean="0"/>
              <a:t/>
            </a:r>
            <a:br>
              <a:rPr lang="en-US" b="1" dirty="0" smtClean="0"/>
            </a:br>
            <a:r>
              <a:rPr lang="en-US" sz="2200" dirty="0" smtClean="0"/>
              <a:t>A wage-led employment situation with investment constant.</a:t>
            </a:r>
            <a:endParaRPr lang="en-US" sz="3100" dirty="0"/>
          </a:p>
        </p:txBody>
      </p:sp>
      <p:sp>
        <p:nvSpPr>
          <p:cNvPr id="24" name="TextBox 23"/>
          <p:cNvSpPr txBox="1"/>
          <p:nvPr/>
        </p:nvSpPr>
        <p:spPr>
          <a:xfrm>
            <a:off x="838200" y="5562600"/>
            <a:ext cx="7391400" cy="923330"/>
          </a:xfrm>
          <a:prstGeom prst="rect">
            <a:avLst/>
          </a:prstGeom>
          <a:noFill/>
        </p:spPr>
        <p:txBody>
          <a:bodyPr wrap="square" rtlCol="0">
            <a:spAutoFit/>
          </a:bodyPr>
          <a:lstStyle/>
          <a:p>
            <a:r>
              <a:rPr lang="en-US" sz="900" dirty="0"/>
              <a:t>This diagram shows how an increase in the wage can increase equilibrium employment under some conditions. The amount of investment is assumed constant here, meaning it is unaffected by changes in profits. This means that it is the vertical intercept of the </a:t>
            </a:r>
            <a:r>
              <a:rPr lang="en-US" sz="900" i="1" dirty="0"/>
              <a:t>AD </a:t>
            </a:r>
            <a:r>
              <a:rPr lang="en-US" sz="900" dirty="0"/>
              <a:t>curve (both “old” and “new”). An increase in the wage (</a:t>
            </a:r>
            <a:r>
              <a:rPr lang="en-US" sz="900" i="1" dirty="0"/>
              <a:t>w</a:t>
            </a:r>
            <a:r>
              <a:rPr lang="en-US" sz="900" dirty="0"/>
              <a:t>) increases the slope of the </a:t>
            </a:r>
            <a:r>
              <a:rPr lang="en-US" sz="900" i="1" dirty="0"/>
              <a:t>C </a:t>
            </a:r>
            <a:r>
              <a:rPr lang="en-US" sz="900" dirty="0"/>
              <a:t>curve from </a:t>
            </a:r>
            <a:r>
              <a:rPr lang="en-US" sz="900" i="1" dirty="0" err="1"/>
              <a:t>cw</a:t>
            </a:r>
            <a:r>
              <a:rPr lang="en-US" sz="900" i="1" dirty="0"/>
              <a:t> </a:t>
            </a:r>
            <a:r>
              <a:rPr lang="en-US" sz="900" dirty="0"/>
              <a:t>(</a:t>
            </a:r>
            <a:r>
              <a:rPr lang="en-US" sz="900" i="1" dirty="0"/>
              <a:t>old</a:t>
            </a:r>
            <a:r>
              <a:rPr lang="en-US" sz="900" dirty="0"/>
              <a:t>) to </a:t>
            </a:r>
            <a:r>
              <a:rPr lang="en-US" sz="900" i="1" dirty="0" err="1"/>
              <a:t>cw</a:t>
            </a:r>
            <a:r>
              <a:rPr lang="en-US" sz="900" i="1" dirty="0"/>
              <a:t> </a:t>
            </a:r>
            <a:r>
              <a:rPr lang="en-US" sz="900" dirty="0"/>
              <a:t>(</a:t>
            </a:r>
            <a:r>
              <a:rPr lang="en-US" sz="900" i="1" dirty="0"/>
              <a:t>new</a:t>
            </a:r>
            <a:r>
              <a:rPr lang="en-US" sz="900" dirty="0"/>
              <a:t>), but the </a:t>
            </a:r>
            <a:r>
              <a:rPr lang="en-US" sz="900" i="1" dirty="0"/>
              <a:t>AD </a:t>
            </a:r>
            <a:r>
              <a:rPr lang="en-US" sz="900" dirty="0"/>
              <a:t>curve continues to have the same vertical intercept as before—so the </a:t>
            </a:r>
            <a:r>
              <a:rPr lang="en-US" sz="900" i="1" dirty="0"/>
              <a:t>AD </a:t>
            </a:r>
            <a:r>
              <a:rPr lang="en-US" sz="900" dirty="0"/>
              <a:t>curve simply rotates counterclockwise from </a:t>
            </a:r>
            <a:r>
              <a:rPr lang="en-US" sz="900" i="1" dirty="0"/>
              <a:t>AD </a:t>
            </a:r>
            <a:r>
              <a:rPr lang="en-US" sz="900" dirty="0"/>
              <a:t>(</a:t>
            </a:r>
            <a:r>
              <a:rPr lang="en-US" sz="900" i="1" dirty="0"/>
              <a:t>old</a:t>
            </a:r>
            <a:r>
              <a:rPr lang="en-US" sz="900" dirty="0"/>
              <a:t>), the solid line, to </a:t>
            </a:r>
            <a:r>
              <a:rPr lang="en-US" sz="900" i="1" dirty="0"/>
              <a:t>AD </a:t>
            </a:r>
            <a:r>
              <a:rPr lang="en-US" sz="900" dirty="0"/>
              <a:t>(</a:t>
            </a:r>
            <a:r>
              <a:rPr lang="en-US" sz="900" i="1" dirty="0"/>
              <a:t>new</a:t>
            </a:r>
            <a:r>
              <a:rPr lang="en-US" sz="900" dirty="0"/>
              <a:t>), the dashed line. Its intersection with the </a:t>
            </a:r>
            <a:r>
              <a:rPr lang="en-US" sz="900" i="1" dirty="0"/>
              <a:t>AS </a:t>
            </a:r>
            <a:r>
              <a:rPr lang="en-US" sz="900" dirty="0"/>
              <a:t>curve travels up to the new intersection of the </a:t>
            </a:r>
            <a:r>
              <a:rPr lang="en-US" sz="900" i="1" dirty="0"/>
              <a:t>AD </a:t>
            </a:r>
            <a:r>
              <a:rPr lang="en-US" sz="900" dirty="0"/>
              <a:t>(</a:t>
            </a:r>
            <a:r>
              <a:rPr lang="en-US" sz="900" i="1" dirty="0"/>
              <a:t>new</a:t>
            </a:r>
            <a:r>
              <a:rPr lang="en-US" sz="900" dirty="0"/>
              <a:t>) and </a:t>
            </a:r>
            <a:r>
              <a:rPr lang="en-US" sz="900" i="1" dirty="0"/>
              <a:t>AS </a:t>
            </a:r>
            <a:r>
              <a:rPr lang="en-US" sz="900" dirty="0"/>
              <a:t>curves, and the new equilibrium employment level </a:t>
            </a:r>
            <a:r>
              <a:rPr lang="en-US" sz="900" i="1" dirty="0"/>
              <a:t>N* </a:t>
            </a:r>
            <a:r>
              <a:rPr lang="en-US" sz="900" dirty="0"/>
              <a:t>(</a:t>
            </a:r>
            <a:r>
              <a:rPr lang="en-US" sz="900" i="1" dirty="0"/>
              <a:t>new</a:t>
            </a:r>
            <a:r>
              <a:rPr lang="en-US" sz="900" dirty="0"/>
              <a:t>) is higher than the old. The level of output and income also increases from </a:t>
            </a:r>
            <a:r>
              <a:rPr lang="en-US" sz="900" i="1" dirty="0"/>
              <a:t>old Y* </a:t>
            </a:r>
            <a:r>
              <a:rPr lang="en-US" sz="900" dirty="0"/>
              <a:t>to </a:t>
            </a:r>
            <a:r>
              <a:rPr lang="en-US" sz="900" i="1" dirty="0"/>
              <a:t>new Y*</a:t>
            </a:r>
            <a:r>
              <a:rPr lang="en-US" sz="900" dirty="0"/>
              <a:t>.</a:t>
            </a:r>
            <a:endParaRPr lang="en-US" sz="900" dirty="0"/>
          </a:p>
        </p:txBody>
      </p:sp>
      <p:pic>
        <p:nvPicPr>
          <p:cNvPr id="11266" name="Picture 2" descr="C:\Users\ballal\AppData\Local\Temp\wz6e2a\Bowles_4e Jpeg conversion Folder\bow10937_ch16\bow10937_16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572000" cy="394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086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16.1</a:t>
            </a:r>
            <a:r>
              <a:rPr lang="en-US" b="1" dirty="0" smtClean="0"/>
              <a:t/>
            </a:r>
            <a:br>
              <a:rPr lang="en-US" b="1" dirty="0" smtClean="0"/>
            </a:br>
            <a:r>
              <a:rPr lang="en-US" sz="2400" dirty="0" smtClean="0"/>
              <a:t>Long swings and business cycles.</a:t>
            </a:r>
            <a:endParaRPr lang="en-US" sz="3100" dirty="0"/>
          </a:p>
        </p:txBody>
      </p:sp>
      <p:sp>
        <p:nvSpPr>
          <p:cNvPr id="24" name="TextBox 23"/>
          <p:cNvSpPr txBox="1"/>
          <p:nvPr/>
        </p:nvSpPr>
        <p:spPr>
          <a:xfrm>
            <a:off x="685800" y="5276671"/>
            <a:ext cx="8305800" cy="1200329"/>
          </a:xfrm>
          <a:prstGeom prst="rect">
            <a:avLst/>
          </a:prstGeom>
          <a:noFill/>
        </p:spPr>
        <p:txBody>
          <a:bodyPr wrap="square" rtlCol="0">
            <a:spAutoFit/>
          </a:bodyPr>
          <a:lstStyle/>
          <a:p>
            <a:r>
              <a:rPr lang="en-US" sz="900" dirty="0"/>
              <a:t>A long swing is a boom followed by a period of stagnation; it typically extends over a period of thirty to fifty years. Business cycles are shorter ups and downs of the economy, normally over less than ten years (from peak to peak). This figure shows that the U.S. economy passed through three long swings from 1867 to 1991, and seems to be near the end of a fourth. The first (the stage of </a:t>
            </a:r>
            <a:r>
              <a:rPr lang="en-US" sz="900" i="1" dirty="0"/>
              <a:t>competitive capitalism</a:t>
            </a:r>
            <a:r>
              <a:rPr lang="en-US" sz="900" dirty="0"/>
              <a:t>) lasted from the 1860s to 1898, with a boom period from 1867 to 1892 and stagnation from 1892 to 1898. The second (</a:t>
            </a:r>
            <a:r>
              <a:rPr lang="en-US" sz="900" i="1" dirty="0"/>
              <a:t>corporate capitalism</a:t>
            </a:r>
            <a:r>
              <a:rPr lang="en-US" sz="900" dirty="0"/>
              <a:t>) was 1898–1939, with good times until 1929 and then the Great Depression of the 1930s. The third long swing (</a:t>
            </a:r>
            <a:r>
              <a:rPr lang="en-US" sz="900" i="1" dirty="0"/>
              <a:t>regulated capitalism</a:t>
            </a:r>
            <a:r>
              <a:rPr lang="en-US" sz="900" dirty="0"/>
              <a:t>) covered about 1939–1991. Around 1991 we entered into a fourth long swing (which we refer to as </a:t>
            </a:r>
            <a:r>
              <a:rPr lang="en-US" sz="900" i="1" dirty="0"/>
              <a:t>transnational capitalism</a:t>
            </a:r>
            <a:r>
              <a:rPr lang="en-US" sz="900" dirty="0"/>
              <a:t>), with a boom until 2007 and stagnation afterward. </a:t>
            </a:r>
          </a:p>
          <a:p>
            <a:endParaRPr lang="en-US" sz="900" i="1" dirty="0" smtClean="0"/>
          </a:p>
          <a:p>
            <a:r>
              <a:rPr lang="en-US" sz="900" b="1" i="1" dirty="0" smtClean="0"/>
              <a:t>Sources</a:t>
            </a:r>
            <a:r>
              <a:rPr lang="en-US" sz="900" i="1" dirty="0"/>
              <a:t>: </a:t>
            </a:r>
            <a:r>
              <a:rPr lang="en-US" sz="900" dirty="0"/>
              <a:t>U.S. Bureau of Economic Analysis, National Income and Product Accounts, Table 1.1.1: Percent Change from Preceding Period in Real Gross Domestic Product, available at http://www.bea.gov/iTable/iTable.cfm?ReqID=9&amp;step=1#reqid=9&amp;step=1&amp;isuri=1</a:t>
            </a:r>
            <a:endParaRPr lang="en-US" sz="900" dirty="0"/>
          </a:p>
        </p:txBody>
      </p:sp>
      <p:pic>
        <p:nvPicPr>
          <p:cNvPr id="1026" name="Picture 2" descr="C:\Users\ballal\AppData\Local\Temp\wza936\Bowles_4e Jpeg conversion Folder\bow10937_ch16\bow10937_1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57709"/>
            <a:ext cx="6300952" cy="3447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a:t>
            </a:r>
            <a:r>
              <a:rPr lang="en-US" b="1" dirty="0" smtClean="0"/>
              <a:t> </a:t>
            </a:r>
            <a:r>
              <a:rPr lang="en-US" sz="4000" b="1" dirty="0" smtClean="0"/>
              <a:t>16.2</a:t>
            </a:r>
            <a:r>
              <a:rPr lang="en-US" b="1" dirty="0" smtClean="0"/>
              <a:t/>
            </a:r>
            <a:br>
              <a:rPr lang="en-US" b="1" dirty="0" smtClean="0"/>
            </a:br>
            <a:r>
              <a:rPr lang="en-US" sz="2400" dirty="0"/>
              <a:t>The U.S. unemployment rate, 1890 to </a:t>
            </a:r>
            <a:r>
              <a:rPr lang="en-US" sz="2400" dirty="0" smtClean="0"/>
              <a:t>2014.</a:t>
            </a:r>
            <a:endParaRPr lang="en-US" sz="3100" dirty="0"/>
          </a:p>
        </p:txBody>
      </p:sp>
      <p:sp>
        <p:nvSpPr>
          <p:cNvPr id="24" name="TextBox 23"/>
          <p:cNvSpPr txBox="1"/>
          <p:nvPr/>
        </p:nvSpPr>
        <p:spPr>
          <a:xfrm>
            <a:off x="609600" y="5415171"/>
            <a:ext cx="7848600" cy="1061829"/>
          </a:xfrm>
          <a:prstGeom prst="rect">
            <a:avLst/>
          </a:prstGeom>
          <a:noFill/>
        </p:spPr>
        <p:txBody>
          <a:bodyPr wrap="square" rtlCol="0">
            <a:spAutoFit/>
          </a:bodyPr>
          <a:lstStyle/>
          <a:p>
            <a:r>
              <a:rPr lang="en-US" sz="900" dirty="0"/>
              <a:t>The unemployment rate presented in the figure is the ratio of the number of people officially counted as unemployed to the number officially counted in the civilian labor force. The unemployment rate reached about 18 percent in the 1890s and peaked at 25 percent during the Great Depression of the 1930s. Note that the rate of unemployment was held to less than 10 percent in the half-century after World War II by means of Keynesian policies and built-in stabilizers such as unemployment insurance and other social insurance programs established as part of the “New Deal” in the 1930s. </a:t>
            </a:r>
            <a:endParaRPr lang="en-US" sz="900" dirty="0" smtClean="0"/>
          </a:p>
          <a:p>
            <a:endParaRPr lang="en-US" sz="900" dirty="0"/>
          </a:p>
          <a:p>
            <a:r>
              <a:rPr lang="en-US" sz="900" b="1" i="1" dirty="0"/>
              <a:t>Sources</a:t>
            </a:r>
            <a:r>
              <a:rPr lang="en-US" sz="900" i="1" dirty="0"/>
              <a:t>: </a:t>
            </a:r>
            <a:r>
              <a:rPr lang="en-US" sz="900" dirty="0"/>
              <a:t>U.S. Bureau of Labor Statistics: Databases, Calculators, and Subjects, Labor Force Statistics from the Current Population Survey, series LNU04000000, available at http://</a:t>
            </a:r>
            <a:r>
              <a:rPr lang="en-US" sz="900" dirty="0" smtClean="0"/>
              <a:t>data.bls.gov/timeseries/LNU04000000?years_option=all_years&amp;periods_option=specific_periods&amp;periods=Annual+Data</a:t>
            </a:r>
            <a:r>
              <a:rPr lang="en-US" sz="900" dirty="0"/>
              <a:t>.</a:t>
            </a:r>
            <a:endParaRPr lang="en-US" sz="900" dirty="0"/>
          </a:p>
        </p:txBody>
      </p:sp>
      <p:pic>
        <p:nvPicPr>
          <p:cNvPr id="2050" name="Picture 2" descr="C:\Users\ballal\AppData\Local\Temp\wzbd52\Bowles_4e Jpeg conversion Folder\bow10937_ch16\bow10937_16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62164"/>
            <a:ext cx="5181600" cy="372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TABLE 6.1</a:t>
            </a:r>
            <a:r>
              <a:rPr lang="en-US" b="1" dirty="0" smtClean="0"/>
              <a:t/>
            </a:r>
            <a:br>
              <a:rPr lang="en-US" b="1" dirty="0" smtClean="0"/>
            </a:br>
            <a:r>
              <a:rPr lang="en-US" sz="2200" dirty="0" smtClean="0"/>
              <a:t>The official U-3 and U-6 measures of unemployment, May 2016.</a:t>
            </a:r>
            <a:endParaRPr lang="en-US" sz="2700" dirty="0"/>
          </a:p>
        </p:txBody>
      </p:sp>
      <p:pic>
        <p:nvPicPr>
          <p:cNvPr id="3074" name="Picture 2" descr="C:\Users\ballal\AppData\Local\Temp\wzcc5f\Bowles_4e Jpeg conversion Folder\bow10937_ch16\bow10937_tb1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52600"/>
            <a:ext cx="6344760" cy="4041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251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16.3</a:t>
            </a:r>
            <a:r>
              <a:rPr lang="en-US" b="1" dirty="0" smtClean="0"/>
              <a:t/>
            </a:r>
            <a:br>
              <a:rPr lang="en-US" b="1" dirty="0" smtClean="0"/>
            </a:br>
            <a:r>
              <a:rPr lang="en-US" sz="2400" dirty="0" smtClean="0"/>
              <a:t>Aggregate supply.</a:t>
            </a:r>
            <a:endParaRPr lang="en-US" sz="3100" dirty="0"/>
          </a:p>
        </p:txBody>
      </p:sp>
      <p:sp>
        <p:nvSpPr>
          <p:cNvPr id="24" name="TextBox 23"/>
          <p:cNvSpPr txBox="1"/>
          <p:nvPr/>
        </p:nvSpPr>
        <p:spPr>
          <a:xfrm>
            <a:off x="5410200" y="2291477"/>
            <a:ext cx="2148016" cy="2585323"/>
          </a:xfrm>
          <a:prstGeom prst="rect">
            <a:avLst/>
          </a:prstGeom>
          <a:noFill/>
        </p:spPr>
        <p:txBody>
          <a:bodyPr wrap="square" rtlCol="0">
            <a:spAutoFit/>
          </a:bodyPr>
          <a:lstStyle/>
          <a:p>
            <a:r>
              <a:rPr lang="en-US" sz="900" dirty="0"/>
              <a:t>The aggregate supply curve (</a:t>
            </a:r>
            <a:r>
              <a:rPr lang="en-US" sz="900" i="1" dirty="0"/>
              <a:t>AS</a:t>
            </a:r>
            <a:r>
              <a:rPr lang="en-US" sz="900" dirty="0"/>
              <a:t>) shows the total amount of goods and services (at their current market value) that can be produced with any given number of labor hours (</a:t>
            </a:r>
            <a:r>
              <a:rPr lang="en-US" sz="900" i="1" dirty="0"/>
              <a:t>N</a:t>
            </a:r>
            <a:r>
              <a:rPr lang="en-US" sz="900" dirty="0"/>
              <a:t>). The measure of output </a:t>
            </a:r>
            <a:r>
              <a:rPr lang="en-US" sz="900" i="1" dirty="0"/>
              <a:t>Y </a:t>
            </a:r>
            <a:r>
              <a:rPr lang="en-US" sz="900" dirty="0"/>
              <a:t>is </a:t>
            </a:r>
            <a:r>
              <a:rPr lang="en-US" sz="900" i="1" dirty="0"/>
              <a:t>net output </a:t>
            </a:r>
            <a:r>
              <a:rPr lang="en-US" sz="900" dirty="0"/>
              <a:t>or </a:t>
            </a:r>
            <a:r>
              <a:rPr lang="en-US" sz="900" i="1" dirty="0"/>
              <a:t>value added</a:t>
            </a:r>
            <a:r>
              <a:rPr lang="en-US" sz="900" dirty="0"/>
              <a:t>; in fact, the label “Output” on the vertical axis (here and in the rest of figures in this chapter) refers to </a:t>
            </a:r>
            <a:r>
              <a:rPr lang="en-US" sz="900" i="1" dirty="0"/>
              <a:t>net </a:t>
            </a:r>
            <a:r>
              <a:rPr lang="en-US" sz="900" dirty="0"/>
              <a:t>output. The value of </a:t>
            </a:r>
            <a:r>
              <a:rPr lang="en-US" sz="900" i="1" dirty="0"/>
              <a:t>AS </a:t>
            </a:r>
            <a:r>
              <a:rPr lang="en-US" sz="900" dirty="0"/>
              <a:t>is equal to </a:t>
            </a:r>
            <a:r>
              <a:rPr lang="en-US" sz="900" i="1" dirty="0" err="1"/>
              <a:t>yN</a:t>
            </a:r>
            <a:r>
              <a:rPr lang="en-US" sz="900" dirty="0"/>
              <a:t>, which is the net output of goods and services per labor hour employed (</a:t>
            </a:r>
            <a:r>
              <a:rPr lang="en-US" sz="900" i="1" dirty="0"/>
              <a:t>y</a:t>
            </a:r>
            <a:r>
              <a:rPr lang="en-US" sz="900" dirty="0"/>
              <a:t>) multiplied by </a:t>
            </a:r>
            <a:r>
              <a:rPr lang="en-US" sz="900" i="1" dirty="0"/>
              <a:t>N</a:t>
            </a:r>
            <a:r>
              <a:rPr lang="en-US" sz="900" dirty="0"/>
              <a:t>, the total number of labor hours employed. For simplicity, we assume that each hour of labor produces the same number of dollars worth of net output </a:t>
            </a:r>
            <a:r>
              <a:rPr lang="en-US" sz="900" i="1" dirty="0"/>
              <a:t>y</a:t>
            </a:r>
            <a:r>
              <a:rPr lang="en-US" sz="900" dirty="0"/>
              <a:t>. Since </a:t>
            </a:r>
            <a:r>
              <a:rPr lang="en-US" sz="900" i="1" dirty="0"/>
              <a:t>y </a:t>
            </a:r>
            <a:r>
              <a:rPr lang="en-US" sz="900" dirty="0"/>
              <a:t>is constant as </a:t>
            </a:r>
            <a:r>
              <a:rPr lang="en-US" sz="900" i="1" dirty="0"/>
              <a:t>N </a:t>
            </a:r>
            <a:r>
              <a:rPr lang="en-US" sz="900" dirty="0"/>
              <a:t>changes, this makes </a:t>
            </a:r>
            <a:r>
              <a:rPr lang="en-US" sz="900" i="1" dirty="0"/>
              <a:t>AS </a:t>
            </a:r>
            <a:r>
              <a:rPr lang="en-US" sz="900" dirty="0"/>
              <a:t>a straight line with slope </a:t>
            </a:r>
            <a:r>
              <a:rPr lang="en-US" sz="900" i="1" dirty="0"/>
              <a:t>y</a:t>
            </a:r>
            <a:r>
              <a:rPr lang="en-US" sz="900" dirty="0"/>
              <a:t>. </a:t>
            </a:r>
            <a:r>
              <a:rPr lang="en-US" sz="900" i="1" dirty="0"/>
              <a:t>AS </a:t>
            </a:r>
            <a:r>
              <a:rPr lang="en-US" sz="900" dirty="0"/>
              <a:t>is the same as </a:t>
            </a:r>
            <a:r>
              <a:rPr lang="en-US" sz="900" i="1" dirty="0"/>
              <a:t>Y</a:t>
            </a:r>
            <a:r>
              <a:rPr lang="en-US" sz="900" dirty="0"/>
              <a:t>.</a:t>
            </a:r>
            <a:endParaRPr lang="en-US" sz="900" dirty="0"/>
          </a:p>
        </p:txBody>
      </p:sp>
      <p:pic>
        <p:nvPicPr>
          <p:cNvPr id="4098" name="Picture 2" descr="C:\Users\ballal\AppData\Local\Temp\wz88bb\Bowles_4e Jpeg conversion Folder\bow10937_ch16\bow10937_16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52600"/>
            <a:ext cx="3657600" cy="4275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41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16.4</a:t>
            </a:r>
            <a:r>
              <a:rPr lang="en-US" b="1" dirty="0" smtClean="0"/>
              <a:t/>
            </a:r>
            <a:br>
              <a:rPr lang="en-US" b="1" dirty="0" smtClean="0"/>
            </a:br>
            <a:r>
              <a:rPr lang="en-US" sz="2400" dirty="0" smtClean="0"/>
              <a:t>Aggregate demand with investment constant.</a:t>
            </a:r>
            <a:endParaRPr lang="en-US" sz="3100" dirty="0"/>
          </a:p>
        </p:txBody>
      </p:sp>
      <p:sp>
        <p:nvSpPr>
          <p:cNvPr id="24" name="TextBox 23"/>
          <p:cNvSpPr txBox="1"/>
          <p:nvPr/>
        </p:nvSpPr>
        <p:spPr>
          <a:xfrm>
            <a:off x="609600" y="5410200"/>
            <a:ext cx="7924800" cy="923330"/>
          </a:xfrm>
          <a:prstGeom prst="rect">
            <a:avLst/>
          </a:prstGeom>
          <a:noFill/>
        </p:spPr>
        <p:txBody>
          <a:bodyPr wrap="square" rtlCol="0">
            <a:spAutoFit/>
          </a:bodyPr>
          <a:lstStyle/>
          <a:p>
            <a:r>
              <a:rPr lang="en-US" sz="900" dirty="0"/>
              <a:t>The total demand for goods and services (aggregate demand, </a:t>
            </a:r>
            <a:r>
              <a:rPr lang="en-US" sz="900" i="1" dirty="0"/>
              <a:t>AD</a:t>
            </a:r>
            <a:r>
              <a:rPr lang="en-US" sz="900" dirty="0"/>
              <a:t>) is the demand for consumer goods (</a:t>
            </a:r>
            <a:r>
              <a:rPr lang="en-US" sz="900" i="1" dirty="0"/>
              <a:t>C</a:t>
            </a:r>
            <a:r>
              <a:rPr lang="en-US" sz="900" dirty="0"/>
              <a:t>) plus the demand for investment goods (</a:t>
            </a:r>
            <a:r>
              <a:rPr lang="en-US" sz="900" i="1" dirty="0"/>
              <a:t>I</a:t>
            </a:r>
            <a:r>
              <a:rPr lang="en-US" sz="900" dirty="0"/>
              <a:t>). For simplicity, we assume that the demand for consumer goods is a constant fraction (</a:t>
            </a:r>
            <a:r>
              <a:rPr lang="en-US" sz="900" i="1" dirty="0"/>
              <a:t>c</a:t>
            </a:r>
            <a:r>
              <a:rPr lang="en-US" sz="900" dirty="0"/>
              <a:t>) of wage and salary income. If the wage rate (</a:t>
            </a:r>
            <a:r>
              <a:rPr lang="en-US" sz="900" i="1" dirty="0"/>
              <a:t>w</a:t>
            </a:r>
            <a:r>
              <a:rPr lang="en-US" sz="900" dirty="0"/>
              <a:t>) does not vary, total wage income will be </a:t>
            </a:r>
            <a:r>
              <a:rPr lang="en-US" sz="900" i="1" dirty="0" err="1"/>
              <a:t>wN</a:t>
            </a:r>
            <a:r>
              <a:rPr lang="en-US" sz="900" i="1" dirty="0"/>
              <a:t> </a:t>
            </a:r>
            <a:r>
              <a:rPr lang="en-US" sz="900" dirty="0"/>
              <a:t>(with </a:t>
            </a:r>
            <a:r>
              <a:rPr lang="en-US" sz="900" i="1" dirty="0"/>
              <a:t>N </a:t>
            </a:r>
            <a:r>
              <a:rPr lang="en-US" sz="900" dirty="0"/>
              <a:t>being the level of employment). The total demand for consumer goods at any level of employment (</a:t>
            </a:r>
            <a:r>
              <a:rPr lang="en-US" sz="900" i="1" dirty="0"/>
              <a:t>N</a:t>
            </a:r>
            <a:r>
              <a:rPr lang="en-US" sz="900" dirty="0"/>
              <a:t>) (measured in hours) will be </a:t>
            </a:r>
            <a:r>
              <a:rPr lang="en-US" sz="900" i="1" dirty="0" err="1"/>
              <a:t>cwN</a:t>
            </a:r>
            <a:r>
              <a:rPr lang="en-US" sz="900" dirty="0"/>
              <a:t>, the fraction of wage and salary income spent on consumer goods (</a:t>
            </a:r>
            <a:r>
              <a:rPr lang="en-US" sz="900" i="1" dirty="0"/>
              <a:t>c</a:t>
            </a:r>
            <a:r>
              <a:rPr lang="en-US" sz="900" dirty="0"/>
              <a:t>) times the wage rate per hour (</a:t>
            </a:r>
            <a:r>
              <a:rPr lang="en-US" sz="900" i="1" dirty="0"/>
              <a:t>w</a:t>
            </a:r>
            <a:r>
              <a:rPr lang="en-US" sz="900" dirty="0"/>
              <a:t>) times the total number of hours employed (</a:t>
            </a:r>
            <a:r>
              <a:rPr lang="en-US" sz="900" i="1" dirty="0"/>
              <a:t>N</a:t>
            </a:r>
            <a:r>
              <a:rPr lang="en-US" sz="900" dirty="0"/>
              <a:t>). The total demand for consumer goods at any level of </a:t>
            </a:r>
            <a:r>
              <a:rPr lang="en-US" sz="900" i="1" dirty="0"/>
              <a:t>N </a:t>
            </a:r>
            <a:r>
              <a:rPr lang="en-US" sz="900" dirty="0"/>
              <a:t>can then be represented by a straight line whose slope is </a:t>
            </a:r>
            <a:r>
              <a:rPr lang="en-US" sz="900" i="1" dirty="0"/>
              <a:t>cw</a:t>
            </a:r>
            <a:r>
              <a:rPr lang="en-US" sz="900" dirty="0"/>
              <a:t>. Finally, since we assume here that investment (</a:t>
            </a:r>
            <a:r>
              <a:rPr lang="en-US" sz="900" i="1" u="sng" dirty="0"/>
              <a:t>I</a:t>
            </a:r>
            <a:r>
              <a:rPr lang="en-US" sz="900" dirty="0"/>
              <a:t>) is constant, aggregate demand (</a:t>
            </a:r>
            <a:r>
              <a:rPr lang="en-US" sz="900" i="1" dirty="0"/>
              <a:t>AD </a:t>
            </a:r>
            <a:r>
              <a:rPr lang="en-US" sz="900" dirty="0"/>
              <a:t>= </a:t>
            </a:r>
            <a:r>
              <a:rPr lang="en-US" sz="900" i="1" dirty="0"/>
              <a:t>C </a:t>
            </a:r>
            <a:r>
              <a:rPr lang="en-US" sz="900" dirty="0"/>
              <a:t>+ </a:t>
            </a:r>
            <a:r>
              <a:rPr lang="en-US" sz="900" i="1" u="sng" dirty="0"/>
              <a:t>I</a:t>
            </a:r>
            <a:r>
              <a:rPr lang="en-US" sz="900" dirty="0"/>
              <a:t>) appears as a line parallel to the </a:t>
            </a:r>
            <a:r>
              <a:rPr lang="en-US" sz="900" i="1" dirty="0"/>
              <a:t>C </a:t>
            </a:r>
            <a:r>
              <a:rPr lang="en-US" sz="900" dirty="0"/>
              <a:t>line and a distance </a:t>
            </a:r>
            <a:r>
              <a:rPr lang="en-US" sz="900" i="1" u="sng" dirty="0"/>
              <a:t>I </a:t>
            </a:r>
            <a:r>
              <a:rPr lang="en-US" sz="900" dirty="0"/>
              <a:t>above it at all levels of employment </a:t>
            </a:r>
            <a:r>
              <a:rPr lang="en-US" sz="900" i="1" dirty="0"/>
              <a:t>(N)</a:t>
            </a:r>
            <a:r>
              <a:rPr lang="en-US" sz="900" dirty="0"/>
              <a:t>. The slope of the </a:t>
            </a:r>
            <a:r>
              <a:rPr lang="en-US" sz="900" i="1" dirty="0"/>
              <a:t>AD </a:t>
            </a:r>
            <a:r>
              <a:rPr lang="en-US" sz="900" dirty="0"/>
              <a:t>line is also </a:t>
            </a:r>
            <a:r>
              <a:rPr lang="en-US" sz="900" i="1" dirty="0"/>
              <a:t>cw</a:t>
            </a:r>
            <a:r>
              <a:rPr lang="en-US" sz="900" dirty="0"/>
              <a:t>.</a:t>
            </a:r>
            <a:endParaRPr lang="en-US" sz="900" dirty="0"/>
          </a:p>
        </p:txBody>
      </p:sp>
      <p:pic>
        <p:nvPicPr>
          <p:cNvPr id="5122" name="Picture 2" descr="C:\Users\ballal\AppData\Local\Temp\wzd584\Bowles_4e Jpeg conversion Folder\bow10937_ch16\bow10937_16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9715" y="1600200"/>
            <a:ext cx="3883485"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374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16.5</a:t>
            </a:r>
            <a:r>
              <a:rPr lang="en-US" b="1" dirty="0" smtClean="0"/>
              <a:t/>
            </a:r>
            <a:br>
              <a:rPr lang="en-US" b="1" dirty="0" smtClean="0"/>
            </a:br>
            <a:r>
              <a:rPr lang="en-US" sz="2400" dirty="0" smtClean="0"/>
              <a:t>Macroeconomic equilibrium.</a:t>
            </a:r>
            <a:endParaRPr lang="en-US" sz="3100" dirty="0"/>
          </a:p>
        </p:txBody>
      </p:sp>
      <p:sp>
        <p:nvSpPr>
          <p:cNvPr id="24" name="TextBox 23"/>
          <p:cNvSpPr txBox="1"/>
          <p:nvPr/>
        </p:nvSpPr>
        <p:spPr>
          <a:xfrm>
            <a:off x="6172200" y="1676400"/>
            <a:ext cx="2133600" cy="4247317"/>
          </a:xfrm>
          <a:prstGeom prst="rect">
            <a:avLst/>
          </a:prstGeom>
          <a:noFill/>
        </p:spPr>
        <p:txBody>
          <a:bodyPr wrap="square" rtlCol="0">
            <a:spAutoFit/>
          </a:bodyPr>
          <a:lstStyle/>
          <a:p>
            <a:r>
              <a:rPr lang="en-US" sz="900" dirty="0"/>
              <a:t>This figure shows the interaction of aggregate demand (</a:t>
            </a:r>
            <a:r>
              <a:rPr lang="en-US" sz="900" i="1" dirty="0"/>
              <a:t>AD</a:t>
            </a:r>
            <a:r>
              <a:rPr lang="en-US" sz="900" dirty="0"/>
              <a:t>) with aggregate supply (</a:t>
            </a:r>
            <a:r>
              <a:rPr lang="en-US" sz="900" i="1" dirty="0"/>
              <a:t>AS</a:t>
            </a:r>
            <a:r>
              <a:rPr lang="en-US" sz="900" dirty="0"/>
              <a:t>). It uses exactly the same </a:t>
            </a:r>
            <a:r>
              <a:rPr lang="en-US" sz="900" i="1" dirty="0"/>
              <a:t>AS</a:t>
            </a:r>
            <a:r>
              <a:rPr lang="en-US" sz="900" dirty="0"/>
              <a:t>, </a:t>
            </a:r>
            <a:r>
              <a:rPr lang="en-US" sz="900" i="1" dirty="0"/>
              <a:t>AD</a:t>
            </a:r>
            <a:r>
              <a:rPr lang="en-US" sz="900" dirty="0"/>
              <a:t>, and </a:t>
            </a:r>
            <a:r>
              <a:rPr lang="en-US" sz="900" i="1" dirty="0"/>
              <a:t>C </a:t>
            </a:r>
            <a:r>
              <a:rPr lang="en-US" sz="900" dirty="0"/>
              <a:t>curves as in Figures 16.3 and 16.4 and it is again based on the assumption that investment </a:t>
            </a:r>
            <a:r>
              <a:rPr lang="en-US" sz="900" i="1" dirty="0"/>
              <a:t>I </a:t>
            </a:r>
            <a:r>
              <a:rPr lang="en-US" sz="900" dirty="0"/>
              <a:t>is the same at all levels of employment (</a:t>
            </a:r>
            <a:r>
              <a:rPr lang="en-US" sz="900" i="1" dirty="0"/>
              <a:t>N</a:t>
            </a:r>
            <a:r>
              <a:rPr lang="en-US" sz="900" dirty="0"/>
              <a:t>), in fact the same level as in Figures 16.3 and 16.4. Aggregate supply equals aggregate demand where the </a:t>
            </a:r>
            <a:r>
              <a:rPr lang="en-US" sz="900" i="1" dirty="0"/>
              <a:t>AS </a:t>
            </a:r>
            <a:r>
              <a:rPr lang="en-US" sz="900" dirty="0"/>
              <a:t>and </a:t>
            </a:r>
            <a:r>
              <a:rPr lang="en-US" sz="900" i="1" dirty="0"/>
              <a:t>AD </a:t>
            </a:r>
            <a:r>
              <a:rPr lang="en-US" sz="900" dirty="0"/>
              <a:t>curves intersect, at the </a:t>
            </a:r>
            <a:r>
              <a:rPr lang="en-US" sz="900" i="1" dirty="0"/>
              <a:t>N* </a:t>
            </a:r>
            <a:r>
              <a:rPr lang="en-US" sz="900" dirty="0"/>
              <a:t>level of employment and the corresponding </a:t>
            </a:r>
            <a:r>
              <a:rPr lang="en-US" sz="900" i="1" dirty="0"/>
              <a:t>Y* </a:t>
            </a:r>
            <a:r>
              <a:rPr lang="en-US" sz="900" dirty="0"/>
              <a:t>amount of output. The intersection occurs where </a:t>
            </a:r>
            <a:r>
              <a:rPr lang="en-US" sz="900" i="1" dirty="0"/>
              <a:t>AS </a:t>
            </a:r>
            <a:r>
              <a:rPr lang="en-US" sz="900" dirty="0"/>
              <a:t>= </a:t>
            </a:r>
            <a:r>
              <a:rPr lang="en-US" sz="900" i="1" dirty="0" err="1"/>
              <a:t>yN</a:t>
            </a:r>
            <a:r>
              <a:rPr lang="en-US" sz="900" i="1" dirty="0"/>
              <a:t> </a:t>
            </a:r>
            <a:r>
              <a:rPr lang="en-US" sz="900" dirty="0"/>
              <a:t>= </a:t>
            </a:r>
            <a:r>
              <a:rPr lang="en-US" sz="900" i="1" dirty="0" err="1"/>
              <a:t>cwN</a:t>
            </a:r>
            <a:r>
              <a:rPr lang="en-US" sz="900" i="1" dirty="0"/>
              <a:t> </a:t>
            </a:r>
            <a:r>
              <a:rPr lang="en-US" sz="900" dirty="0"/>
              <a:t>+ </a:t>
            </a:r>
            <a:r>
              <a:rPr lang="en-US" sz="900" i="1" u="sng" dirty="0"/>
              <a:t>I </a:t>
            </a:r>
            <a:r>
              <a:rPr lang="en-US" sz="900" dirty="0"/>
              <a:t>=</a:t>
            </a:r>
            <a:r>
              <a:rPr lang="en-US" sz="900" i="1" dirty="0"/>
              <a:t>AD </a:t>
            </a:r>
            <a:r>
              <a:rPr lang="en-US" sz="900" dirty="0"/>
              <a:t>(see Equation 16.5). The result is that </a:t>
            </a:r>
            <a:r>
              <a:rPr lang="en-US" sz="900" i="1" dirty="0"/>
              <a:t>N* </a:t>
            </a:r>
            <a:r>
              <a:rPr lang="en-US" sz="900" dirty="0"/>
              <a:t>and </a:t>
            </a:r>
            <a:r>
              <a:rPr lang="en-US" sz="900" i="1" dirty="0"/>
              <a:t>Y* </a:t>
            </a:r>
            <a:r>
              <a:rPr lang="en-US" sz="900" dirty="0"/>
              <a:t>are the </a:t>
            </a:r>
            <a:r>
              <a:rPr lang="en-US" sz="900" i="1" dirty="0"/>
              <a:t>equilibrium </a:t>
            </a:r>
            <a:r>
              <a:rPr lang="en-US" sz="900" dirty="0"/>
              <a:t>levels of employment and output. When employment is </a:t>
            </a:r>
            <a:r>
              <a:rPr lang="en-US" sz="900" i="1" dirty="0"/>
              <a:t>N</a:t>
            </a:r>
            <a:r>
              <a:rPr lang="en-US" sz="900" dirty="0"/>
              <a:t>+ some goods that are produced are not sold: </a:t>
            </a:r>
            <a:r>
              <a:rPr lang="en-US" sz="900" i="1" dirty="0"/>
              <a:t>AS </a:t>
            </a:r>
            <a:r>
              <a:rPr lang="en-US" sz="900" dirty="0"/>
              <a:t>&gt; </a:t>
            </a:r>
            <a:r>
              <a:rPr lang="en-US" sz="900" i="1" dirty="0"/>
              <a:t>AD</a:t>
            </a:r>
            <a:r>
              <a:rPr lang="en-US" sz="900" dirty="0"/>
              <a:t>, which means there is excess supply in the product market. When employment is </a:t>
            </a:r>
            <a:r>
              <a:rPr lang="en-US" sz="900" i="1" dirty="0"/>
              <a:t>N</a:t>
            </a:r>
            <a:r>
              <a:rPr lang="en-US" sz="900" dirty="0"/>
              <a:t>– more goods are demanded than are being produced: </a:t>
            </a:r>
            <a:r>
              <a:rPr lang="en-US" sz="900" i="1" dirty="0"/>
              <a:t>AS &lt; AD</a:t>
            </a:r>
            <a:r>
              <a:rPr lang="en-US" sz="900" dirty="0"/>
              <a:t>, which means there is </a:t>
            </a:r>
            <a:r>
              <a:rPr lang="en-US" sz="900" i="1" dirty="0"/>
              <a:t>excess demand </a:t>
            </a:r>
            <a:r>
              <a:rPr lang="en-US" sz="900" dirty="0"/>
              <a:t>in product markets. </a:t>
            </a:r>
            <a:r>
              <a:rPr lang="en-US" sz="900" i="1" dirty="0"/>
              <a:t>LS </a:t>
            </a:r>
            <a:r>
              <a:rPr lang="en-US" sz="900" dirty="0"/>
              <a:t>is the total labor supply: the total number of hours people would work if they had a chance. The difference between </a:t>
            </a:r>
            <a:r>
              <a:rPr lang="en-US" sz="900" i="1" dirty="0"/>
              <a:t>N* </a:t>
            </a:r>
            <a:r>
              <a:rPr lang="en-US" sz="900" dirty="0"/>
              <a:t>and </a:t>
            </a:r>
            <a:r>
              <a:rPr lang="en-US" sz="900" i="1" dirty="0"/>
              <a:t>LS </a:t>
            </a:r>
            <a:r>
              <a:rPr lang="en-US" sz="900" dirty="0"/>
              <a:t>is unemployment, and is drawn larger on the diagram (for clarity) than it would normally be in reality.</a:t>
            </a:r>
            <a:endParaRPr lang="en-US" sz="900" dirty="0"/>
          </a:p>
        </p:txBody>
      </p:sp>
      <p:pic>
        <p:nvPicPr>
          <p:cNvPr id="6146" name="Picture 2" descr="C:\Users\ballal\AppData\Local\Temp\wz1fbd\Bowles_4e Jpeg conversion Folder\bow10937_ch16\bow10937_16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31779"/>
            <a:ext cx="4191000" cy="4536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57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a:t>
            </a:r>
            <a:r>
              <a:rPr lang="en-US" b="1" dirty="0" smtClean="0"/>
              <a:t>16.6</a:t>
            </a:r>
            <a:r>
              <a:rPr lang="en-US" b="1" dirty="0" smtClean="0"/>
              <a:t/>
            </a:r>
            <a:br>
              <a:rPr lang="en-US" b="1" dirty="0" smtClean="0"/>
            </a:br>
            <a:r>
              <a:rPr lang="en-US" sz="2400" dirty="0" smtClean="0"/>
              <a:t>Macroeconomic equilibrium with deficit spending.</a:t>
            </a:r>
            <a:endParaRPr lang="en-US" sz="3100" dirty="0"/>
          </a:p>
        </p:txBody>
      </p:sp>
      <p:sp>
        <p:nvSpPr>
          <p:cNvPr id="24" name="TextBox 23"/>
          <p:cNvSpPr txBox="1"/>
          <p:nvPr/>
        </p:nvSpPr>
        <p:spPr>
          <a:xfrm>
            <a:off x="152400" y="5754469"/>
            <a:ext cx="8991600" cy="646331"/>
          </a:xfrm>
          <a:prstGeom prst="rect">
            <a:avLst/>
          </a:prstGeom>
          <a:noFill/>
        </p:spPr>
        <p:txBody>
          <a:bodyPr wrap="square" rtlCol="0">
            <a:spAutoFit/>
          </a:bodyPr>
          <a:lstStyle/>
          <a:p>
            <a:r>
              <a:rPr lang="en-US" sz="900" dirty="0"/>
              <a:t>The only difference between this figure and Figure 16.5 is that it adds government deficit spending (</a:t>
            </a:r>
            <a:r>
              <a:rPr lang="en-US" sz="900" i="1" dirty="0"/>
              <a:t>B</a:t>
            </a:r>
            <a:r>
              <a:rPr lang="en-US" sz="900" dirty="0"/>
              <a:t>) to aggregate demand (</a:t>
            </a:r>
            <a:r>
              <a:rPr lang="en-US" sz="900" i="1" dirty="0"/>
              <a:t>AD</a:t>
            </a:r>
            <a:r>
              <a:rPr lang="en-US" sz="900" dirty="0"/>
              <a:t>). With this addition, </a:t>
            </a:r>
            <a:r>
              <a:rPr lang="en-US" sz="900" i="1" dirty="0"/>
              <a:t>AD </a:t>
            </a:r>
            <a:r>
              <a:rPr lang="en-US" sz="900" dirty="0"/>
              <a:t>= </a:t>
            </a:r>
            <a:r>
              <a:rPr lang="en-US" sz="900" i="1" dirty="0"/>
              <a:t>C </a:t>
            </a:r>
            <a:r>
              <a:rPr lang="en-US" sz="900" dirty="0"/>
              <a:t>+ </a:t>
            </a:r>
            <a:r>
              <a:rPr lang="en-US" sz="900" i="1" dirty="0"/>
              <a:t>I </a:t>
            </a:r>
            <a:r>
              <a:rPr lang="en-US" sz="900" dirty="0"/>
              <a:t>+ </a:t>
            </a:r>
            <a:r>
              <a:rPr lang="en-US" sz="900" i="1" dirty="0"/>
              <a:t>B</a:t>
            </a:r>
            <a:r>
              <a:rPr lang="en-US" sz="900" dirty="0"/>
              <a:t>. If the level of government deficit spending is </a:t>
            </a:r>
            <a:r>
              <a:rPr lang="en-US" sz="900" i="1" u="sng" dirty="0"/>
              <a:t>B</a:t>
            </a:r>
            <a:r>
              <a:rPr lang="en-US" sz="900" dirty="0"/>
              <a:t>, then the new </a:t>
            </a:r>
            <a:r>
              <a:rPr lang="en-US" sz="900" i="1" dirty="0"/>
              <a:t>AD </a:t>
            </a:r>
            <a:r>
              <a:rPr lang="en-US" sz="900" dirty="0"/>
              <a:t>curve will be above the old one by this amount at every level of employment. The effect will be to shift the </a:t>
            </a:r>
            <a:r>
              <a:rPr lang="en-US" sz="900" i="1" dirty="0"/>
              <a:t>AD </a:t>
            </a:r>
            <a:r>
              <a:rPr lang="en-US" sz="900" dirty="0"/>
              <a:t>curve upward by the amount </a:t>
            </a:r>
            <a:r>
              <a:rPr lang="en-US" sz="900" i="1" u="sng" dirty="0"/>
              <a:t>B </a:t>
            </a:r>
            <a:r>
              <a:rPr lang="en-US" sz="900" dirty="0"/>
              <a:t>and so to increase the equilibrium level of employment from “old </a:t>
            </a:r>
            <a:r>
              <a:rPr lang="en-US" sz="900" i="1" dirty="0"/>
              <a:t>N*</a:t>
            </a:r>
            <a:r>
              <a:rPr lang="en-US" sz="900" dirty="0"/>
              <a:t>” to “new </a:t>
            </a:r>
            <a:r>
              <a:rPr lang="en-US" sz="900" i="1" dirty="0"/>
              <a:t>N*</a:t>
            </a:r>
            <a:r>
              <a:rPr lang="en-US" sz="900" dirty="0"/>
              <a:t>.” The figure shows that when employment is below the desired level (say, at “old </a:t>
            </a:r>
            <a:r>
              <a:rPr lang="en-US" sz="900" i="1" dirty="0"/>
              <a:t>N*</a:t>
            </a:r>
            <a:r>
              <a:rPr lang="en-US" sz="900" dirty="0"/>
              <a:t>”), deliberate government fiscal policies involving deficit spending can raise the level of employment (say, to “new </a:t>
            </a:r>
            <a:r>
              <a:rPr lang="en-US" sz="900" i="1" dirty="0"/>
              <a:t>N*</a:t>
            </a:r>
            <a:r>
              <a:rPr lang="en-US" sz="900" dirty="0"/>
              <a:t>”), thereby reducing the amount of unemployment.</a:t>
            </a:r>
            <a:endParaRPr lang="en-US" sz="900" dirty="0"/>
          </a:p>
        </p:txBody>
      </p:sp>
      <p:pic>
        <p:nvPicPr>
          <p:cNvPr id="7170" name="Picture 2" descr="C:\Users\ballal\AppData\Local\Temp\wzf62e\Bowles_4e Jpeg conversion Folder\bow10937_ch16\bow10937_16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419600" cy="4162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10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1672</TotalTime>
  <Words>2007</Words>
  <Application>Microsoft Office PowerPoint</Application>
  <PresentationFormat>On-screen Show (4:3)</PresentationFormat>
  <Paragraphs>54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Aggregate Demand, Employment, and Unemployment</vt:lpstr>
      <vt:lpstr>PowerPoint Presentation</vt:lpstr>
      <vt:lpstr>FIGURE 16.1 Long swings and business cycles.</vt:lpstr>
      <vt:lpstr>FIGURE 16.2 The U.S. unemployment rate, 1890 to 2014.</vt:lpstr>
      <vt:lpstr>TABLE 6.1 The official U-3 and U-6 measures of unemployment, May 2016.</vt:lpstr>
      <vt:lpstr>FIGURE 16.3 Aggregate supply.</vt:lpstr>
      <vt:lpstr>FIGURE 16.4 Aggregate demand with investment constant.</vt:lpstr>
      <vt:lpstr>FIGURE 16.5 Macroeconomic equilibrium.</vt:lpstr>
      <vt:lpstr>FIGURE 16.6 Macroeconomic equilibrium with deficit spending.</vt:lpstr>
      <vt:lpstr>FIGURE 16.7 The employment multiplier.</vt:lpstr>
      <vt:lpstr>FIGURE 16.8 How investment responds to changes in employment, the interest rate, and the business climate.</vt:lpstr>
      <vt:lpstr>FIGURE 16.9 Effect of an increase in investment due either to a decline in the interest rate or an improvement in the business climate.</vt:lpstr>
      <vt:lpstr>FIGURE 16.10 A wage-led employment situation with investment constant.</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39</cp:revision>
  <dcterms:created xsi:type="dcterms:W3CDTF">2017-10-12T18:17:57Z</dcterms:created>
  <dcterms:modified xsi:type="dcterms:W3CDTF">2017-10-17T15:56:04Z</dcterms:modified>
</cp:coreProperties>
</file>