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7" r:id="rId7"/>
    <p:sldId id="262" r:id="rId8"/>
    <p:sldId id="268" r:id="rId9"/>
    <p:sldId id="269" r:id="rId10"/>
    <p:sldId id="270" r:id="rId11"/>
    <p:sldId id="271" r:id="rId12"/>
    <p:sldId id="272" r:id="rId13"/>
    <p:sldId id="273" r:id="rId14"/>
    <p:sldId id="27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27" autoAdjust="0"/>
  </p:normalViewPr>
  <p:slideViewPr>
    <p:cSldViewPr>
      <p:cViewPr varScale="1">
        <p:scale>
          <a:sx n="77" d="100"/>
          <a:sy n="77" d="100"/>
        </p:scale>
        <p:origin x="-102" y="-7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a:t>
            </a:r>
            <a:r>
              <a:rPr lang="en-US" dirty="0" smtClean="0"/>
              <a:t>18	</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Financial and Economic Crisis</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a:t>
            </a:r>
            <a:r>
              <a:rPr lang="en-US" b="1" dirty="0" smtClean="0"/>
              <a:t>18.8</a:t>
            </a:r>
            <a:r>
              <a:rPr lang="en-US" b="1" dirty="0" smtClean="0"/>
              <a:t/>
            </a:r>
            <a:br>
              <a:rPr lang="en-US" b="1" dirty="0" smtClean="0"/>
            </a:br>
            <a:r>
              <a:rPr lang="en-US" sz="2400" dirty="0" smtClean="0"/>
              <a:t>Mortgage delinquency rates on single-family residences, by bank size.</a:t>
            </a:r>
            <a:endParaRPr lang="en-US" sz="3100" dirty="0"/>
          </a:p>
        </p:txBody>
      </p:sp>
      <p:sp>
        <p:nvSpPr>
          <p:cNvPr id="24" name="TextBox 23"/>
          <p:cNvSpPr txBox="1"/>
          <p:nvPr/>
        </p:nvSpPr>
        <p:spPr>
          <a:xfrm>
            <a:off x="606877" y="5200471"/>
            <a:ext cx="7854043" cy="1200329"/>
          </a:xfrm>
          <a:prstGeom prst="rect">
            <a:avLst/>
          </a:prstGeom>
          <a:noFill/>
        </p:spPr>
        <p:txBody>
          <a:bodyPr wrap="square" rtlCol="0">
            <a:spAutoFit/>
          </a:bodyPr>
          <a:lstStyle/>
          <a:p>
            <a:r>
              <a:rPr lang="en-US" sz="900" dirty="0"/>
              <a:t>This figure shows delinquency rates on single-family residential mortgages, as a percent of all outstanding mortgages for the bank size group. The heavy line shows delinquency rates for the top 100 banks, and the thin line for banks below the top 100. After home prices stopped rising in 2005, mortgage delinquency rates grew for all mortgages. But mortgages held by the biggest 100 banks had much larger increases in delinquency rates than mortgages held by </a:t>
            </a:r>
            <a:r>
              <a:rPr lang="en-US" sz="900" dirty="0" smtClean="0"/>
              <a:t>smaller banks.</a:t>
            </a:r>
          </a:p>
          <a:p>
            <a:endParaRPr lang="en-US" sz="900" i="1" dirty="0"/>
          </a:p>
          <a:p>
            <a:r>
              <a:rPr lang="en-US" sz="900" b="1" i="1" dirty="0" smtClean="0"/>
              <a:t>Source</a:t>
            </a:r>
            <a:r>
              <a:rPr lang="en-US" sz="900" dirty="0"/>
              <a:t>: Federal Reserve Economic Data (FRED), “Delinquency Rate On Single-Family Residential Mortgages, Booked In Domestic Offices, Top 100 Banks Ranked By Assets, Percent, Quarterly, Seasonally Adjusted,” available at https://fred.stlouisfed.org/series/DRSFRMT100S; and “Delinquency Rate on Single-Family Residential Mortgages, Booked in Domestic Offices, Banks Not Among the 100 Largest in Size (By Assets) (DRSFRMOBS),” available at https://fred.stlouisfed.org/series/DRSFRMOBS.</a:t>
            </a:r>
            <a:endParaRPr lang="en-US" sz="900" dirty="0"/>
          </a:p>
        </p:txBody>
      </p:sp>
      <p:pic>
        <p:nvPicPr>
          <p:cNvPr id="14338" name="Picture 2" descr="C:\Users\ballal\AppData\Local\Temp\wzdbea\Bowles_4e Jpeg conversion Folder\bow10937_ch18\bow10937_18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9696" y="1667654"/>
            <a:ext cx="4946904" cy="3361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236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18.9</a:t>
            </a:r>
            <a:r>
              <a:rPr lang="en-US" sz="4000" b="1" dirty="0" smtClean="0"/>
              <a:t/>
            </a:r>
            <a:br>
              <a:rPr lang="en-US" sz="4000" b="1" dirty="0" smtClean="0"/>
            </a:br>
            <a:r>
              <a:rPr lang="en-US" sz="2400" dirty="0" smtClean="0"/>
              <a:t>Two official U.S. unemployment rates.</a:t>
            </a:r>
            <a:endParaRPr lang="en-US" sz="3100" dirty="0"/>
          </a:p>
        </p:txBody>
      </p:sp>
      <p:sp>
        <p:nvSpPr>
          <p:cNvPr id="24" name="TextBox 23"/>
          <p:cNvSpPr txBox="1"/>
          <p:nvPr/>
        </p:nvSpPr>
        <p:spPr>
          <a:xfrm>
            <a:off x="606877" y="5262771"/>
            <a:ext cx="7854043" cy="1061829"/>
          </a:xfrm>
          <a:prstGeom prst="rect">
            <a:avLst/>
          </a:prstGeom>
          <a:noFill/>
        </p:spPr>
        <p:txBody>
          <a:bodyPr wrap="square" rtlCol="0">
            <a:spAutoFit/>
          </a:bodyPr>
          <a:lstStyle/>
          <a:p>
            <a:r>
              <a:rPr lang="en-US" sz="900" dirty="0"/>
              <a:t>The Bureau of Labor Statistics computes six different unemployment rates. The one usually cited is the U-3 (the lower thin line), which counts persons as unemployed if they are able and willing to work, not working, but have sought work in the last four weeks. The higher U-6 unemployment rate also includes among the unemployed those who with part-time work who want full-time, and those “marginally attached to the labor force,” including those who have sought work in the last year but not the last four weeks—a group that the U-3 measures counts as “not in the labor force” (and so not unemployed).</a:t>
            </a:r>
          </a:p>
          <a:p>
            <a:endParaRPr lang="en-US" sz="900" i="1" dirty="0" smtClean="0"/>
          </a:p>
          <a:p>
            <a:r>
              <a:rPr lang="en-US" sz="900" b="1" i="1" dirty="0" smtClean="0"/>
              <a:t>Source</a:t>
            </a:r>
            <a:r>
              <a:rPr lang="en-US" sz="900" i="1" dirty="0"/>
              <a:t>: </a:t>
            </a:r>
            <a:r>
              <a:rPr lang="en-US" sz="900" dirty="0"/>
              <a:t>Vernon </a:t>
            </a:r>
            <a:r>
              <a:rPr lang="en-US" sz="900" dirty="0" err="1"/>
              <a:t>Brundage</a:t>
            </a:r>
            <a:r>
              <a:rPr lang="en-US" sz="900" dirty="0"/>
              <a:t>, “Trends in Unemployment and Other Labor Market Difficulties,” Department of Labor, Bureau of Labor Statistics, </a:t>
            </a:r>
            <a:r>
              <a:rPr lang="en-US" sz="900" i="1" dirty="0"/>
              <a:t>Employment &amp; Unemployment </a:t>
            </a:r>
            <a:r>
              <a:rPr lang="en-US" sz="900" dirty="0"/>
              <a:t>3, no. 25 (Nov. 2014). Available at http://www.bls.gov/opub/btn/volume-3/trends-in-unemployment-and-other-labor-market-difficulties.htm.</a:t>
            </a:r>
            <a:endParaRPr lang="en-US" sz="900" dirty="0"/>
          </a:p>
        </p:txBody>
      </p:sp>
      <p:pic>
        <p:nvPicPr>
          <p:cNvPr id="15362" name="Picture 2" descr="C:\Users\ballal\AppData\Local\Temp\wzcbf3\Bowles_4e Jpeg conversion Folder\bow10937_ch18\bow10937_18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524000"/>
            <a:ext cx="5257800" cy="3574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64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sz="4000" b="1" dirty="0" smtClean="0"/>
              <a:t>FIGURE </a:t>
            </a:r>
            <a:r>
              <a:rPr lang="en-US" sz="4000" b="1" dirty="0" smtClean="0"/>
              <a:t>18.10</a:t>
            </a:r>
            <a:r>
              <a:rPr lang="en-US" sz="4000" b="1" dirty="0" smtClean="0"/>
              <a:t/>
            </a:r>
            <a:br>
              <a:rPr lang="en-US" sz="4000" b="1" dirty="0" smtClean="0"/>
            </a:br>
            <a:r>
              <a:rPr lang="en-US" sz="2400" dirty="0" smtClean="0"/>
              <a:t>The poverty rate in the United States. Pensions in poverty as a percent of all persons.</a:t>
            </a:r>
            <a:endParaRPr lang="en-US" sz="3100" dirty="0"/>
          </a:p>
        </p:txBody>
      </p:sp>
      <p:sp>
        <p:nvSpPr>
          <p:cNvPr id="24" name="TextBox 23"/>
          <p:cNvSpPr txBox="1"/>
          <p:nvPr/>
        </p:nvSpPr>
        <p:spPr>
          <a:xfrm>
            <a:off x="606877" y="5477470"/>
            <a:ext cx="7854043" cy="923330"/>
          </a:xfrm>
          <a:prstGeom prst="rect">
            <a:avLst/>
          </a:prstGeom>
          <a:noFill/>
        </p:spPr>
        <p:txBody>
          <a:bodyPr wrap="square" rtlCol="0">
            <a:spAutoFit/>
          </a:bodyPr>
          <a:lstStyle/>
          <a:p>
            <a:r>
              <a:rPr lang="en-US" sz="900" dirty="0"/>
              <a:t>The poverty rate rose leading up to the deep 1982–1983 recession, and was rising during the 1990–1991 recession as well, though it peaked in 1993 after the recession had ended. What is striking is that following each of these two peaks in the poverty rate, there was an immediate decline as the economy recovered. But when the poverty rate rose during the 2007–2009 Great Recession, and hit 15 percent in 2010, it remained nearly at that level for the following four years.</a:t>
            </a:r>
          </a:p>
          <a:p>
            <a:endParaRPr lang="en-US" sz="900" i="1" dirty="0" smtClean="0"/>
          </a:p>
          <a:p>
            <a:r>
              <a:rPr lang="en-US" sz="900" b="1" i="1" dirty="0" smtClean="0"/>
              <a:t>Source</a:t>
            </a:r>
            <a:r>
              <a:rPr lang="en-US" sz="900" i="1" dirty="0"/>
              <a:t>: </a:t>
            </a:r>
            <a:r>
              <a:rPr lang="en-US" sz="900" dirty="0"/>
              <a:t>U.S. Census Bureau, </a:t>
            </a:r>
            <a:r>
              <a:rPr lang="en-US" sz="900" i="1" dirty="0"/>
              <a:t>Income and Poverty in the United States, 2014</a:t>
            </a:r>
            <a:r>
              <a:rPr lang="en-US" sz="900" dirty="0"/>
              <a:t>, P60–252, p. 44, Appendix Table B-1: Poverty Status of People by Family Relationship, Race, and Hispanic Origin, 1959 to 2014. Available at www.census.gov/content/dam/Census/library/publications/2015/demo/p60-252.pdf.</a:t>
            </a:r>
            <a:endParaRPr lang="en-US" sz="900" dirty="0"/>
          </a:p>
        </p:txBody>
      </p:sp>
      <p:pic>
        <p:nvPicPr>
          <p:cNvPr id="16386" name="Picture 2" descr="C:\Users\ballal\AppData\Local\Temp\wzd8fe\Bowles_4e Jpeg conversion Folder\bow10937_ch18\bow10937_18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676400"/>
            <a:ext cx="5127398"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571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sz="4000" b="1" dirty="0" smtClean="0"/>
              <a:t>FIGURE </a:t>
            </a:r>
            <a:r>
              <a:rPr lang="en-US" sz="4000" b="1" dirty="0" smtClean="0"/>
              <a:t>18.11</a:t>
            </a:r>
            <a:r>
              <a:rPr lang="en-US" sz="4000" b="1" dirty="0" smtClean="0"/>
              <a:t/>
            </a:r>
            <a:br>
              <a:rPr lang="en-US" sz="4000" b="1" dirty="0" smtClean="0"/>
            </a:br>
            <a:r>
              <a:rPr lang="en-US" sz="2400" dirty="0" smtClean="0"/>
              <a:t>Financial sector campaign donations to federal candidates and soft/outside money organizations, by two-year election cycle</a:t>
            </a:r>
            <a:endParaRPr lang="en-US" sz="3100" dirty="0"/>
          </a:p>
        </p:txBody>
      </p:sp>
      <p:sp>
        <p:nvSpPr>
          <p:cNvPr id="24" name="TextBox 23"/>
          <p:cNvSpPr txBox="1"/>
          <p:nvPr/>
        </p:nvSpPr>
        <p:spPr>
          <a:xfrm>
            <a:off x="606877" y="5477470"/>
            <a:ext cx="7854043" cy="784830"/>
          </a:xfrm>
          <a:prstGeom prst="rect">
            <a:avLst/>
          </a:prstGeom>
          <a:noFill/>
        </p:spPr>
        <p:txBody>
          <a:bodyPr wrap="square" rtlCol="0">
            <a:spAutoFit/>
          </a:bodyPr>
          <a:lstStyle/>
          <a:p>
            <a:r>
              <a:rPr lang="en-US" sz="900" b="1" i="1" dirty="0"/>
              <a:t>Source</a:t>
            </a:r>
            <a:r>
              <a:rPr lang="en-US" sz="900" b="1" dirty="0"/>
              <a:t>: </a:t>
            </a:r>
            <a:r>
              <a:rPr lang="en-US" sz="900" dirty="0"/>
              <a:t>Center for Responsive Politics, Finance/Insurance/Real Estate: Long-Term Contribution Trends, available at http://www.opensecrets.org/industries/indus.php?Ind=F; https://www.opensecrets.org/industries/totals.php?ind=F; House Financial Services Committee, 114th Congress, 2014 election cycle, available at https://www.opensecrets.org/cmteprofiles/overview.php?cmteid=H05&amp;cmte=HFIN&amp;congno=114&amp;chamber=H; and Senate Banking, Housing, and Urban Affairs Committee, 114th Congress, 2014 election cycle, available at https://www.opensecrets.org/cmteprofiles/overview.php?cmteid=S06&amp;cmte=SBAN&amp;congno=114&amp;chamber=S.</a:t>
            </a:r>
            <a:endParaRPr lang="en-US" sz="900" dirty="0"/>
          </a:p>
        </p:txBody>
      </p:sp>
      <p:pic>
        <p:nvPicPr>
          <p:cNvPr id="17410" name="Picture 2" descr="C:\Users\ballal\AppData\Local\Temp\wz00a9\Bowles_4e Jpeg conversion Folder\bow10937_ch18\bow10937_18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676399"/>
            <a:ext cx="5638800" cy="3688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4606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18.12</a:t>
            </a:r>
            <a:r>
              <a:rPr lang="en-US" sz="4000" b="1" dirty="0" smtClean="0"/>
              <a:t/>
            </a:r>
            <a:br>
              <a:rPr lang="en-US" sz="4000" b="1" dirty="0" smtClean="0"/>
            </a:br>
            <a:r>
              <a:rPr lang="en-US" sz="2400" dirty="0" smtClean="0"/>
              <a:t>Average Wall Street bonuses, by year.</a:t>
            </a:r>
            <a:endParaRPr lang="en-US" sz="3100" dirty="0"/>
          </a:p>
        </p:txBody>
      </p:sp>
      <p:sp>
        <p:nvSpPr>
          <p:cNvPr id="24" name="TextBox 23"/>
          <p:cNvSpPr txBox="1"/>
          <p:nvPr/>
        </p:nvSpPr>
        <p:spPr>
          <a:xfrm>
            <a:off x="1219200" y="5692170"/>
            <a:ext cx="6477000" cy="784830"/>
          </a:xfrm>
          <a:prstGeom prst="rect">
            <a:avLst/>
          </a:prstGeom>
          <a:noFill/>
        </p:spPr>
        <p:txBody>
          <a:bodyPr wrap="square" rtlCol="0">
            <a:spAutoFit/>
          </a:bodyPr>
          <a:lstStyle/>
          <a:p>
            <a:r>
              <a:rPr lang="en-US" sz="900" dirty="0"/>
              <a:t>All employees are included in averaging the total pool of bonuses, but many top executives actually receive bonuses in the millions or tens of millions of dollars, and sometimes more</a:t>
            </a:r>
            <a:r>
              <a:rPr lang="en-US" sz="900" dirty="0" smtClean="0"/>
              <a:t>.</a:t>
            </a:r>
          </a:p>
          <a:p>
            <a:endParaRPr lang="en-US" sz="900" dirty="0"/>
          </a:p>
          <a:p>
            <a:r>
              <a:rPr lang="en-US" sz="900" b="1" i="1" dirty="0"/>
              <a:t>Source</a:t>
            </a:r>
            <a:r>
              <a:rPr lang="en-US" sz="900" dirty="0"/>
              <a:t>: New York State Comptroller, “New York City Securities Industry Bonus Pool.” Available at http://www.osc.state.ny.us/press/releases/mar16/nyc_security_bonus_pool.pdf.</a:t>
            </a:r>
            <a:endParaRPr lang="en-US" sz="900" dirty="0"/>
          </a:p>
        </p:txBody>
      </p:sp>
      <p:pic>
        <p:nvPicPr>
          <p:cNvPr id="18434" name="Picture 2" descr="C:\Users\ballal\AppData\Local\Temp\wze82a\Bowles_4e Jpeg conversion Folder\bow10937_ch18\bow10937_18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1008" y="1600200"/>
            <a:ext cx="540578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954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18.1</a:t>
            </a:r>
            <a:r>
              <a:rPr lang="en-US" sz="4000" b="1" dirty="0" smtClean="0"/>
              <a:t/>
            </a:r>
            <a:br>
              <a:rPr lang="en-US" sz="4000" b="1" dirty="0" smtClean="0"/>
            </a:br>
            <a:r>
              <a:rPr lang="en-US" sz="2400" dirty="0" smtClean="0"/>
              <a:t>Real quarterly GDP, growth rate.</a:t>
            </a:r>
            <a:endParaRPr lang="en-US" sz="3100" dirty="0"/>
          </a:p>
        </p:txBody>
      </p:sp>
      <p:sp>
        <p:nvSpPr>
          <p:cNvPr id="24" name="TextBox 23"/>
          <p:cNvSpPr txBox="1"/>
          <p:nvPr/>
        </p:nvSpPr>
        <p:spPr>
          <a:xfrm>
            <a:off x="685800" y="5678269"/>
            <a:ext cx="8305800" cy="646331"/>
          </a:xfrm>
          <a:prstGeom prst="rect">
            <a:avLst/>
          </a:prstGeom>
          <a:noFill/>
        </p:spPr>
        <p:txBody>
          <a:bodyPr wrap="square" rtlCol="0">
            <a:spAutoFit/>
          </a:bodyPr>
          <a:lstStyle/>
          <a:p>
            <a:r>
              <a:rPr lang="en-US" sz="900" dirty="0"/>
              <a:t>A recession is defined as two quarters of declining GDP. However, the National Bureau of Economic Research, which dates recessions, does not always follow this definition, but considers a variety of indicators in making its decisions.</a:t>
            </a:r>
          </a:p>
          <a:p>
            <a:endParaRPr lang="en-US" sz="900" i="1" dirty="0" smtClean="0"/>
          </a:p>
          <a:p>
            <a:r>
              <a:rPr lang="en-US" sz="900" b="1" i="1" dirty="0" smtClean="0"/>
              <a:t>Source</a:t>
            </a:r>
            <a:r>
              <a:rPr lang="en-US" sz="900" i="1" dirty="0"/>
              <a:t>: </a:t>
            </a:r>
            <a:r>
              <a:rPr lang="en-US" sz="900" dirty="0"/>
              <a:t>U.S. Bureau of Economic Analysis, National Income and Product Accounts Table 1.1.1; available at http://www.bea.gov/.</a:t>
            </a:r>
            <a:endParaRPr lang="en-US" sz="900" dirty="0"/>
          </a:p>
        </p:txBody>
      </p:sp>
      <p:pic>
        <p:nvPicPr>
          <p:cNvPr id="1028" name="Picture 4" descr="C:\Users\ballal\AppData\Local\Temp\wz3f2f\Bowles_4e Jpeg conversion Folder\bow10937_ch18\bow10937_18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676400"/>
            <a:ext cx="5486400" cy="3791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a:t>
            </a:r>
            <a:r>
              <a:rPr lang="en-US" sz="4900" b="1" dirty="0" smtClean="0"/>
              <a:t> </a:t>
            </a:r>
            <a:r>
              <a:rPr lang="en-US" b="1" dirty="0" smtClean="0"/>
              <a:t>18.2</a:t>
            </a:r>
            <a:r>
              <a:rPr lang="en-US" b="1" dirty="0" smtClean="0"/>
              <a:t/>
            </a:r>
            <a:br>
              <a:rPr lang="en-US" b="1" dirty="0" smtClean="0"/>
            </a:br>
            <a:r>
              <a:rPr lang="en-US" sz="2400" dirty="0" smtClean="0"/>
              <a:t>Real Home Price index, national, Case-</a:t>
            </a:r>
            <a:r>
              <a:rPr lang="en-US" sz="2400" dirty="0" err="1" smtClean="0"/>
              <a:t>Shiller</a:t>
            </a:r>
            <a:r>
              <a:rPr lang="en-US" sz="2400" dirty="0" smtClean="0"/>
              <a:t>, 1890-2014.</a:t>
            </a:r>
            <a:endParaRPr lang="en-US" sz="3100" dirty="0"/>
          </a:p>
        </p:txBody>
      </p:sp>
      <p:sp>
        <p:nvSpPr>
          <p:cNvPr id="24" name="TextBox 23"/>
          <p:cNvSpPr txBox="1"/>
          <p:nvPr/>
        </p:nvSpPr>
        <p:spPr>
          <a:xfrm>
            <a:off x="609600" y="5387370"/>
            <a:ext cx="7848600" cy="784830"/>
          </a:xfrm>
          <a:prstGeom prst="rect">
            <a:avLst/>
          </a:prstGeom>
          <a:noFill/>
        </p:spPr>
        <p:txBody>
          <a:bodyPr wrap="square" rtlCol="0">
            <a:spAutoFit/>
          </a:bodyPr>
          <a:lstStyle/>
          <a:p>
            <a:r>
              <a:rPr lang="en-US" sz="900" dirty="0"/>
              <a:t>A nominal home price index, which in recent decades is one compiled by the Federal Housing Finance Agency, is deflated by the CPI-U, the urban Consumer Price Index. The base year is chosen as 1890</a:t>
            </a:r>
            <a:r>
              <a:rPr lang="en-US" sz="900" dirty="0" smtClean="0"/>
              <a:t>.</a:t>
            </a:r>
          </a:p>
          <a:p>
            <a:endParaRPr lang="en-US" sz="900" dirty="0"/>
          </a:p>
          <a:p>
            <a:r>
              <a:rPr lang="en-US" sz="900" b="1" i="1" dirty="0"/>
              <a:t>Source</a:t>
            </a:r>
            <a:r>
              <a:rPr lang="en-US" sz="900" i="1" dirty="0"/>
              <a:t>: </a:t>
            </a:r>
            <a:r>
              <a:rPr lang="en-US" sz="900" dirty="0"/>
              <a:t>The data are for part of Figure 2.1 in Robert </a:t>
            </a:r>
            <a:r>
              <a:rPr lang="en-US" sz="900" dirty="0" err="1"/>
              <a:t>Shiller</a:t>
            </a:r>
            <a:r>
              <a:rPr lang="en-US" sz="900" dirty="0"/>
              <a:t>, </a:t>
            </a:r>
            <a:r>
              <a:rPr lang="en-US" sz="900" i="1" dirty="0"/>
              <a:t>Irrational Exuberance</a:t>
            </a:r>
            <a:r>
              <a:rPr lang="en-US" sz="900" dirty="0"/>
              <a:t>, 2nd edition (Broadway Books, 2005). Available updated by </a:t>
            </a:r>
            <a:r>
              <a:rPr lang="en-US" sz="900" dirty="0" err="1"/>
              <a:t>Shiller</a:t>
            </a:r>
            <a:r>
              <a:rPr lang="en-US" sz="900" dirty="0"/>
              <a:t> at http://www.econ.yale.edu/~shiller/data.htm.</a:t>
            </a:r>
            <a:endParaRPr lang="en-US" sz="900" dirty="0"/>
          </a:p>
        </p:txBody>
      </p:sp>
      <p:pic>
        <p:nvPicPr>
          <p:cNvPr id="2052" name="Picture 4" descr="C:\Users\ballal\AppData\Local\Temp\wz0616\Bowles_4e Jpeg conversion Folder\bow10937_ch18\bow10937_18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524000"/>
            <a:ext cx="5205984" cy="3766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421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18.3</a:t>
            </a:r>
            <a:r>
              <a:rPr lang="en-US" b="1" dirty="0" smtClean="0"/>
              <a:t/>
            </a:r>
            <a:br>
              <a:rPr lang="en-US" b="1" dirty="0" smtClean="0"/>
            </a:br>
            <a:r>
              <a:rPr lang="en-US" sz="2400" dirty="0" smtClean="0"/>
              <a:t>Interest rates, 1971-2016.</a:t>
            </a:r>
            <a:endParaRPr lang="en-US" sz="3100" dirty="0"/>
          </a:p>
        </p:txBody>
      </p:sp>
      <p:sp>
        <p:nvSpPr>
          <p:cNvPr id="24" name="TextBox 23"/>
          <p:cNvSpPr txBox="1"/>
          <p:nvPr/>
        </p:nvSpPr>
        <p:spPr>
          <a:xfrm>
            <a:off x="838200" y="5553670"/>
            <a:ext cx="7467600" cy="923330"/>
          </a:xfrm>
          <a:prstGeom prst="rect">
            <a:avLst/>
          </a:prstGeom>
          <a:noFill/>
        </p:spPr>
        <p:txBody>
          <a:bodyPr wrap="square" rtlCol="0">
            <a:spAutoFit/>
          </a:bodyPr>
          <a:lstStyle/>
          <a:p>
            <a:r>
              <a:rPr lang="en-US" sz="900" dirty="0"/>
              <a:t>The bottom line is the federal funds rate, the rate at which banks lend to one another; the top line is the interest rate on conventional thirty-year mortgages.</a:t>
            </a:r>
          </a:p>
          <a:p>
            <a:endParaRPr lang="en-US" sz="900" i="1" dirty="0" smtClean="0"/>
          </a:p>
          <a:p>
            <a:r>
              <a:rPr lang="en-US" sz="900" b="1" i="1" dirty="0" smtClean="0"/>
              <a:t>Source</a:t>
            </a:r>
            <a:r>
              <a:rPr lang="en-US" sz="900" dirty="0"/>
              <a:t>: Federal Reserve Economic Data, FEDFUNDS: Effective federal funds rate, monthly (first day of the month), not seasonally adjusted; MORTG: mortgage interest rate, monthly (first day of the month). Available at https://research.stlouisfed.org/fred2/series/FEDFUNDS and https://research.stlouisfed.org/fred2/series/MORTG</a:t>
            </a:r>
            <a:endParaRPr lang="en-US" sz="900" dirty="0"/>
          </a:p>
        </p:txBody>
      </p:sp>
      <p:pic>
        <p:nvPicPr>
          <p:cNvPr id="4100" name="Picture 4" descr="C:\Users\ballal\AppData\Local\Temp\wzb72b\Bowles_4e Jpeg conversion Folder\bow10937_ch18\bow10937_18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2314" y="1524000"/>
            <a:ext cx="5280486"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3412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609600" y="381000"/>
            <a:ext cx="7772400" cy="1143000"/>
          </a:xfrm>
        </p:spPr>
        <p:txBody>
          <a:bodyPr>
            <a:normAutofit/>
          </a:bodyPr>
          <a:lstStyle/>
          <a:p>
            <a:r>
              <a:rPr lang="en-US" b="1" dirty="0" smtClean="0"/>
              <a:t>FIGURE </a:t>
            </a:r>
            <a:r>
              <a:rPr lang="en-US" b="1" dirty="0" smtClean="0"/>
              <a:t>18.4</a:t>
            </a:r>
            <a:r>
              <a:rPr lang="en-US" b="1" dirty="0" smtClean="0"/>
              <a:t/>
            </a:r>
            <a:br>
              <a:rPr lang="en-US" b="1" dirty="0" smtClean="0"/>
            </a:br>
            <a:r>
              <a:rPr lang="en-US" sz="2400" dirty="0" smtClean="0"/>
              <a:t>Annual sales of new single-family homes.</a:t>
            </a:r>
            <a:endParaRPr lang="en-US" sz="3100" dirty="0"/>
          </a:p>
        </p:txBody>
      </p:sp>
      <p:sp>
        <p:nvSpPr>
          <p:cNvPr id="24" name="TextBox 23"/>
          <p:cNvSpPr txBox="1"/>
          <p:nvPr/>
        </p:nvSpPr>
        <p:spPr>
          <a:xfrm>
            <a:off x="609600" y="5181600"/>
            <a:ext cx="7924800" cy="1200329"/>
          </a:xfrm>
          <a:prstGeom prst="rect">
            <a:avLst/>
          </a:prstGeom>
          <a:noFill/>
        </p:spPr>
        <p:txBody>
          <a:bodyPr wrap="square" rtlCol="0">
            <a:spAutoFit/>
          </a:bodyPr>
          <a:lstStyle/>
          <a:p>
            <a:r>
              <a:rPr lang="en-US" sz="900" dirty="0"/>
              <a:t>Home sales are pro-cyclical: they grow in an economic boom, and they often decline shortly before a recession and during the recession. The 2007–2009 Great Recession was no different, except that the slump in home buying was worse than at any time since at least 1963, and by early 2016 had already lasted for at least six years after the recession officially ended in 2009. Sales of new single-family homes did start rising in 2012, but by 2015 had barely even reached their previous (1991) low. Of course, existing homes were also being sold, but it is sales of new homes that stimulate the economy, by stimulating employment in the construction sector and economic activity in sectors that supply construction industry inputs.</a:t>
            </a:r>
          </a:p>
          <a:p>
            <a:endParaRPr lang="en-US" sz="900" i="1" dirty="0" smtClean="0"/>
          </a:p>
          <a:p>
            <a:r>
              <a:rPr lang="en-US" sz="900" b="1" i="1" dirty="0" smtClean="0"/>
              <a:t>Source</a:t>
            </a:r>
            <a:r>
              <a:rPr lang="en-US" sz="900" b="1" dirty="0"/>
              <a:t>:</a:t>
            </a:r>
            <a:r>
              <a:rPr lang="en-US" sz="900" dirty="0"/>
              <a:t> Federal Reserve Economic Data, annual data aggregated from HSN1F: New One Family Houses Sold: United States, Thousands, Monthly, Seasonally Adjusted Annual Rate. Available at https://fred.stlouisfed.org/series/HSN1F.</a:t>
            </a:r>
            <a:endParaRPr lang="en-US" sz="900" dirty="0"/>
          </a:p>
        </p:txBody>
      </p:sp>
      <p:pic>
        <p:nvPicPr>
          <p:cNvPr id="5124" name="Picture 4" descr="C:\Users\ballal\AppData\Local\Temp\wzbc3a\Bowles_4e Jpeg conversion Folder\bow10937_ch18\bow10937_18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24000"/>
            <a:ext cx="4953000" cy="350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374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sz="4000" b="1" dirty="0" smtClean="0"/>
              <a:t>FIGURE </a:t>
            </a:r>
            <a:r>
              <a:rPr lang="en-US" sz="4000" b="1" dirty="0" smtClean="0"/>
              <a:t>18.5</a:t>
            </a:r>
            <a:r>
              <a:rPr lang="en-US" sz="4000" b="1" dirty="0" smtClean="0"/>
              <a:t/>
            </a:r>
            <a:br>
              <a:rPr lang="en-US" sz="4000" b="1" dirty="0" smtClean="0"/>
            </a:br>
            <a:r>
              <a:rPr lang="en-US" sz="2400" dirty="0" smtClean="0"/>
              <a:t>Total employment in the construction sector.</a:t>
            </a:r>
            <a:endParaRPr lang="en-US" sz="3100" dirty="0"/>
          </a:p>
        </p:txBody>
      </p:sp>
      <p:sp>
        <p:nvSpPr>
          <p:cNvPr id="24" name="TextBox 23"/>
          <p:cNvSpPr txBox="1"/>
          <p:nvPr/>
        </p:nvSpPr>
        <p:spPr>
          <a:xfrm>
            <a:off x="990600" y="5410200"/>
            <a:ext cx="7086600" cy="1061829"/>
          </a:xfrm>
          <a:prstGeom prst="rect">
            <a:avLst/>
          </a:prstGeom>
          <a:noFill/>
        </p:spPr>
        <p:txBody>
          <a:bodyPr wrap="square" rtlCol="0">
            <a:spAutoFit/>
          </a:bodyPr>
          <a:lstStyle/>
          <a:p>
            <a:r>
              <a:rPr lang="en-US" sz="900" dirty="0"/>
              <a:t>There was a surge in sales of new homes in the late 1990s and in the early 2000s. This was partly due to easing the criteria for qualifying for home loans, and partly to new types of mortgages, such as Adjustable Rate Mortgages (ARMs) that offered low monthly payments for a few years before the payments jumped up to higher levels. All these increased construction of new homes and therefore employment in the construction industry. Data shown are for July 1 in each year.</a:t>
            </a:r>
          </a:p>
          <a:p>
            <a:endParaRPr lang="en-US" sz="900" i="1" dirty="0" smtClean="0"/>
          </a:p>
          <a:p>
            <a:r>
              <a:rPr lang="en-US" sz="900" b="1" i="1" dirty="0" smtClean="0"/>
              <a:t>Source</a:t>
            </a:r>
            <a:r>
              <a:rPr lang="en-US" sz="900" dirty="0"/>
              <a:t>: FRED, series USCONS: “All Employees: Construction, Thousands of Persons, Monthly, Seasonally Adjusted,” available at https://fred.stlouisfed.org/series/USCONS.</a:t>
            </a:r>
            <a:endParaRPr lang="en-US" sz="900" dirty="0"/>
          </a:p>
        </p:txBody>
      </p:sp>
      <p:pic>
        <p:nvPicPr>
          <p:cNvPr id="6148" name="Picture 4" descr="C:\Users\ballal\AppData\Local\Temp\wz7c1f\Bowles_4e Jpeg conversion Folder\bow10937_ch18\bow10937_18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609" y="1524000"/>
            <a:ext cx="5082991" cy="3612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257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sz="4000" b="1" dirty="0" smtClean="0"/>
              <a:t>FIGURE </a:t>
            </a:r>
            <a:r>
              <a:rPr lang="en-US" sz="4000" b="1" dirty="0" smtClean="0"/>
              <a:t>18.6</a:t>
            </a:r>
            <a:r>
              <a:rPr lang="en-US" sz="4000" b="1" dirty="0" smtClean="0"/>
              <a:t/>
            </a:r>
            <a:br>
              <a:rPr lang="en-US" sz="4000" b="1" dirty="0" smtClean="0"/>
            </a:br>
            <a:r>
              <a:rPr lang="en-US" sz="2400" dirty="0" smtClean="0"/>
              <a:t>Prime and subprime mortgages sold to other financial institutions by twelve months after origination.</a:t>
            </a:r>
            <a:endParaRPr lang="en-US" sz="3100" dirty="0"/>
          </a:p>
        </p:txBody>
      </p:sp>
      <p:sp>
        <p:nvSpPr>
          <p:cNvPr id="24" name="TextBox 23"/>
          <p:cNvSpPr txBox="1"/>
          <p:nvPr/>
        </p:nvSpPr>
        <p:spPr>
          <a:xfrm>
            <a:off x="606877" y="5105400"/>
            <a:ext cx="7854043" cy="1338828"/>
          </a:xfrm>
          <a:prstGeom prst="rect">
            <a:avLst/>
          </a:prstGeom>
          <a:noFill/>
        </p:spPr>
        <p:txBody>
          <a:bodyPr wrap="square" rtlCol="0">
            <a:spAutoFit/>
          </a:bodyPr>
          <a:lstStyle/>
          <a:p>
            <a:r>
              <a:rPr lang="en-US" sz="900" dirty="0"/>
              <a:t>A 2010 study found that mortgage originators sold off nearly all the mortgages they made during 2004–2007 within the first year after the mortgages were originated—well over 90 percent (the dark gray and light gray portions of the columns shown). However, they sold prime mortgages mainly to government-sponsored enterprises (GSEs) Fannie Mae and Freddie Mac (light gray), while they sold subprime mortgages mainly to private </a:t>
            </a:r>
            <a:r>
              <a:rPr lang="en-US" sz="900" dirty="0" err="1"/>
              <a:t>securitizers</a:t>
            </a:r>
            <a:r>
              <a:rPr lang="en-US" sz="900" dirty="0"/>
              <a:t> (dark gray), probably because the GSEs were not willing to buy most subprime mortgages because of their riskiness or lack of documentation. From 2006 to 2007 the number of subprime loans originated fell by more than half, probably in large part because the private </a:t>
            </a:r>
            <a:r>
              <a:rPr lang="en-US" sz="900" dirty="0" err="1"/>
              <a:t>securitizers</a:t>
            </a:r>
            <a:r>
              <a:rPr lang="en-US" sz="900" dirty="0"/>
              <a:t> greatly reduced their purchases of subprime mortgages.</a:t>
            </a:r>
          </a:p>
          <a:p>
            <a:endParaRPr lang="en-US" sz="900" i="1" dirty="0" smtClean="0"/>
          </a:p>
          <a:p>
            <a:r>
              <a:rPr lang="en-US" sz="900" b="1" i="1" dirty="0" smtClean="0"/>
              <a:t>Source</a:t>
            </a:r>
            <a:r>
              <a:rPr lang="en-US" sz="900" dirty="0" smtClean="0"/>
              <a:t>: </a:t>
            </a:r>
            <a:r>
              <a:rPr lang="en-US" sz="900" dirty="0"/>
              <a:t>Gene </a:t>
            </a:r>
            <a:r>
              <a:rPr lang="en-US" sz="900" dirty="0" err="1"/>
              <a:t>Amromin</a:t>
            </a:r>
            <a:r>
              <a:rPr lang="en-US" sz="900" dirty="0"/>
              <a:t> and Anna L. Paulson, “Default Rates on Prime and Subprime Mortgages: Differences and Similarities,” </a:t>
            </a:r>
            <a:r>
              <a:rPr lang="en-US" sz="900" i="1" dirty="0" err="1"/>
              <a:t>Profitwise</a:t>
            </a:r>
            <a:r>
              <a:rPr lang="en-US" sz="900" i="1" dirty="0"/>
              <a:t> News and Views</a:t>
            </a:r>
            <a:r>
              <a:rPr lang="en-US" sz="900" dirty="0"/>
              <a:t>, September 2010, Consumer and Community Affairs Division, Federal Reserve Bank of Chicago. Available at https://www.chicagofed.org/publications/profitwise-news-and-views/2010/pnv-september2010.</a:t>
            </a:r>
            <a:endParaRPr lang="en-US" sz="900" dirty="0"/>
          </a:p>
        </p:txBody>
      </p:sp>
      <p:pic>
        <p:nvPicPr>
          <p:cNvPr id="12290" name="Picture 2" descr="C:\Users\ballal\AppData\Local\Temp\wz499b\Bowles_4e Jpeg conversion Folder\bow10937_ch18\bow10937_18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878" y="1981200"/>
            <a:ext cx="7854043"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8408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Copyright ©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sz="4000" b="1" dirty="0" smtClean="0"/>
              <a:t>FIGURE </a:t>
            </a:r>
            <a:r>
              <a:rPr lang="en-US" sz="4000" b="1" dirty="0" smtClean="0"/>
              <a:t>18.7</a:t>
            </a:r>
            <a:r>
              <a:rPr lang="en-US" sz="4000" b="1" dirty="0" smtClean="0"/>
              <a:t/>
            </a:r>
            <a:br>
              <a:rPr lang="en-US" sz="4000" b="1" dirty="0" smtClean="0"/>
            </a:br>
            <a:r>
              <a:rPr lang="en-US" sz="2400" dirty="0" smtClean="0"/>
              <a:t>Increasing default rates on both prime and subprime mortgages, 2004-2006.</a:t>
            </a:r>
            <a:endParaRPr lang="en-US" sz="3100" dirty="0"/>
          </a:p>
        </p:txBody>
      </p:sp>
      <p:sp>
        <p:nvSpPr>
          <p:cNvPr id="24" name="TextBox 23"/>
          <p:cNvSpPr txBox="1"/>
          <p:nvPr/>
        </p:nvSpPr>
        <p:spPr>
          <a:xfrm>
            <a:off x="606877" y="4572000"/>
            <a:ext cx="7854043" cy="1200329"/>
          </a:xfrm>
          <a:prstGeom prst="rect">
            <a:avLst/>
          </a:prstGeom>
          <a:noFill/>
        </p:spPr>
        <p:txBody>
          <a:bodyPr wrap="square" rtlCol="0">
            <a:spAutoFit/>
          </a:bodyPr>
          <a:lstStyle/>
          <a:p>
            <a:r>
              <a:rPr lang="en-US" sz="900" dirty="0"/>
              <a:t>For both prime and subprime mortgages, each stacked column shows, for the year of origination, what percent of mortgages were in default twelve months after origination (darkest gray segment), what additional percent of mortgages originating in the same year were in default eighteen months after origination (lighter gray segment), and what additional percent of mortgages originating in the same year were in default twenty-one months after origination (lightest segment). The database included only loans serviced by the large mortgage servicers.</a:t>
            </a:r>
          </a:p>
          <a:p>
            <a:endParaRPr lang="en-US" sz="900" i="1" dirty="0" smtClean="0"/>
          </a:p>
          <a:p>
            <a:r>
              <a:rPr lang="en-US" sz="900" b="1" i="1" dirty="0" smtClean="0"/>
              <a:t>Source</a:t>
            </a:r>
            <a:r>
              <a:rPr lang="en-US" sz="900" dirty="0"/>
              <a:t>: Gene </a:t>
            </a:r>
            <a:r>
              <a:rPr lang="en-US" sz="900" dirty="0" err="1"/>
              <a:t>Amromin</a:t>
            </a:r>
            <a:r>
              <a:rPr lang="en-US" sz="900" dirty="0"/>
              <a:t> and Anna L. Paulson, “Default Rates on Prime and Subprime Mortgages: Differences and Similarities,” </a:t>
            </a:r>
            <a:r>
              <a:rPr lang="en-US" sz="900" i="1" dirty="0" err="1"/>
              <a:t>Profitwise</a:t>
            </a:r>
            <a:r>
              <a:rPr lang="en-US" sz="900" i="1" dirty="0"/>
              <a:t> News and Views</a:t>
            </a:r>
            <a:r>
              <a:rPr lang="en-US" sz="900" dirty="0"/>
              <a:t>, September 2010, Consumer and Community Affairs Division, Federal Reserve Bank of Chicago. Available at https://www.chicagofed.org/publications/profitwise-news-and-views/2010/pnv-september2010.</a:t>
            </a:r>
            <a:endParaRPr lang="en-US" sz="900" dirty="0"/>
          </a:p>
        </p:txBody>
      </p:sp>
      <p:pic>
        <p:nvPicPr>
          <p:cNvPr id="13314" name="Picture 2" descr="C:\Users\ballal\AppData\Local\Temp\wz93b4\Bowles_4e Jpeg conversion Folder\bow10937_ch18\bow10937_18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877" y="1901952"/>
            <a:ext cx="7760516" cy="2517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5950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1707</TotalTime>
  <Words>1767</Words>
  <Application>Microsoft Office PowerPoint</Application>
  <PresentationFormat>On-screen Show (4:3)</PresentationFormat>
  <Paragraphs>77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Financial and Economic Crisis</vt:lpstr>
      <vt:lpstr>PowerPoint Presentation</vt:lpstr>
      <vt:lpstr>FIGURE 18.1 Real quarterly GDP, growth rate.</vt:lpstr>
      <vt:lpstr>FIGURE 18.2 Real Home Price index, national, Case-Shiller, 1890-2014.</vt:lpstr>
      <vt:lpstr>FIGURE 18.3 Interest rates, 1971-2016.</vt:lpstr>
      <vt:lpstr>FIGURE 18.4 Annual sales of new single-family homes.</vt:lpstr>
      <vt:lpstr>FIGURE 18.5 Total employment in the construction sector.</vt:lpstr>
      <vt:lpstr>FIGURE 18.6 Prime and subprime mortgages sold to other financial institutions by twelve months after origination.</vt:lpstr>
      <vt:lpstr>FIGURE 18.7 Increasing default rates on both prime and subprime mortgages, 2004-2006.</vt:lpstr>
      <vt:lpstr>FIGURE 18.8 Mortgage delinquency rates on single-family residences, by bank size.</vt:lpstr>
      <vt:lpstr>FIGURE 18.9 Two official U.S. unemployment rates.</vt:lpstr>
      <vt:lpstr>FIGURE 18.10 The poverty rate in the United States. Pensions in poverty as a percent of all persons.</vt:lpstr>
      <vt:lpstr>FIGURE 18.11 Financial sector campaign donations to federal candidates and soft/outside money organizations, by two-year election cycle</vt:lpstr>
      <vt:lpstr>FIGURE 18.12 Average Wall Street bonuses, by year.</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44</cp:revision>
  <dcterms:created xsi:type="dcterms:W3CDTF">2017-10-12T18:17:57Z</dcterms:created>
  <dcterms:modified xsi:type="dcterms:W3CDTF">2017-10-17T16:31:13Z</dcterms:modified>
</cp:coreProperties>
</file>