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7" r:id="rId7"/>
    <p:sldId id="262" r:id="rId8"/>
    <p:sldId id="268" r:id="rId9"/>
    <p:sldId id="269" r:id="rId10"/>
    <p:sldId id="270" r:id="rId11"/>
    <p:sldId id="271" r:id="rId12"/>
    <p:sldId id="272" r:id="rId13"/>
    <p:sldId id="273"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27" autoAdjust="0"/>
  </p:normalViewPr>
  <p:slideViewPr>
    <p:cSldViewPr>
      <p:cViewPr varScale="1">
        <p:scale>
          <a:sx n="77" d="100"/>
          <a:sy n="77" d="100"/>
        </p:scale>
        <p:origin x="-102" y="-7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a:t>
            </a:r>
            <a:r>
              <a:rPr lang="en-US" dirty="0" smtClean="0"/>
              <a:t>19	</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Government and the Economy in Transnational Capitalism</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a:t>
            </a:r>
            <a:r>
              <a:rPr lang="en-US" b="1" dirty="0" smtClean="0"/>
              <a:t>19.8</a:t>
            </a:r>
            <a:r>
              <a:rPr lang="en-US" b="1" dirty="0" smtClean="0"/>
              <a:t/>
            </a:r>
            <a:br>
              <a:rPr lang="en-US" b="1" dirty="0" smtClean="0"/>
            </a:br>
            <a:r>
              <a:rPr lang="en-US" sz="2400" dirty="0" smtClean="0"/>
              <a:t>Federal corporate income tax revenue as a share of all federal income tax revenue (individual and corporate), 1934-2015.</a:t>
            </a:r>
            <a:endParaRPr lang="en-US" sz="3100" dirty="0"/>
          </a:p>
        </p:txBody>
      </p:sp>
      <p:sp>
        <p:nvSpPr>
          <p:cNvPr id="24" name="TextBox 23"/>
          <p:cNvSpPr txBox="1"/>
          <p:nvPr/>
        </p:nvSpPr>
        <p:spPr>
          <a:xfrm>
            <a:off x="985157" y="6031468"/>
            <a:ext cx="7015843" cy="369332"/>
          </a:xfrm>
          <a:prstGeom prst="rect">
            <a:avLst/>
          </a:prstGeom>
          <a:noFill/>
        </p:spPr>
        <p:txBody>
          <a:bodyPr wrap="square" rtlCol="0">
            <a:spAutoFit/>
          </a:bodyPr>
          <a:lstStyle/>
          <a:p>
            <a:r>
              <a:rPr lang="en-US" sz="900" b="1" i="1" dirty="0"/>
              <a:t>Source: </a:t>
            </a:r>
            <a:r>
              <a:rPr lang="en-US" sz="900" dirty="0"/>
              <a:t>U.S. Office of Management and Budget, Historical Tables, Table 2.2: Percentage Composition of Receipts by Source: 1934–2021, available at https://www.whitehouse.gov/omb/budget/Historicals.</a:t>
            </a:r>
            <a:endParaRPr lang="en-US" sz="900" dirty="0"/>
          </a:p>
        </p:txBody>
      </p:sp>
      <p:pic>
        <p:nvPicPr>
          <p:cNvPr id="14339" name="Picture 3" descr="C:\Users\ballal\AppData\Local\Temp\wza80f\Bowles_4e Jpeg conversion Folder\bow10937_ch19\bow10937_19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743888"/>
            <a:ext cx="5715000" cy="404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236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19.9</a:t>
            </a:r>
            <a:r>
              <a:rPr lang="en-US" sz="4000" b="1" dirty="0" smtClean="0"/>
              <a:t/>
            </a:r>
            <a:br>
              <a:rPr lang="en-US" sz="4000" b="1" dirty="0" smtClean="0"/>
            </a:br>
            <a:r>
              <a:rPr lang="en-US" sz="2400" dirty="0" smtClean="0"/>
              <a:t>Increase in average federal prison time served, 1988-2012.</a:t>
            </a:r>
            <a:endParaRPr lang="en-US" sz="3100" dirty="0"/>
          </a:p>
        </p:txBody>
      </p:sp>
      <p:sp>
        <p:nvSpPr>
          <p:cNvPr id="24" name="TextBox 23"/>
          <p:cNvSpPr txBox="1"/>
          <p:nvPr/>
        </p:nvSpPr>
        <p:spPr>
          <a:xfrm>
            <a:off x="606877" y="5181600"/>
            <a:ext cx="7854043" cy="1338828"/>
          </a:xfrm>
          <a:prstGeom prst="rect">
            <a:avLst/>
          </a:prstGeom>
          <a:noFill/>
        </p:spPr>
        <p:txBody>
          <a:bodyPr wrap="square" rtlCol="0">
            <a:spAutoFit/>
          </a:bodyPr>
          <a:lstStyle/>
          <a:p>
            <a:r>
              <a:rPr lang="en-US" sz="900" dirty="0"/>
              <a:t>The Federal Bureau of Prisons reports that the length of time actually spent in federal prison for those released in 2012 was on average twice what it was for prisoners released in 1988. For all categories of offenses combined, this number rose from an average of 17.9 months in 1988 to 37.5 months in 2012. In four of the six categories (drug, weapon, public order, and immigration) the length of incarceration was from 2.5 to 4.2 times as great for those released in 2012 as in 1988; for those convicted of violent crimes and property crimes, it less than doubled between the two years. Included in “Public order” offenses are violations of tax law, racketeering, extortion, bribery, perjury, and more. </a:t>
            </a:r>
          </a:p>
          <a:p>
            <a:endParaRPr lang="en-US" sz="900" i="1" dirty="0" smtClean="0"/>
          </a:p>
          <a:p>
            <a:r>
              <a:rPr lang="en-US" sz="900" b="1" i="1" dirty="0" smtClean="0"/>
              <a:t>Source</a:t>
            </a:r>
            <a:r>
              <a:rPr lang="en-US" sz="900" i="1" dirty="0"/>
              <a:t>: </a:t>
            </a:r>
            <a:r>
              <a:rPr lang="en-US" sz="900" dirty="0"/>
              <a:t>“Prison Time Surges for Federal Inmates: Average period of confinement doubles, costing taxpayers $2.7 billion a year,” Issue Brief, November 15, 2015, Public Safety Performance Project, Pew Trusts, available at http://www.pewtrusts.org/en/research-and-analysis/issue-briefs/2015/11/prison-time-surges-for-federal-inmates. Based on Bureau of Justice data sources.</a:t>
            </a:r>
            <a:endParaRPr lang="en-US" sz="900" dirty="0"/>
          </a:p>
        </p:txBody>
      </p:sp>
      <p:pic>
        <p:nvPicPr>
          <p:cNvPr id="15363" name="Picture 3" descr="C:\Users\ballal\AppData\Local\Temp\wzc649\Bowles_4e Jpeg conversion Folder\bow10937_ch19\bow10937_19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524000"/>
            <a:ext cx="4724400"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64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19.10</a:t>
            </a:r>
            <a:r>
              <a:rPr lang="en-US" sz="4000" b="1" dirty="0" smtClean="0"/>
              <a:t/>
            </a:r>
            <a:br>
              <a:rPr lang="en-US" sz="4000" b="1" dirty="0" smtClean="0"/>
            </a:br>
            <a:r>
              <a:rPr lang="en-US" sz="2400" dirty="0" smtClean="0"/>
              <a:t>Transnational corporations’ response to the tax holiday in 2005.</a:t>
            </a:r>
            <a:endParaRPr lang="en-US" sz="3100" dirty="0"/>
          </a:p>
        </p:txBody>
      </p:sp>
      <p:sp>
        <p:nvSpPr>
          <p:cNvPr id="24" name="TextBox 23"/>
          <p:cNvSpPr txBox="1"/>
          <p:nvPr/>
        </p:nvSpPr>
        <p:spPr>
          <a:xfrm>
            <a:off x="606877" y="5181600"/>
            <a:ext cx="7854043" cy="1200329"/>
          </a:xfrm>
          <a:prstGeom prst="rect">
            <a:avLst/>
          </a:prstGeom>
          <a:noFill/>
        </p:spPr>
        <p:txBody>
          <a:bodyPr wrap="square" rtlCol="0">
            <a:spAutoFit/>
          </a:bodyPr>
          <a:lstStyle/>
          <a:p>
            <a:r>
              <a:rPr lang="en-US" sz="900" dirty="0"/>
              <a:t>The federal American Jobs Creation Act of 2004 allowed U.S. transnational firms that were holding </a:t>
            </a:r>
            <a:r>
              <a:rPr lang="en-US" sz="900" dirty="0" err="1"/>
              <a:t>unrepatriated</a:t>
            </a:r>
            <a:r>
              <a:rPr lang="en-US" sz="900" dirty="0"/>
              <a:t> profit earnings abroad to bring those funds back to the U.S. and pay 15 percent of the taxes they owed. Congress thought the money would be used for investment and job creation. Instead, many firms laid off workers and, as the left hand panel shows, spent large amounts to buy back their own stock. Afterward, U.S. TNCs increased the dollar amount of their global profit earnings that they held abroad, as the right hand panel shows. </a:t>
            </a:r>
          </a:p>
          <a:p>
            <a:endParaRPr lang="en-US" sz="900" i="1" dirty="0" smtClean="0"/>
          </a:p>
          <a:p>
            <a:r>
              <a:rPr lang="en-US" sz="900" b="1" i="1" dirty="0" smtClean="0"/>
              <a:t>Sources</a:t>
            </a:r>
            <a:r>
              <a:rPr lang="en-US" sz="900" i="1" dirty="0"/>
              <a:t>: </a:t>
            </a:r>
            <a:r>
              <a:rPr lang="en-US" sz="900" dirty="0"/>
              <a:t>U.S. Senate Permanent Subcommittee on Investigations, Committee on Homeland Security and Governmental Affairs, Majority Staff Report, “Repatriating Offshore Funds: Tax Windfall for Select Multinationals,” United States Permanent Subcommittee on Investigations, Committee on Homeland Security and Governmental Affairs, Majority Staff Report, October 11, 2011, available at http://www.gpo.gov/fdsys/pkg/CPRT-112SPRT70710/pdf/CPRT-112SPRT70710.pdf</a:t>
            </a:r>
            <a:endParaRPr lang="en-US" sz="900" dirty="0"/>
          </a:p>
        </p:txBody>
      </p:sp>
      <p:pic>
        <p:nvPicPr>
          <p:cNvPr id="16387" name="Picture 3" descr="C:\Users\ballal\AppData\Local\Temp\wz46ce\Bowles_4e Jpeg conversion Folder\bow10937_ch19\bow10937_19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077" y="1919168"/>
            <a:ext cx="7775123" cy="2957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571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5715000" y="381000"/>
            <a:ext cx="2895600" cy="1905000"/>
          </a:xfrm>
        </p:spPr>
        <p:txBody>
          <a:bodyPr>
            <a:normAutofit fontScale="90000"/>
          </a:bodyPr>
          <a:lstStyle/>
          <a:p>
            <a:r>
              <a:rPr lang="en-US" sz="4000" b="1" dirty="0" smtClean="0"/>
              <a:t>FIGURE </a:t>
            </a:r>
            <a:r>
              <a:rPr lang="en-US" sz="4000" b="1" dirty="0" smtClean="0"/>
              <a:t>19.11</a:t>
            </a:r>
            <a:r>
              <a:rPr lang="en-US" sz="4000" b="1" dirty="0" smtClean="0"/>
              <a:t/>
            </a:r>
            <a:br>
              <a:rPr lang="en-US" sz="4000" b="1" dirty="0" smtClean="0"/>
            </a:br>
            <a:r>
              <a:rPr lang="en-US" sz="2400" dirty="0" smtClean="0"/>
              <a:t>Child poverty rate, comparison of selected OECD countries, 2009.</a:t>
            </a:r>
            <a:endParaRPr lang="en-US" sz="3100" dirty="0"/>
          </a:p>
        </p:txBody>
      </p:sp>
      <p:sp>
        <p:nvSpPr>
          <p:cNvPr id="24" name="TextBox 23"/>
          <p:cNvSpPr txBox="1"/>
          <p:nvPr/>
        </p:nvSpPr>
        <p:spPr>
          <a:xfrm>
            <a:off x="6169480" y="2658576"/>
            <a:ext cx="2136320" cy="2446824"/>
          </a:xfrm>
          <a:prstGeom prst="rect">
            <a:avLst/>
          </a:prstGeom>
          <a:noFill/>
        </p:spPr>
        <p:txBody>
          <a:bodyPr wrap="square" rtlCol="0">
            <a:spAutoFit/>
          </a:bodyPr>
          <a:lstStyle/>
          <a:p>
            <a:pPr algn="ctr"/>
            <a:r>
              <a:rPr lang="en-US" sz="900" dirty="0"/>
              <a:t>The U.S. child poverty rate in 2009 far exceeded that in countries of similar, and even lower, income levels. In the data, a child is defined as in poverty if the income of the household in which the child lives is below 50 percent of the median household income, after adjusting for household size. Countries with productivity less than half that of the United States were excluded from the data. </a:t>
            </a:r>
          </a:p>
          <a:p>
            <a:pPr algn="ctr"/>
            <a:endParaRPr lang="en-US" sz="900" i="1" dirty="0" smtClean="0"/>
          </a:p>
          <a:p>
            <a:pPr algn="ctr"/>
            <a:r>
              <a:rPr lang="en-US" sz="900" b="1" i="1" dirty="0" smtClean="0"/>
              <a:t>Source</a:t>
            </a:r>
            <a:r>
              <a:rPr lang="en-US" sz="900" i="1" dirty="0"/>
              <a:t>: </a:t>
            </a:r>
            <a:r>
              <a:rPr lang="en-US" sz="900" dirty="0"/>
              <a:t>Economic Policy Institute, </a:t>
            </a:r>
            <a:r>
              <a:rPr lang="en-US" sz="900" i="1" dirty="0"/>
              <a:t>The State of Working America, </a:t>
            </a:r>
            <a:r>
              <a:rPr lang="en-US" sz="900" dirty="0"/>
              <a:t>2012, from UNICEF </a:t>
            </a:r>
            <a:r>
              <a:rPr lang="en-US" sz="900" dirty="0" err="1"/>
              <a:t>Innocenti</a:t>
            </a:r>
            <a:r>
              <a:rPr lang="en-US" sz="900" dirty="0"/>
              <a:t> Research Centre Report Card 10 (Adamson 2012), Figure 1b, “Child Poverty Rate.”</a:t>
            </a:r>
            <a:endParaRPr lang="en-US" sz="900" dirty="0"/>
          </a:p>
        </p:txBody>
      </p:sp>
      <p:sp>
        <p:nvSpPr>
          <p:cNvPr id="7" name="Footer Placeholder 3"/>
          <p:cNvSpPr>
            <a:spLocks noGrp="1"/>
          </p:cNvSpPr>
          <p:nvPr/>
        </p:nvSpPr>
        <p:spPr>
          <a:xfrm>
            <a:off x="5906530" y="6096000"/>
            <a:ext cx="2780270" cy="6858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pic>
        <p:nvPicPr>
          <p:cNvPr id="17411" name="Picture 3" descr="C:\Users\ballal\AppData\Local\Temp\wz05f7\Bowles_4e Jpeg conversion Folder\bow10937_ch19\bow10937_19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408432"/>
            <a:ext cx="4495800" cy="611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460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19.1</a:t>
            </a:r>
            <a:r>
              <a:rPr lang="en-US" sz="4000" b="1" dirty="0" smtClean="0"/>
              <a:t/>
            </a:r>
            <a:br>
              <a:rPr lang="en-US" sz="4000" b="1" dirty="0" smtClean="0"/>
            </a:br>
            <a:r>
              <a:rPr lang="en-US" sz="2400" dirty="0" smtClean="0"/>
              <a:t>Health spending as percent of GDP, six countries.</a:t>
            </a:r>
            <a:endParaRPr lang="en-US" sz="3100" dirty="0"/>
          </a:p>
        </p:txBody>
      </p:sp>
      <p:sp>
        <p:nvSpPr>
          <p:cNvPr id="24" name="TextBox 23"/>
          <p:cNvSpPr txBox="1"/>
          <p:nvPr/>
        </p:nvSpPr>
        <p:spPr>
          <a:xfrm>
            <a:off x="685800" y="5562600"/>
            <a:ext cx="8305800" cy="923330"/>
          </a:xfrm>
          <a:prstGeom prst="rect">
            <a:avLst/>
          </a:prstGeom>
          <a:noFill/>
        </p:spPr>
        <p:txBody>
          <a:bodyPr wrap="square" rtlCol="0">
            <a:spAutoFit/>
          </a:bodyPr>
          <a:lstStyle/>
          <a:p>
            <a:r>
              <a:rPr lang="en-US" sz="900" dirty="0"/>
              <a:t>The U.S. spends a far greater share of GDP on health care (including both public and private spending) than any other OECD country. In 1970 it was also tops, but only by a little, spending just over 6 percent of GDP on health. Its lead has grown, decade by decade. In 2015 the U.S. spent 16.9 percent of GDP on health, while the next four highest spending countries in 2015, as shown, all spent between 11.1 and 11.5 percent of GDP on health. In that year Canada, which is also shown, spent just 10.2 percent of GDP on health care. </a:t>
            </a:r>
            <a:endParaRPr lang="en-US" sz="900" dirty="0" smtClean="0"/>
          </a:p>
          <a:p>
            <a:endParaRPr lang="en-US" sz="900" dirty="0"/>
          </a:p>
          <a:p>
            <a:r>
              <a:rPr lang="en-US" sz="900" b="1" i="1" dirty="0"/>
              <a:t>Source: </a:t>
            </a:r>
            <a:r>
              <a:rPr lang="en-US" sz="900" dirty="0"/>
              <a:t>OECD Health Statistics 2016, Frequently Requested Data, available at http://www.oecd.org/els/health-systems/health-statistics.htm.</a:t>
            </a:r>
            <a:endParaRPr lang="en-US" sz="900" dirty="0"/>
          </a:p>
        </p:txBody>
      </p:sp>
      <p:pic>
        <p:nvPicPr>
          <p:cNvPr id="1029" name="Picture 5" descr="C:\Users\ballal\AppData\Local\Temp\wz8959\Bowles_4e Jpeg conversion Folder\bow10937_ch19\bow10937_1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3905" y="1697735"/>
            <a:ext cx="5272695" cy="3744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a:t>
            </a:r>
            <a:r>
              <a:rPr lang="en-US" sz="4900" b="1" dirty="0" smtClean="0"/>
              <a:t> </a:t>
            </a:r>
            <a:r>
              <a:rPr lang="en-US" b="1" dirty="0" smtClean="0"/>
              <a:t>19.2</a:t>
            </a:r>
            <a:r>
              <a:rPr lang="en-US" b="1" dirty="0" smtClean="0"/>
              <a:t/>
            </a:r>
            <a:br>
              <a:rPr lang="en-US" b="1" dirty="0" smtClean="0"/>
            </a:br>
            <a:r>
              <a:rPr lang="en-US" sz="2400" dirty="0" smtClean="0"/>
              <a:t>Expenditure on pharmaceuticals per capita, in U.S. dollars at PPP.</a:t>
            </a:r>
            <a:endParaRPr lang="en-US" sz="3100" dirty="0"/>
          </a:p>
        </p:txBody>
      </p:sp>
      <p:sp>
        <p:nvSpPr>
          <p:cNvPr id="24" name="TextBox 23"/>
          <p:cNvSpPr txBox="1"/>
          <p:nvPr/>
        </p:nvSpPr>
        <p:spPr>
          <a:xfrm>
            <a:off x="571500" y="5338971"/>
            <a:ext cx="7924800" cy="1061829"/>
          </a:xfrm>
          <a:prstGeom prst="rect">
            <a:avLst/>
          </a:prstGeom>
          <a:noFill/>
        </p:spPr>
        <p:txBody>
          <a:bodyPr wrap="square" rtlCol="0">
            <a:spAutoFit/>
          </a:bodyPr>
          <a:lstStyle/>
          <a:p>
            <a:r>
              <a:rPr lang="en-US" sz="900" dirty="0"/>
              <a:t>The six countries in which spending on pharmaceuticals per capita is highest are shown. In 1992, U.S. spending per person was about the same as most of the countries shown, except Ireland; but since 1996 it has been the highest spender. One possible contributing factor is that the U.S. is one of the few countries that has permitted direct-to-consumer advertising of pharmaceutical products on television, beginning in 1997. In 2014 the U.S. spent $1,112 per capita; Canada spent about $772, and France, the lowest one shown, spent $656</a:t>
            </a:r>
            <a:r>
              <a:rPr lang="en-US" sz="900" dirty="0" smtClean="0"/>
              <a:t>.</a:t>
            </a:r>
          </a:p>
          <a:p>
            <a:endParaRPr lang="en-US" sz="900" dirty="0"/>
          </a:p>
          <a:p>
            <a:r>
              <a:rPr lang="en-US" sz="900" b="1" i="1" dirty="0"/>
              <a:t>Source</a:t>
            </a:r>
            <a:r>
              <a:rPr lang="en-US" sz="900" i="1" dirty="0"/>
              <a:t>: </a:t>
            </a:r>
            <a:r>
              <a:rPr lang="en-US" sz="900" dirty="0"/>
              <a:t>OECD Health Statistics 2016, Current expenditure on pharmaceuticals (prescribed and over-the-counter medicines) and other medical non-durables, per capita, US$ purchasing power parities (current prices, current PPPs), available at http://stats.oecd.org/Index.aspx?DataSetCode=SHA</a:t>
            </a:r>
            <a:endParaRPr lang="en-US" sz="900" dirty="0"/>
          </a:p>
        </p:txBody>
      </p:sp>
      <p:pic>
        <p:nvPicPr>
          <p:cNvPr id="2053" name="Picture 5" descr="C:\Users\ballal\AppData\Local\Temp\wz777e\Bowles_4e Jpeg conversion Folder\bow10937_ch19\bow10937_19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594512"/>
            <a:ext cx="5257800" cy="3663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421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19.3</a:t>
            </a:r>
            <a:r>
              <a:rPr lang="en-US" b="1" dirty="0" smtClean="0"/>
              <a:t/>
            </a:r>
            <a:br>
              <a:rPr lang="en-US" b="1" dirty="0" smtClean="0"/>
            </a:br>
            <a:r>
              <a:rPr lang="en-US" sz="2400" dirty="0" smtClean="0"/>
              <a:t>Government outlays as a share of GDP, 2015.</a:t>
            </a:r>
            <a:endParaRPr lang="en-US" sz="3100" dirty="0"/>
          </a:p>
        </p:txBody>
      </p:sp>
      <p:sp>
        <p:nvSpPr>
          <p:cNvPr id="24" name="TextBox 23"/>
          <p:cNvSpPr txBox="1"/>
          <p:nvPr/>
        </p:nvSpPr>
        <p:spPr>
          <a:xfrm>
            <a:off x="838200" y="5553670"/>
            <a:ext cx="7467600" cy="923330"/>
          </a:xfrm>
          <a:prstGeom prst="rect">
            <a:avLst/>
          </a:prstGeom>
          <a:noFill/>
        </p:spPr>
        <p:txBody>
          <a:bodyPr wrap="square" rtlCol="0">
            <a:spAutoFit/>
          </a:bodyPr>
          <a:lstStyle/>
          <a:p>
            <a:r>
              <a:rPr lang="en-US" sz="900" dirty="0"/>
              <a:t>Government spending in the U.S., including federal, state, and local spending, was a lower share of GDP than in twenty-six of thirty-two OECD countries that reported this statistic for 2015. Only in Latvia, Australia, Ireland, Switzerland, and Korea was government spending a lower percent of GDP in 2015 than in the U.S</a:t>
            </a:r>
            <a:r>
              <a:rPr lang="en-US" sz="900" dirty="0" smtClean="0"/>
              <a:t>.</a:t>
            </a:r>
          </a:p>
          <a:p>
            <a:endParaRPr lang="en-US" sz="900" dirty="0"/>
          </a:p>
          <a:p>
            <a:r>
              <a:rPr lang="en-US" sz="900" b="1" i="1" dirty="0"/>
              <a:t>Source</a:t>
            </a:r>
            <a:r>
              <a:rPr lang="en-US" sz="900" i="1" dirty="0"/>
              <a:t>: </a:t>
            </a:r>
            <a:r>
              <a:rPr lang="en-US" sz="900" dirty="0"/>
              <a:t>Organization for Economic Co-operation and Development, Economic Outlook 2015, Table 29: General Government Outlays as a Percent of GDP (variable YPGTQ), available at http://stats.oecd.org/Index.aspx?DataSetCode=EO#.</a:t>
            </a:r>
            <a:endParaRPr lang="en-US" sz="900" dirty="0"/>
          </a:p>
        </p:txBody>
      </p:sp>
      <p:pic>
        <p:nvPicPr>
          <p:cNvPr id="4101" name="Picture 5" descr="C:\Users\ballal\AppData\Local\Temp\wz7617\Bowles_4e Jpeg conversion Folder\bow10937_ch19\bow10937_19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807" y="1600200"/>
            <a:ext cx="5410386"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3412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609600" y="381000"/>
            <a:ext cx="7772400" cy="1143000"/>
          </a:xfrm>
        </p:spPr>
        <p:txBody>
          <a:bodyPr>
            <a:normAutofit fontScale="90000"/>
          </a:bodyPr>
          <a:lstStyle/>
          <a:p>
            <a:r>
              <a:rPr lang="en-US" b="1" dirty="0" smtClean="0"/>
              <a:t>FIGURE </a:t>
            </a:r>
            <a:r>
              <a:rPr lang="en-US" b="1" dirty="0" smtClean="0"/>
              <a:t>19.4</a:t>
            </a:r>
            <a:r>
              <a:rPr lang="en-US" b="1" dirty="0" smtClean="0"/>
              <a:t/>
            </a:r>
            <a:br>
              <a:rPr lang="en-US" b="1" dirty="0" smtClean="0"/>
            </a:br>
            <a:r>
              <a:rPr lang="en-US" sz="2400" dirty="0" smtClean="0"/>
              <a:t>Federal government civilian executive branch employment as percent of total U.S. employment, 1970-2010.</a:t>
            </a:r>
            <a:endParaRPr lang="en-US" sz="3100" dirty="0"/>
          </a:p>
        </p:txBody>
      </p:sp>
      <p:sp>
        <p:nvSpPr>
          <p:cNvPr id="24" name="TextBox 23"/>
          <p:cNvSpPr txBox="1"/>
          <p:nvPr/>
        </p:nvSpPr>
        <p:spPr>
          <a:xfrm>
            <a:off x="609600" y="5477470"/>
            <a:ext cx="7924800" cy="923330"/>
          </a:xfrm>
          <a:prstGeom prst="rect">
            <a:avLst/>
          </a:prstGeom>
          <a:noFill/>
        </p:spPr>
        <p:txBody>
          <a:bodyPr wrap="square" rtlCol="0">
            <a:spAutoFit/>
          </a:bodyPr>
          <a:lstStyle/>
          <a:p>
            <a:r>
              <a:rPr lang="en-US" sz="900" dirty="0"/>
              <a:t>The total number of civilian federal employees peaked in 1970 and 1989 at just over 3 million, but as a percent of all employment declined steadily from 3.8 percent to just 2.0 percent in 2010. One important reason for this trend is the contracting out of federal government services; another is that federal funds have been granted to state governments to operate many programs. </a:t>
            </a:r>
          </a:p>
          <a:p>
            <a:endParaRPr lang="en-US" sz="900" i="1" dirty="0" smtClean="0"/>
          </a:p>
          <a:p>
            <a:r>
              <a:rPr lang="en-US" sz="900" b="1" i="1" dirty="0" smtClean="0"/>
              <a:t>Source</a:t>
            </a:r>
            <a:r>
              <a:rPr lang="en-US" sz="900" i="1" dirty="0"/>
              <a:t>: </a:t>
            </a:r>
            <a:r>
              <a:rPr lang="en-US" sz="900" dirty="0"/>
              <a:t>U.S. Statistical Abstract 2012 (131st edition), Table 496: Federal Civilian Employment and Annual Payroll by Branch: 1970 to 2010. Available at https://www.census.gov/library/publications/2011/compendia/statab/131ed/federal-govt-finances-employment.html</a:t>
            </a:r>
            <a:endParaRPr lang="en-US" sz="900" dirty="0"/>
          </a:p>
        </p:txBody>
      </p:sp>
      <p:pic>
        <p:nvPicPr>
          <p:cNvPr id="5125" name="Picture 5" descr="C:\Users\ballal\AppData\Local\Temp\wz7137\Bowles_4e Jpeg conversion Folder\bow10937_ch19\bow10937_19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804060"/>
            <a:ext cx="5214492" cy="3529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374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sz="4000" b="1" dirty="0" smtClean="0"/>
              <a:t>FIGURE </a:t>
            </a:r>
            <a:r>
              <a:rPr lang="en-US" sz="4000" b="1" dirty="0" smtClean="0"/>
              <a:t>19.5</a:t>
            </a:r>
            <a:r>
              <a:rPr lang="en-US" sz="4000" b="1" dirty="0" smtClean="0"/>
              <a:t/>
            </a:r>
            <a:br>
              <a:rPr lang="en-US" sz="4000" b="1" dirty="0" smtClean="0"/>
            </a:br>
            <a:r>
              <a:rPr lang="en-US" sz="2400" dirty="0" smtClean="0"/>
              <a:t>U.S. National defense spending as a percent of federal consumption and investment spending, 1929-2014.</a:t>
            </a:r>
            <a:endParaRPr lang="en-US" sz="3100" dirty="0"/>
          </a:p>
        </p:txBody>
      </p:sp>
      <p:sp>
        <p:nvSpPr>
          <p:cNvPr id="24" name="TextBox 23"/>
          <p:cNvSpPr txBox="1"/>
          <p:nvPr/>
        </p:nvSpPr>
        <p:spPr>
          <a:xfrm>
            <a:off x="990600" y="5410200"/>
            <a:ext cx="7086600" cy="1061829"/>
          </a:xfrm>
          <a:prstGeom prst="rect">
            <a:avLst/>
          </a:prstGeom>
          <a:noFill/>
        </p:spPr>
        <p:txBody>
          <a:bodyPr wrap="square" rtlCol="0">
            <a:spAutoFit/>
          </a:bodyPr>
          <a:lstStyle/>
          <a:p>
            <a:r>
              <a:rPr lang="en-US" sz="900" dirty="0"/>
              <a:t>The share of U.S. defense spending in all federal discretionary spending was 97 percent in 1943–1944, and since World War II this share has been consistently greater than 60 percent. In 2014, federal consumption and investment spending was $1,220 billion and national defense spending was $748 billion, according to the U.S. Bureau of Economic Analysis. The ratio of the second to the first was 61 percent. These categories differ somewhat from the categories presented in the official federal budget. </a:t>
            </a:r>
          </a:p>
          <a:p>
            <a:endParaRPr lang="en-US" sz="900" i="1" dirty="0" smtClean="0"/>
          </a:p>
          <a:p>
            <a:r>
              <a:rPr lang="en-US" sz="900" b="1" i="1" dirty="0" smtClean="0"/>
              <a:t>Source</a:t>
            </a:r>
            <a:r>
              <a:rPr lang="en-US" sz="900" i="1" dirty="0"/>
              <a:t>: </a:t>
            </a:r>
            <a:r>
              <a:rPr lang="en-US" sz="900" dirty="0"/>
              <a:t>U.S. Bureau of Economic Analysis, National Income and Product Accounts, Table 1.1.5: Gross Domestic Product (national defense spending divided by all federal consumption and investment spending), available at http://www.bea.gov.</a:t>
            </a:r>
            <a:endParaRPr lang="en-US" sz="900" dirty="0"/>
          </a:p>
        </p:txBody>
      </p:sp>
      <p:pic>
        <p:nvPicPr>
          <p:cNvPr id="6149" name="Picture 5" descr="C:\Users\ballal\AppData\Local\Temp\wz5ccd\Bowles_4e Jpeg conversion Folder\bow10937_ch19\bow10937_19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600200"/>
            <a:ext cx="4953000" cy="3660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257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5178880" y="993366"/>
            <a:ext cx="3660320" cy="1597434"/>
          </a:xfrm>
        </p:spPr>
        <p:txBody>
          <a:bodyPr>
            <a:normAutofit fontScale="90000"/>
          </a:bodyPr>
          <a:lstStyle/>
          <a:p>
            <a:r>
              <a:rPr lang="en-US" sz="4000" b="1" dirty="0" smtClean="0"/>
              <a:t>FIGURE </a:t>
            </a:r>
            <a:r>
              <a:rPr lang="en-US" sz="4000" b="1" dirty="0" smtClean="0"/>
              <a:t>19.6</a:t>
            </a:r>
            <a:r>
              <a:rPr lang="en-US" sz="4000" b="1" dirty="0" smtClean="0"/>
              <a:t/>
            </a:r>
            <a:br>
              <a:rPr lang="en-US" sz="4000" b="1" dirty="0" smtClean="0"/>
            </a:br>
            <a:r>
              <a:rPr lang="en-US" sz="2400" dirty="0" smtClean="0"/>
              <a:t>Percent of earnings replaced by pension, OECD countries, 2013.</a:t>
            </a:r>
            <a:endParaRPr lang="en-US" sz="3100" dirty="0"/>
          </a:p>
        </p:txBody>
      </p:sp>
      <p:sp>
        <p:nvSpPr>
          <p:cNvPr id="24" name="TextBox 23"/>
          <p:cNvSpPr txBox="1"/>
          <p:nvPr/>
        </p:nvSpPr>
        <p:spPr>
          <a:xfrm>
            <a:off x="5791200" y="2997875"/>
            <a:ext cx="2593520" cy="2031325"/>
          </a:xfrm>
          <a:prstGeom prst="rect">
            <a:avLst/>
          </a:prstGeom>
          <a:noFill/>
        </p:spPr>
        <p:txBody>
          <a:bodyPr wrap="square" rtlCol="0">
            <a:spAutoFit/>
          </a:bodyPr>
          <a:lstStyle/>
          <a:p>
            <a:pPr algn="ctr"/>
            <a:r>
              <a:rPr lang="en-US" sz="900" dirty="0"/>
              <a:t>In the average OECD country, the old-age pension replaced 57.9 percent of the earnings of a male with median earnings in 2013. In the United States, it replaced 41.0 percent. Only three countries (Slovenia, the UK, and Japan) replaced a smaller portion of earnings. </a:t>
            </a:r>
          </a:p>
          <a:p>
            <a:pPr algn="ctr"/>
            <a:endParaRPr lang="en-US" sz="900" i="1" dirty="0" smtClean="0"/>
          </a:p>
          <a:p>
            <a:pPr algn="ctr"/>
            <a:r>
              <a:rPr lang="en-US" sz="900" b="1" i="1" dirty="0" smtClean="0"/>
              <a:t>Source</a:t>
            </a:r>
            <a:r>
              <a:rPr lang="en-US" sz="900" i="1" dirty="0"/>
              <a:t>: Pensions at a Glance 2013: OECD and G20 Indicators</a:t>
            </a:r>
            <a:r>
              <a:rPr lang="en-US" sz="900" dirty="0"/>
              <a:t>, OECD Publishing, Paris, Chapter 4, Table 4.1, Gross Pension Replacement Rates by Earnings, available at http://dx.doi.org/10.1787/pension_glance-2013-en. Data table alone is available at http://dx.doi.org/10.1787/888932907224</a:t>
            </a:r>
            <a:endParaRPr lang="en-US" sz="900" dirty="0"/>
          </a:p>
        </p:txBody>
      </p:sp>
      <p:pic>
        <p:nvPicPr>
          <p:cNvPr id="12291" name="Picture 3" descr="C:\Users\ballal\AppData\Local\Temp\wz3512\Bowles_4e Jpeg conversion Folder\bow10937_ch19\bow10937_19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83766"/>
            <a:ext cx="4038600" cy="6191962"/>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3"/>
          <p:cNvSpPr>
            <a:spLocks noGrp="1"/>
          </p:cNvSpPr>
          <p:nvPr/>
        </p:nvSpPr>
        <p:spPr>
          <a:xfrm>
            <a:off x="5715000" y="6096000"/>
            <a:ext cx="2780270" cy="6858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Tree>
    <p:extLst>
      <p:ext uri="{BB962C8B-B14F-4D97-AF65-F5344CB8AC3E}">
        <p14:creationId xmlns:p14="http://schemas.microsoft.com/office/powerpoint/2010/main" val="41028408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5715000" y="6096000"/>
            <a:ext cx="2780270" cy="6858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5105400" y="685800"/>
            <a:ext cx="3505200" cy="2057400"/>
          </a:xfrm>
        </p:spPr>
        <p:txBody>
          <a:bodyPr>
            <a:normAutofit fontScale="90000"/>
          </a:bodyPr>
          <a:lstStyle/>
          <a:p>
            <a:r>
              <a:rPr lang="en-US" sz="4000" b="1" dirty="0" smtClean="0"/>
              <a:t>FIGURE </a:t>
            </a:r>
            <a:r>
              <a:rPr lang="en-US" sz="4000" b="1" dirty="0" smtClean="0"/>
              <a:t>19.7</a:t>
            </a:r>
            <a:r>
              <a:rPr lang="en-US" sz="4000" b="1" dirty="0" smtClean="0"/>
              <a:t/>
            </a:r>
            <a:br>
              <a:rPr lang="en-US" sz="4000" b="1" dirty="0" smtClean="0"/>
            </a:br>
            <a:r>
              <a:rPr lang="en-US" sz="2400" dirty="0" smtClean="0"/>
              <a:t>Annual spending on federal lobbying, defense industry (top) and total (bottom), 1998-2014.</a:t>
            </a:r>
            <a:endParaRPr lang="en-US" sz="3100" dirty="0"/>
          </a:p>
        </p:txBody>
      </p:sp>
      <p:sp>
        <p:nvSpPr>
          <p:cNvPr id="24" name="TextBox 23"/>
          <p:cNvSpPr txBox="1"/>
          <p:nvPr/>
        </p:nvSpPr>
        <p:spPr>
          <a:xfrm>
            <a:off x="5562600" y="3205371"/>
            <a:ext cx="2793987" cy="1061829"/>
          </a:xfrm>
          <a:prstGeom prst="rect">
            <a:avLst/>
          </a:prstGeom>
          <a:noFill/>
        </p:spPr>
        <p:txBody>
          <a:bodyPr wrap="square" rtlCol="0">
            <a:spAutoFit/>
          </a:bodyPr>
          <a:lstStyle/>
          <a:p>
            <a:pPr algn="ctr"/>
            <a:r>
              <a:rPr lang="en-US" sz="900" dirty="0"/>
              <a:t>The Center for Responsive Politics compiles these data, based on the information that lobbyists have been required to submit to the U.S. Senate. </a:t>
            </a:r>
          </a:p>
          <a:p>
            <a:pPr algn="ctr"/>
            <a:endParaRPr lang="en-US" sz="900" i="1" dirty="0" smtClean="0"/>
          </a:p>
          <a:p>
            <a:pPr algn="ctr"/>
            <a:r>
              <a:rPr lang="en-US" sz="900" b="1" i="1" dirty="0" smtClean="0"/>
              <a:t>Source</a:t>
            </a:r>
            <a:r>
              <a:rPr lang="en-US" sz="900" i="1" dirty="0" smtClean="0"/>
              <a:t>: </a:t>
            </a:r>
            <a:r>
              <a:rPr lang="en-US" sz="900" dirty="0"/>
              <a:t>Center for Responsive Politics, Lobbying Database, available at https://www.opensecrets.org/lobby/.</a:t>
            </a:r>
            <a:endParaRPr lang="en-US" sz="900" dirty="0"/>
          </a:p>
        </p:txBody>
      </p:sp>
      <p:pic>
        <p:nvPicPr>
          <p:cNvPr id="13315" name="Picture 3" descr="C:\Users\ballal\AppData\Local\Temp\wz00c9\Bowles_4e Jpeg conversion Folder\bow10937_ch19\bow10937_19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8206"/>
            <a:ext cx="4191000" cy="6250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950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1726</TotalTime>
  <Words>1584</Words>
  <Application>Microsoft Office PowerPoint</Application>
  <PresentationFormat>On-screen Show (4:3)</PresentationFormat>
  <Paragraphs>71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Government and the Economy in Transnational Capitalism</vt:lpstr>
      <vt:lpstr>PowerPoint Presentation</vt:lpstr>
      <vt:lpstr>FIGURE 19.1 Health spending as percent of GDP, six countries.</vt:lpstr>
      <vt:lpstr>FIGURE 19.2 Expenditure on pharmaceuticals per capita, in U.S. dollars at PPP.</vt:lpstr>
      <vt:lpstr>FIGURE 19.3 Government outlays as a share of GDP, 2015.</vt:lpstr>
      <vt:lpstr>FIGURE 19.4 Federal government civilian executive branch employment as percent of total U.S. employment, 1970-2010.</vt:lpstr>
      <vt:lpstr>FIGURE 19.5 U.S. National defense spending as a percent of federal consumption and investment spending, 1929-2014.</vt:lpstr>
      <vt:lpstr>FIGURE 19.6 Percent of earnings replaced by pension, OECD countries, 2013.</vt:lpstr>
      <vt:lpstr>FIGURE 19.7 Annual spending on federal lobbying, defense industry (top) and total (bottom), 1998-2014.</vt:lpstr>
      <vt:lpstr>FIGURE 19.8 Federal corporate income tax revenue as a share of all federal income tax revenue (individual and corporate), 1934-2015.</vt:lpstr>
      <vt:lpstr>FIGURE 19.9 Increase in average federal prison time served, 1988-2012.</vt:lpstr>
      <vt:lpstr>FIGURE 19.10 Transnational corporations’ response to the tax holiday in 2005.</vt:lpstr>
      <vt:lpstr>FIGURE 19.11 Child poverty rate, comparison of selected OECD countries, 2009.</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46</cp:revision>
  <dcterms:created xsi:type="dcterms:W3CDTF">2017-10-12T18:17:57Z</dcterms:created>
  <dcterms:modified xsi:type="dcterms:W3CDTF">2017-10-17T16:50:43Z</dcterms:modified>
</cp:coreProperties>
</file>