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70" r:id="rId3"/>
    <p:sldId id="267" r:id="rId4"/>
    <p:sldId id="257" r:id="rId5"/>
    <p:sldId id="268" r:id="rId6"/>
    <p:sldId id="261" r:id="rId7"/>
    <p:sldId id="262" r:id="rId8"/>
    <p:sldId id="263" r:id="rId9"/>
    <p:sldId id="271" r:id="rId10"/>
    <p:sldId id="272" r:id="rId11"/>
    <p:sldId id="273" r:id="rId12"/>
    <p:sldId id="269" r:id="rId13"/>
    <p:sldId id="265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1" r:id="rId22"/>
    <p:sldId id="282" r:id="rId23"/>
    <p:sldId id="283" r:id="rId24"/>
    <p:sldId id="284" r:id="rId25"/>
    <p:sldId id="285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3" d="100"/>
          <a:sy n="83" d="100"/>
        </p:scale>
        <p:origin x="360" y="-7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C52FD4-0F18-4308-8FF4-4D84573486E2}" type="datetimeFigureOut">
              <a:rPr lang="en-US" smtClean="0"/>
              <a:t>2/26/2019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9698DA-918A-4928-BF8B-FA0BA12EEB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2175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53BA6-24E9-4C44-AC56-9E7C56F101A5}" type="datetime1">
              <a:rPr lang="en-US" smtClean="0"/>
              <a:t>2/26/2019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143EC-9652-421C-ABB2-3ADD81687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5801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94C2A-F32E-4077-BE0E-3B6AFAE52EF9}" type="datetime1">
              <a:rPr lang="en-US" smtClean="0"/>
              <a:t>2/26/2019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143EC-9652-421C-ABB2-3ADD81687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994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AD335-B6D3-4C06-88C2-38946392DFAB}" type="datetime1">
              <a:rPr lang="en-US" smtClean="0"/>
              <a:t>2/26/2019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143EC-9652-421C-ABB2-3ADD81687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5325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18DEA-AAA6-4BCF-8847-B970D26D3DE0}" type="datetime1">
              <a:rPr lang="en-US" smtClean="0"/>
              <a:t>2/26/2019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143EC-9652-421C-ABB2-3ADD81687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039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1BAE8-7EA0-4408-9972-AE13C81D9AF8}" type="datetime1">
              <a:rPr lang="en-US" smtClean="0"/>
              <a:t>2/26/2019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143EC-9652-421C-ABB2-3ADD81687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0506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48EB8-4F5E-4F3D-A433-CC955038D365}" type="datetime1">
              <a:rPr lang="en-US" smtClean="0"/>
              <a:t>2/26/2019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143EC-9652-421C-ABB2-3ADD81687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7990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AE5CD-5BD5-4856-8660-8229E16676BC}" type="datetime1">
              <a:rPr lang="en-US" smtClean="0"/>
              <a:t>2/26/2019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143EC-9652-421C-ABB2-3ADD81687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633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1E791-FB75-47D4-9573-0BC163770D0D}" type="datetime1">
              <a:rPr lang="en-US" smtClean="0"/>
              <a:t>2/26/2019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143EC-9652-421C-ABB2-3ADD81687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7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0293D-E74C-4F6C-89E1-667A9BD7719F}" type="datetime1">
              <a:rPr lang="en-US" smtClean="0"/>
              <a:t>2/26/2019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143EC-9652-421C-ABB2-3ADD81687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641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8DFDC-74AE-4015-ADDC-41163F8D5441}" type="datetime1">
              <a:rPr lang="en-US" smtClean="0"/>
              <a:t>2/26/2019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143EC-9652-421C-ABB2-3ADD81687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8054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537B6-FE38-4E75-B3DE-71C912F15357}" type="datetime1">
              <a:rPr lang="en-US" smtClean="0"/>
              <a:t>2/26/2019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143EC-9652-421C-ABB2-3ADD81687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5979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951E04-F3CF-4E5A-BA60-9407119600AD}" type="datetime1">
              <a:rPr lang="en-US" smtClean="0"/>
              <a:t>2/26/2019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D143EC-9652-421C-ABB2-3ADD81687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332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Michael A. Bailey, Real Econometrics 2e                                    © 2017, 2020 Oxford University Press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762000"/>
            <a:ext cx="7772400" cy="4575175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en-US" dirty="0" smtClean="0"/>
              <a:t>8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i="1" dirty="0" smtClean="0"/>
              <a:t>Real Econometrics</a:t>
            </a:r>
            <a:br>
              <a:rPr lang="en-US" i="1" dirty="0" smtClean="0"/>
            </a:br>
            <a:r>
              <a:rPr lang="en-US" sz="3200" dirty="0" smtClean="0"/>
              <a:t>Second Edition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sz="3200" dirty="0" smtClean="0"/>
              <a:t>Michael A. Bailey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03234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Figure 8</a:t>
            </a:r>
            <a:r>
              <a:rPr lang="en-US" dirty="0" smtClean="0"/>
              <a:t>.5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7170" name="Picture 2" descr="M:\Higher Ed EDP Transmittal\Bailey, Real Stats\Jpeg\Chapter 8\Figure 8.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196942"/>
            <a:ext cx="4572000" cy="4464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3880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Figure 8</a:t>
            </a:r>
            <a:r>
              <a:rPr lang="en-US" dirty="0" smtClean="0"/>
              <a:t>.6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8194" name="Picture 2" descr="M:\Higher Ed EDP Transmittal\Bailey, Real Stats\Jpeg\Chapter 8\Figure 8.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295400"/>
            <a:ext cx="5486400" cy="4517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07471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Tables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Chapter 8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7107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8.1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9218" name="Picture 2" descr="M:\Higher Ed EDP Transmittal\Bailey, Real Stats\Jpeg\Chapter 8\Table 8.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581332"/>
            <a:ext cx="5486400" cy="3695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80436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8.2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10242" name="Picture 2" descr="M:\Higher Ed EDP Transmittal\Bailey, Real Stats\Jpeg\Chapter 8\Table 8.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2066601"/>
            <a:ext cx="6400800" cy="2724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11464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8.3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11266" name="Picture 2" descr="M:\Higher Ed EDP Transmittal\Bailey, Real Stats\Jpeg\Chapter 8\Table 8.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2144713"/>
            <a:ext cx="6400800" cy="2534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11464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8.4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12290" name="Picture 2" descr="M:\Higher Ed EDP Transmittal\Bailey, Real Stats\Jpeg\Chapter 8\Table 8.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679918"/>
            <a:ext cx="5486400" cy="3498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11464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8.5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4288" y="1481138"/>
            <a:ext cx="7259637" cy="389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411464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8.6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14338" name="Picture 2" descr="M:\Higher Ed EDP Transmittal\Bailey, Real Stats\Jpeg\Chapter 8\Table 8.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480946"/>
            <a:ext cx="4572000" cy="3896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11464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8.7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15362" name="Picture 2" descr="M:\Higher Ed EDP Transmittal\Bailey, Real Stats\Jpeg\Chapter 8\Table 8.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2481" y="1143000"/>
            <a:ext cx="4219038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11464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 dirty="0"/>
          </a:p>
        </p:txBody>
      </p:sp>
      <p:pic>
        <p:nvPicPr>
          <p:cNvPr id="1026" name="Picture 2" descr="M:\Higher Ed EDP Transmittal\Bailey, Real Stats\Jpeg\Chapter 8\Chapter 8 Opening Phot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992228"/>
            <a:ext cx="7315200" cy="4873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52416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8.8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16386" name="Picture 2" descr="M:\Higher Ed EDP Transmittal\Bailey, Real Stats\Jpeg\Chapter 8\Table 8.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955019"/>
            <a:ext cx="5486400" cy="2947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11464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8.9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17410" name="Picture 2" descr="M:\Higher Ed EDP Transmittal\Bailey, Real Stats\Jpeg\Chapter 8\Table 8.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2223521"/>
            <a:ext cx="5486400" cy="2410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11464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8.10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18434" name="Picture 2" descr="M:\Higher Ed EDP Transmittal\Bailey, Real Stats\Jpeg\Chapter 8\Table 8.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828298"/>
            <a:ext cx="5486400" cy="3201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11464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8.11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19458" name="Picture 2" descr="M:\Higher Ed EDP Transmittal\Bailey, Real Stats\Jpeg\Chapter 8\Table 8.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552979"/>
            <a:ext cx="5486400" cy="3752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11464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8.12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20482" name="Picture 2" descr="M:\Higher Ed EDP Transmittal\Bailey, Real Stats\Jpeg\Chapter 8\Table 8.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859941"/>
            <a:ext cx="5486400" cy="3138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11464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8.13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21506" name="Picture 2" descr="M:\Higher Ed EDP Transmittal\Bailey, Real Stats\Jpeg\Chapter 8\Table 8.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946622"/>
            <a:ext cx="5486400" cy="2964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11464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Case Study Photos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Chapter 8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3706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Case Study 1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2050" name="Picture 2" descr="M:\Higher Ed EDP Transmittal\Bailey, Real Stats\Jpeg\Chapter 8\Case Study 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605084"/>
            <a:ext cx="5486400" cy="3647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49662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Figures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Chapter 8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8135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Figure 8.1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3074" name="Picture 2" descr="M:\Higher Ed EDP Transmittal\Bailey, Real Stats\Jpeg\Chapter 8\Figure 8.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326401"/>
            <a:ext cx="5486400" cy="4205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98755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Figure 8</a:t>
            </a:r>
            <a:r>
              <a:rPr lang="en-US" dirty="0" smtClean="0"/>
              <a:t>.2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4098" name="Picture 2" descr="M:\Higher Ed EDP Transmittal\Bailey, Real Stats\Jpeg\Chapter 8\Figure 8.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782762"/>
            <a:ext cx="5486400" cy="4002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99025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Figure 8</a:t>
            </a:r>
            <a:r>
              <a:rPr lang="en-US" dirty="0" smtClean="0"/>
              <a:t>.3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5122" name="Picture 2" descr="M:\Higher Ed EDP Transmittal\Bailey, Real Stats\Jpeg\Chapter 8\Figure 8.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408113"/>
            <a:ext cx="5486400" cy="4015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84481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Figure 8</a:t>
            </a:r>
            <a:r>
              <a:rPr lang="en-US" dirty="0" smtClean="0"/>
              <a:t>.4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6146" name="Picture 2" descr="M:\Higher Ed EDP Transmittal\Bailey, Real Stats\Jpeg\Chapter 8\Figure 8.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139274"/>
            <a:ext cx="4572000" cy="4579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40110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429</Words>
  <Application>Microsoft Office PowerPoint</Application>
  <PresentationFormat>On-screen Show (4:3)</PresentationFormat>
  <Paragraphs>52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Chapter 8  Real Econometrics Second Edition  Michael A. Bailey</vt:lpstr>
      <vt:lpstr>PowerPoint Presentation</vt:lpstr>
      <vt:lpstr>Case Study Photos</vt:lpstr>
      <vt:lpstr>Case Study 1</vt:lpstr>
      <vt:lpstr>Figures</vt:lpstr>
      <vt:lpstr>Figure 8.1</vt:lpstr>
      <vt:lpstr>Figure 8.2</vt:lpstr>
      <vt:lpstr>Figure 8.3</vt:lpstr>
      <vt:lpstr>Figure 8.4</vt:lpstr>
      <vt:lpstr>Figure 8.5</vt:lpstr>
      <vt:lpstr>Figure 8.6</vt:lpstr>
      <vt:lpstr>Tables</vt:lpstr>
      <vt:lpstr>Table 8.1</vt:lpstr>
      <vt:lpstr>Table 8.2</vt:lpstr>
      <vt:lpstr>Table 8.3</vt:lpstr>
      <vt:lpstr>Table 8.4</vt:lpstr>
      <vt:lpstr>Table 8.5</vt:lpstr>
      <vt:lpstr>Table 8.6</vt:lpstr>
      <vt:lpstr>Table 8.7</vt:lpstr>
      <vt:lpstr>Table 8.8</vt:lpstr>
      <vt:lpstr>Table 8.9</vt:lpstr>
      <vt:lpstr>Table 8.10</vt:lpstr>
      <vt:lpstr>Table 8.11</vt:lpstr>
      <vt:lpstr>Table 8.12</vt:lpstr>
      <vt:lpstr>Table 8.13</vt:lpstr>
    </vt:vector>
  </TitlesOfParts>
  <Company>Oxford University Press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1</dc:title>
  <dc:creator>Mathis, Emily</dc:creator>
  <cp:lastModifiedBy>KEEFE, Patrick</cp:lastModifiedBy>
  <cp:revision>9</cp:revision>
  <dcterms:created xsi:type="dcterms:W3CDTF">2015-12-02T20:34:06Z</dcterms:created>
  <dcterms:modified xsi:type="dcterms:W3CDTF">2019-02-26T21:06:18Z</dcterms:modified>
</cp:coreProperties>
</file>