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5" r:id="rId1"/>
  </p:sldMasterIdLst>
  <p:notesMasterIdLst>
    <p:notesMasterId r:id="rId42"/>
  </p:notesMasterIdLst>
  <p:sldIdLst>
    <p:sldId id="256" r:id="rId2"/>
    <p:sldId id="258" r:id="rId3"/>
    <p:sldId id="257" r:id="rId4"/>
    <p:sldId id="259" r:id="rId5"/>
    <p:sldId id="260" r:id="rId6"/>
    <p:sldId id="261" r:id="rId7"/>
    <p:sldId id="262" r:id="rId8"/>
    <p:sldId id="263" r:id="rId9"/>
    <p:sldId id="264" r:id="rId10"/>
    <p:sldId id="265" r:id="rId11"/>
    <p:sldId id="266" r:id="rId12"/>
    <p:sldId id="267" r:id="rId13"/>
    <p:sldId id="268" r:id="rId14"/>
    <p:sldId id="269" r:id="rId15"/>
    <p:sldId id="274" r:id="rId16"/>
    <p:sldId id="270" r:id="rId17"/>
    <p:sldId id="271" r:id="rId18"/>
    <p:sldId id="272" r:id="rId19"/>
    <p:sldId id="275" r:id="rId20"/>
    <p:sldId id="276" r:id="rId21"/>
    <p:sldId id="277" r:id="rId22"/>
    <p:sldId id="278" r:id="rId23"/>
    <p:sldId id="279" r:id="rId24"/>
    <p:sldId id="281" r:id="rId25"/>
    <p:sldId id="282" r:id="rId26"/>
    <p:sldId id="284" r:id="rId27"/>
    <p:sldId id="285" r:id="rId28"/>
    <p:sldId id="287" r:id="rId29"/>
    <p:sldId id="289" r:id="rId30"/>
    <p:sldId id="292" r:id="rId31"/>
    <p:sldId id="293" r:id="rId32"/>
    <p:sldId id="295" r:id="rId33"/>
    <p:sldId id="296" r:id="rId34"/>
    <p:sldId id="297" r:id="rId35"/>
    <p:sldId id="298" r:id="rId36"/>
    <p:sldId id="299" r:id="rId37"/>
    <p:sldId id="300" r:id="rId38"/>
    <p:sldId id="302" r:id="rId39"/>
    <p:sldId id="304" r:id="rId40"/>
    <p:sldId id="305"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523"/>
    <p:restoredTop sz="75806"/>
  </p:normalViewPr>
  <p:slideViewPr>
    <p:cSldViewPr snapToGrid="0" snapToObjects="1">
      <p:cViewPr varScale="1">
        <p:scale>
          <a:sx n="75" d="100"/>
          <a:sy n="75" d="100"/>
        </p:scale>
        <p:origin x="2160"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9E61CB-3B46-1346-A31C-3EF8B2E950BD}" type="datetimeFigureOut">
              <a:rPr lang="en-US" smtClean="0"/>
              <a:t>9/6/19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57E5D0-F756-0041-96E1-0C5BEF881D38}" type="slidenum">
              <a:rPr lang="en-US" smtClean="0"/>
              <a:t>‹#›</a:t>
            </a:fld>
            <a:endParaRPr lang="en-US"/>
          </a:p>
        </p:txBody>
      </p:sp>
    </p:spTree>
    <p:extLst>
      <p:ext uri="{BB962C8B-B14F-4D97-AF65-F5344CB8AC3E}">
        <p14:creationId xmlns:p14="http://schemas.microsoft.com/office/powerpoint/2010/main" val="3921139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courses.lumenlearning.com/waymaker-psychology/chapter/operant-conditioning/"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Understanding how assessments and interventions are dependent upon systematic consideration of biological, psychological, and social factors over time and within sociocultural-historical systems</a:t>
            </a:r>
          </a:p>
          <a:p>
            <a:pPr marL="171450" indent="-171450">
              <a:buFont typeface="Arial" panose="020B0604020202020204" pitchFamily="34" charset="0"/>
              <a:buChar char="•"/>
            </a:pPr>
            <a:r>
              <a:rPr lang="en-US" dirty="0"/>
              <a:t>Highlight historical contributions to the profession of social work</a:t>
            </a:r>
          </a:p>
          <a:p>
            <a:pPr marL="171450" indent="-171450">
              <a:buFont typeface="Arial" panose="020B0604020202020204" pitchFamily="34" charset="0"/>
              <a:buChar char="•"/>
            </a:pPr>
            <a:r>
              <a:rPr lang="en-US" dirty="0"/>
              <a:t>Identify core concepts of the developmental, ecological-systems perspective</a:t>
            </a:r>
          </a:p>
          <a:p>
            <a:pPr marL="171450" indent="-171450">
              <a:buFont typeface="Arial" panose="020B0604020202020204" pitchFamily="34" charset="0"/>
              <a:buChar char="•"/>
            </a:pPr>
            <a:r>
              <a:rPr lang="en-US" dirty="0"/>
              <a:t>Illustrate how changing theories and concepts of the developmental processes have shaped and changed social work practiced over time</a:t>
            </a:r>
          </a:p>
          <a:p>
            <a:pPr marL="171450" indent="-171450">
              <a:buFont typeface="Arial" panose="020B0604020202020204" pitchFamily="34" charset="0"/>
              <a:buChar char="•"/>
            </a:pPr>
            <a:r>
              <a:rPr lang="en-US" dirty="0"/>
              <a:t>Demonstrate how social work has contributed to elaborating the developmental, ecological-systems framework</a:t>
            </a:r>
          </a:p>
          <a:p>
            <a:endParaRPr lang="en-US" dirty="0"/>
          </a:p>
        </p:txBody>
      </p:sp>
      <p:sp>
        <p:nvSpPr>
          <p:cNvPr id="4" name="Slide Number Placeholder 3"/>
          <p:cNvSpPr>
            <a:spLocks noGrp="1"/>
          </p:cNvSpPr>
          <p:nvPr>
            <p:ph type="sldNum" sz="quarter" idx="5"/>
          </p:nvPr>
        </p:nvSpPr>
        <p:spPr/>
        <p:txBody>
          <a:bodyPr/>
          <a:lstStyle/>
          <a:p>
            <a:fld id="{E157E5D0-F756-0041-96E1-0C5BEF881D38}" type="slidenum">
              <a:rPr lang="en-US" smtClean="0"/>
              <a:t>2</a:t>
            </a:fld>
            <a:endParaRPr lang="en-US"/>
          </a:p>
        </p:txBody>
      </p:sp>
    </p:spTree>
    <p:extLst>
      <p:ext uri="{BB962C8B-B14F-4D97-AF65-F5344CB8AC3E}">
        <p14:creationId xmlns:p14="http://schemas.microsoft.com/office/powerpoint/2010/main" val="14698077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ln w="15875">
                  <a:noFill/>
                  <a:round/>
                </a:ln>
              </a:rPr>
              <a:t>I</a:t>
            </a:r>
            <a:r>
              <a:rPr lang="en-US" sz="1200" dirty="0">
                <a:ln w="15875">
                  <a:noFill/>
                  <a:round/>
                </a:ln>
                <a:effectLst/>
              </a:rPr>
              <a:t>n infancy, babies learn to trust or mistrust others to meet their basic needs. </a:t>
            </a:r>
          </a:p>
          <a:p>
            <a:pPr marL="285750" indent="-285750">
              <a:buFont typeface="Arial" panose="020B0604020202020204" pitchFamily="34" charset="0"/>
              <a:buChar char="•"/>
            </a:pPr>
            <a:r>
              <a:rPr lang="en-US" sz="1200" dirty="0">
                <a:ln w="15875">
                  <a:noFill/>
                  <a:round/>
                </a:ln>
                <a:effectLst/>
              </a:rPr>
              <a:t>In adolescence, individuals establish a sense of their personal identity as part of their social group, or they become confused about who they are and what they want in life. </a:t>
            </a:r>
          </a:p>
          <a:p>
            <a:pPr marL="285750" indent="-285750">
              <a:buFont typeface="Arial" panose="020B0604020202020204" pitchFamily="34" charset="0"/>
              <a:buChar char="•"/>
            </a:pPr>
            <a:r>
              <a:rPr lang="en-US" sz="1200" dirty="0">
                <a:ln w="15875">
                  <a:noFill/>
                  <a:round/>
                </a:ln>
                <a:effectLst/>
              </a:rPr>
              <a:t>In later adulthood, individuals make sense of their prior experiences and feel that their lives have been meaningful, or they despair over unachieved goals and ill-spent lives.</a:t>
            </a:r>
          </a:p>
          <a:p>
            <a:endParaRPr lang="en-US" dirty="0"/>
          </a:p>
        </p:txBody>
      </p:sp>
      <p:sp>
        <p:nvSpPr>
          <p:cNvPr id="4" name="Slide Number Placeholder 3"/>
          <p:cNvSpPr>
            <a:spLocks noGrp="1"/>
          </p:cNvSpPr>
          <p:nvPr>
            <p:ph type="sldNum" sz="quarter" idx="5"/>
          </p:nvPr>
        </p:nvSpPr>
        <p:spPr/>
        <p:txBody>
          <a:bodyPr/>
          <a:lstStyle/>
          <a:p>
            <a:fld id="{E157E5D0-F756-0041-96E1-0C5BEF881D38}" type="slidenum">
              <a:rPr lang="en-US" smtClean="0"/>
              <a:t>11</a:t>
            </a:fld>
            <a:endParaRPr lang="en-US"/>
          </a:p>
        </p:txBody>
      </p:sp>
    </p:spTree>
    <p:extLst>
      <p:ext uri="{BB962C8B-B14F-4D97-AF65-F5344CB8AC3E}">
        <p14:creationId xmlns:p14="http://schemas.microsoft.com/office/powerpoint/2010/main" val="3115133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ln w="15875">
                  <a:noFill/>
                  <a:round/>
                </a:ln>
                <a:effectLst/>
              </a:rPr>
              <a:t>Until the end of the 1960s, psychodynamic perspectives reflected the dominant theoretical approach in social work </a:t>
            </a:r>
            <a:r>
              <a:rPr lang="en-US" sz="1200" dirty="0">
                <a:ln w="15875">
                  <a:noFill/>
                  <a:round/>
                </a:ln>
              </a:rPr>
              <a:t>for</a:t>
            </a:r>
            <a:r>
              <a:rPr lang="en-US" sz="1200" dirty="0">
                <a:ln w="15875">
                  <a:noFill/>
                  <a:round/>
                </a:ln>
                <a:effectLst/>
              </a:rPr>
              <a:t> understanding human behavior. </a:t>
            </a:r>
            <a:endParaRPr lang="en-US" sz="1200" dirty="0">
              <a:ln w="15875">
                <a:noFill/>
                <a:round/>
              </a:ln>
            </a:endParaRPr>
          </a:p>
          <a:p>
            <a:pPr marL="285750" indent="-285750">
              <a:buFont typeface="Arial" panose="020B0604020202020204" pitchFamily="34" charset="0"/>
              <a:buChar char="•"/>
            </a:pPr>
            <a:r>
              <a:rPr lang="en-US" sz="1200" dirty="0">
                <a:ln w="15875">
                  <a:noFill/>
                  <a:round/>
                </a:ln>
              </a:rPr>
              <a:t>P</a:t>
            </a:r>
            <a:r>
              <a:rPr lang="en-US" sz="1200" dirty="0">
                <a:ln w="15875">
                  <a:noFill/>
                  <a:round/>
                </a:ln>
                <a:effectLst/>
              </a:rPr>
              <a:t>sychodynamic theory considers how emotions experienced from past relationships and </a:t>
            </a:r>
            <a:r>
              <a:rPr lang="en-US" sz="1200" dirty="0">
                <a:ln w="15875">
                  <a:noFill/>
                  <a:round/>
                </a:ln>
              </a:rPr>
              <a:t>the over-all environment</a:t>
            </a:r>
            <a:r>
              <a:rPr lang="en-US" sz="1200" dirty="0">
                <a:ln w="15875">
                  <a:noFill/>
                  <a:round/>
                </a:ln>
                <a:effectLst/>
              </a:rPr>
              <a:t> affect individuals’ present behavior throughout the life course. </a:t>
            </a:r>
            <a:endParaRPr lang="en-US" sz="1200" dirty="0">
              <a:ln w="15875">
                <a:noFill/>
                <a:round/>
              </a:ln>
            </a:endParaRPr>
          </a:p>
          <a:p>
            <a:pPr marL="285750" indent="-285750">
              <a:buFont typeface="Arial" panose="020B0604020202020204" pitchFamily="34" charset="0"/>
              <a:buChar char="•"/>
            </a:pPr>
            <a:r>
              <a:rPr lang="en-US" sz="1200" dirty="0">
                <a:ln w="15875">
                  <a:noFill/>
                  <a:round/>
                </a:ln>
              </a:rPr>
              <a:t>Limitations of</a:t>
            </a:r>
            <a:r>
              <a:rPr lang="en-US" sz="1200" dirty="0">
                <a:ln w="15875">
                  <a:noFill/>
                  <a:round/>
                </a:ln>
                <a:effectLst/>
              </a:rPr>
              <a:t> psychodynamic theory is the difficulty to empirically assess unconscious thought processes </a:t>
            </a:r>
            <a:r>
              <a:rPr lang="en-US" sz="1200" dirty="0">
                <a:ln w="15875">
                  <a:noFill/>
                  <a:round/>
                </a:ln>
              </a:rPr>
              <a:t>(</a:t>
            </a:r>
            <a:r>
              <a:rPr lang="en-US" sz="1200" dirty="0">
                <a:ln w="15875">
                  <a:noFill/>
                  <a:round/>
                </a:ln>
                <a:effectLst/>
              </a:rPr>
              <a:t>a requirement of scientific theory). </a:t>
            </a:r>
          </a:p>
          <a:p>
            <a:pPr marL="285750" indent="-285750">
              <a:buFont typeface="Arial" panose="020B0604020202020204" pitchFamily="34" charset="0"/>
              <a:buChar char="•"/>
            </a:pPr>
            <a:endParaRPr lang="en-US" sz="1200"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E157E5D0-F756-0041-96E1-0C5BEF881D38}" type="slidenum">
              <a:rPr lang="en-US" smtClean="0"/>
              <a:t>12</a:t>
            </a:fld>
            <a:endParaRPr lang="en-US"/>
          </a:p>
        </p:txBody>
      </p:sp>
    </p:spTree>
    <p:extLst>
      <p:ext uri="{BB962C8B-B14F-4D97-AF65-F5344CB8AC3E}">
        <p14:creationId xmlns:p14="http://schemas.microsoft.com/office/powerpoint/2010/main" val="28220267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400" dirty="0">
              <a:ln w="15875">
                <a:noFill/>
                <a:round/>
              </a:ln>
            </a:endParaRPr>
          </a:p>
          <a:p>
            <a:pPr marL="285750" indent="-285750">
              <a:buFont typeface="Arial" panose="020B0604020202020204" pitchFamily="34" charset="0"/>
              <a:buChar char="•"/>
            </a:pPr>
            <a:r>
              <a:rPr lang="en-US" sz="2400" dirty="0">
                <a:ln w="15875">
                  <a:noFill/>
                  <a:round/>
                </a:ln>
              </a:rPr>
              <a:t>Limitations of</a:t>
            </a:r>
            <a:r>
              <a:rPr lang="en-US" sz="2400" dirty="0">
                <a:ln w="15875">
                  <a:noFill/>
                  <a:round/>
                </a:ln>
                <a:effectLst/>
              </a:rPr>
              <a:t> psychodynamic theory includes:</a:t>
            </a:r>
            <a:r>
              <a:rPr lang="en-US" sz="2400" dirty="0">
                <a:ln w="15875">
                  <a:noFill/>
                  <a:round/>
                </a:ln>
              </a:rPr>
              <a:t> </a:t>
            </a:r>
          </a:p>
          <a:p>
            <a:pPr marL="742950" lvl="1" indent="-285750">
              <a:buFont typeface="Arial" panose="020B0604020202020204" pitchFamily="34" charset="0"/>
              <a:buChar char="•"/>
            </a:pPr>
            <a:r>
              <a:rPr lang="en-US" sz="2400" dirty="0">
                <a:ln w="15875">
                  <a:noFill/>
                  <a:round/>
                </a:ln>
                <a:effectLst/>
              </a:rPr>
              <a:t>the difficulty to empirically assess unconscious thought processes </a:t>
            </a:r>
            <a:endParaRPr lang="en-US" sz="2400" dirty="0">
              <a:ln w="15875">
                <a:noFill/>
                <a:round/>
              </a:ln>
            </a:endParaRPr>
          </a:p>
          <a:p>
            <a:pPr marL="742950" lvl="1" indent="-285750">
              <a:buFont typeface="Arial" panose="020B0604020202020204" pitchFamily="34" charset="0"/>
              <a:buChar char="•"/>
            </a:pPr>
            <a:r>
              <a:rPr lang="en-US" sz="2400" dirty="0">
                <a:ln w="15875">
                  <a:noFill/>
                  <a:round/>
                </a:ln>
              </a:rPr>
              <a:t>evidence-based </a:t>
            </a:r>
            <a:r>
              <a:rPr lang="en-US" sz="2400" dirty="0">
                <a:ln w="15875">
                  <a:noFill/>
                  <a:round/>
                </a:ln>
                <a:effectLst/>
              </a:rPr>
              <a:t>scientific theories cannot replicate or demonstrate most psychoanalytic concepts and assumptions</a:t>
            </a:r>
          </a:p>
          <a:p>
            <a:pPr marL="742950" lvl="1" indent="-285750">
              <a:buFont typeface="Arial" panose="020B0604020202020204" pitchFamily="34" charset="0"/>
              <a:buChar char="•"/>
            </a:pPr>
            <a:r>
              <a:rPr lang="en-US" sz="2400" dirty="0">
                <a:ln w="15875">
                  <a:noFill/>
                  <a:round/>
                </a:ln>
              </a:rPr>
              <a:t>neuroscience indicates that the brain develops and learns differently than assumed by psychoanalytic theories</a:t>
            </a:r>
          </a:p>
          <a:p>
            <a:pPr marL="742950" lvl="1" indent="-285750">
              <a:buFont typeface="Arial" panose="020B0604020202020204" pitchFamily="34" charset="0"/>
              <a:buChar char="•"/>
            </a:pPr>
            <a:r>
              <a:rPr lang="en-US" sz="2400" dirty="0">
                <a:ln w="15875">
                  <a:noFill/>
                  <a:round/>
                </a:ln>
              </a:rPr>
              <a:t>t</a:t>
            </a:r>
            <a:r>
              <a:rPr lang="en-US" sz="2400" dirty="0">
                <a:ln w="15875">
                  <a:noFill/>
                  <a:round/>
                </a:ln>
                <a:effectLst/>
              </a:rPr>
              <a:t>here </a:t>
            </a:r>
            <a:r>
              <a:rPr lang="en-US" sz="2400" dirty="0">
                <a:ln w="15875">
                  <a:noFill/>
                  <a:round/>
                </a:ln>
              </a:rPr>
              <a:t>are </a:t>
            </a:r>
            <a:r>
              <a:rPr lang="en-US" sz="2400" dirty="0">
                <a:ln w="15875">
                  <a:noFill/>
                  <a:round/>
                </a:ln>
                <a:effectLst/>
              </a:rPr>
              <a:t>multiple psychoanalytic theories that overlap yet, provide differing assumptions for explaining human development and behavior. </a:t>
            </a:r>
          </a:p>
          <a:p>
            <a:pPr marL="742950" lvl="1" indent="-285750">
              <a:buFont typeface="Arial" panose="020B0604020202020204" pitchFamily="34" charset="0"/>
              <a:buChar char="•"/>
            </a:pPr>
            <a:endParaRPr lang="en-US" sz="2400" dirty="0">
              <a:ln w="15875">
                <a:noFill/>
                <a:round/>
              </a:ln>
              <a:effectLst/>
            </a:endParaRPr>
          </a:p>
          <a:p>
            <a:endParaRPr lang="en-US" sz="2400"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E157E5D0-F756-0041-96E1-0C5BEF881D38}" type="slidenum">
              <a:rPr lang="en-US" smtClean="0"/>
              <a:t>13</a:t>
            </a:fld>
            <a:endParaRPr lang="en-US"/>
          </a:p>
        </p:txBody>
      </p:sp>
    </p:spTree>
    <p:extLst>
      <p:ext uri="{BB962C8B-B14F-4D97-AF65-F5344CB8AC3E}">
        <p14:creationId xmlns:p14="http://schemas.microsoft.com/office/powerpoint/2010/main" val="20521611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ln w="15875">
                  <a:noFill/>
                  <a:round/>
                </a:ln>
              </a:rPr>
              <a:t>Learning theory views development as an incremental process that occurs as a result of experiencing the consequences of behavior, as well as observing and imitating others. </a:t>
            </a:r>
          </a:p>
          <a:p>
            <a:pPr marL="285750" indent="-285750">
              <a:buFont typeface="Arial" panose="020B0604020202020204" pitchFamily="34" charset="0"/>
              <a:buChar char="•"/>
            </a:pPr>
            <a:r>
              <a:rPr lang="en-US" sz="1200" dirty="0">
                <a:ln w="15875">
                  <a:noFill/>
                  <a:round/>
                </a:ln>
              </a:rPr>
              <a:t>Ivan Pavlov (1849–1936) is famous for experiments of </a:t>
            </a:r>
            <a:r>
              <a:rPr lang="en-US" sz="1200" b="1" dirty="0">
                <a:ln w="15875">
                  <a:noFill/>
                  <a:round/>
                </a:ln>
              </a:rPr>
              <a:t>classical conditioning</a:t>
            </a:r>
            <a:r>
              <a:rPr lang="en-US" sz="1200" dirty="0">
                <a:ln w="15875">
                  <a:noFill/>
                  <a:round/>
                </a:ln>
              </a:rPr>
              <a:t>, that is, learning in which previously existing behaviors come to be elicited by new stimuli. </a:t>
            </a:r>
          </a:p>
          <a:p>
            <a:pPr marL="285750" indent="-285750">
              <a:buFont typeface="Arial" panose="020B0604020202020204" pitchFamily="34" charset="0"/>
              <a:buChar char="•"/>
            </a:pPr>
            <a:r>
              <a:rPr lang="en-US" sz="1200" dirty="0">
                <a:ln w="15875">
                  <a:noFill/>
                  <a:round/>
                </a:ln>
              </a:rPr>
              <a:t>John B. Watson (1878–1958) and then B. F. Skinner (1904–1990) explained how learning also results from an individual’s active responses to the environment. </a:t>
            </a:r>
          </a:p>
          <a:p>
            <a:pPr marL="285750" indent="-285750">
              <a:buFont typeface="Arial" panose="020B0604020202020204" pitchFamily="34" charset="0"/>
              <a:buChar char="•"/>
            </a:pPr>
            <a:r>
              <a:rPr lang="en-US" sz="1200" b="1" dirty="0">
                <a:ln w="15875">
                  <a:noFill/>
                  <a:round/>
                </a:ln>
              </a:rPr>
              <a:t>Operant conditioning </a:t>
            </a:r>
            <a:r>
              <a:rPr lang="en-US" sz="1200" dirty="0">
                <a:ln w="15875">
                  <a:noFill/>
                  <a:round/>
                </a:ln>
              </a:rPr>
              <a:t>occurs when changes in behavior are shaped by the consequences of that behavior. </a:t>
            </a:r>
          </a:p>
          <a:p>
            <a:pPr marL="285750" indent="-285750">
              <a:buFont typeface="Arial" panose="020B0604020202020204" pitchFamily="34" charset="0"/>
              <a:buChar char="•"/>
            </a:pPr>
            <a:r>
              <a:rPr lang="en-US" sz="1200" dirty="0">
                <a:ln w="15875">
                  <a:noFill/>
                  <a:round/>
                </a:ln>
              </a:rPr>
              <a:t>As a result of </a:t>
            </a:r>
            <a:r>
              <a:rPr lang="en-US" sz="1200" b="1" dirty="0">
                <a:ln w="15875">
                  <a:noFill/>
                  <a:round/>
                </a:ln>
              </a:rPr>
              <a:t>reinforcement</a:t>
            </a:r>
            <a:r>
              <a:rPr lang="en-US" sz="1200" dirty="0">
                <a:ln w="15875">
                  <a:noFill/>
                  <a:round/>
                </a:ln>
              </a:rPr>
              <a:t>, the occurrence of a behavior can be increased in frequency or elaborated. </a:t>
            </a:r>
            <a:endParaRPr lang="en-US" sz="1200" b="1" dirty="0">
              <a:ln w="15875">
                <a:noFill/>
                <a:round/>
              </a:ln>
            </a:endParaRPr>
          </a:p>
          <a:p>
            <a:pPr marL="285750" indent="-285750">
              <a:buFont typeface="Arial" panose="020B0604020202020204" pitchFamily="34" charset="0"/>
              <a:buChar char="•"/>
            </a:pPr>
            <a:r>
              <a:rPr lang="en-US" sz="1200" b="1" dirty="0">
                <a:ln w="15875">
                  <a:noFill/>
                  <a:round/>
                </a:ln>
              </a:rPr>
              <a:t>Punishment</a:t>
            </a:r>
            <a:r>
              <a:rPr lang="en-US" sz="1200" dirty="0">
                <a:ln w="15875">
                  <a:noFill/>
                  <a:round/>
                </a:ln>
              </a:rPr>
              <a:t> may result in avoidance of behavior. </a:t>
            </a:r>
          </a:p>
          <a:p>
            <a:endParaRPr lang="en-US" sz="1200" dirty="0">
              <a:ln w="15875">
                <a:noFill/>
                <a:round/>
              </a:ln>
            </a:endParaRPr>
          </a:p>
          <a:p>
            <a:endParaRPr lang="en-US" dirty="0"/>
          </a:p>
        </p:txBody>
      </p:sp>
      <p:sp>
        <p:nvSpPr>
          <p:cNvPr id="4" name="Slide Number Placeholder 3"/>
          <p:cNvSpPr>
            <a:spLocks noGrp="1"/>
          </p:cNvSpPr>
          <p:nvPr>
            <p:ph type="sldNum" sz="quarter" idx="5"/>
          </p:nvPr>
        </p:nvSpPr>
        <p:spPr/>
        <p:txBody>
          <a:bodyPr/>
          <a:lstStyle/>
          <a:p>
            <a:fld id="{E157E5D0-F756-0041-96E1-0C5BEF881D38}" type="slidenum">
              <a:rPr lang="en-US" smtClean="0"/>
              <a:t>14</a:t>
            </a:fld>
            <a:endParaRPr lang="en-US"/>
          </a:p>
        </p:txBody>
      </p:sp>
    </p:spTree>
    <p:extLst>
      <p:ext uri="{BB962C8B-B14F-4D97-AF65-F5344CB8AC3E}">
        <p14:creationId xmlns:p14="http://schemas.microsoft.com/office/powerpoint/2010/main" val="19740945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000" b="0" dirty="0">
                <a:ln w="15875">
                  <a:noFill/>
                  <a:round/>
                </a:ln>
              </a:rPr>
              <a:t>In operant conditioning positive and negative do not meant good or bad. </a:t>
            </a:r>
          </a:p>
          <a:p>
            <a:pPr marL="285750" indent="-285750">
              <a:buFont typeface="Arial" panose="020B0604020202020204" pitchFamily="34" charset="0"/>
              <a:buChar char="•"/>
            </a:pPr>
            <a:r>
              <a:rPr lang="en-US" sz="2000" b="0" dirty="0">
                <a:ln w="15875">
                  <a:noFill/>
                  <a:round/>
                </a:ln>
              </a:rPr>
              <a:t>Positive reinforcement refers to something being added while negative reinforcement means something is taken away. Punishment changes behavior by adding or removing something that decrease a behavior</a:t>
            </a:r>
          </a:p>
          <a:p>
            <a:pPr marL="285750" indent="-285750">
              <a:buFont typeface="Arial" panose="020B0604020202020204" pitchFamily="34" charset="0"/>
              <a:buChar char="•"/>
            </a:pPr>
            <a:r>
              <a:rPr lang="en-US" sz="2000" b="0" dirty="0">
                <a:ln w="15875">
                  <a:noFill/>
                  <a:round/>
                </a:ln>
              </a:rPr>
              <a:t>Reinforcers generally strengthens willful responses and punishment weakens willful responses</a:t>
            </a:r>
          </a:p>
          <a:p>
            <a:pPr marL="285750" indent="-285750">
              <a:buFont typeface="Arial" panose="020B0604020202020204" pitchFamily="34" charset="0"/>
              <a:buChar char="•"/>
            </a:pPr>
            <a:endParaRPr lang="en-US" sz="2400" b="0" dirty="0">
              <a:ln w="15875">
                <a:noFill/>
                <a:round/>
              </a:ln>
            </a:endParaRPr>
          </a:p>
          <a:p>
            <a:r>
              <a:rPr lang="en-US" sz="1600" b="0" dirty="0">
                <a:ln w="15875">
                  <a:noFill/>
                  <a:round/>
                </a:ln>
              </a:rPr>
              <a:t>Reference for this slide: </a:t>
            </a:r>
          </a:p>
          <a:p>
            <a:pPr lvl="1"/>
            <a:r>
              <a:rPr lang="en-US" sz="1600" b="0" i="1" dirty="0">
                <a:ln w="15875">
                  <a:noFill/>
                  <a:round/>
                </a:ln>
              </a:rPr>
              <a:t>Lumen: Introduction to Psychology. Reinforcement and Punishment. </a:t>
            </a:r>
          </a:p>
          <a:p>
            <a:pPr lvl="1"/>
            <a:r>
              <a:rPr lang="en-CA" sz="1600" b="0" dirty="0">
                <a:hlinkClick r:id="rId3"/>
              </a:rPr>
              <a:t>https://courses.lumenlearning.com/waymaker-psychology/chapter/operant-conditioning/</a:t>
            </a:r>
            <a:r>
              <a:rPr lang="en-US" sz="1600" b="0" i="1" dirty="0">
                <a:ln w="15875">
                  <a:noFill/>
                  <a:round/>
                </a:ln>
              </a:rPr>
              <a:t>  </a:t>
            </a:r>
          </a:p>
          <a:p>
            <a:endParaRPr lang="en-US" b="0" dirty="0"/>
          </a:p>
        </p:txBody>
      </p:sp>
      <p:sp>
        <p:nvSpPr>
          <p:cNvPr id="4" name="Slide Number Placeholder 3"/>
          <p:cNvSpPr>
            <a:spLocks noGrp="1"/>
          </p:cNvSpPr>
          <p:nvPr>
            <p:ph type="sldNum" sz="quarter" idx="5"/>
          </p:nvPr>
        </p:nvSpPr>
        <p:spPr/>
        <p:txBody>
          <a:bodyPr/>
          <a:lstStyle/>
          <a:p>
            <a:fld id="{E157E5D0-F756-0041-96E1-0C5BEF881D38}" type="slidenum">
              <a:rPr lang="en-US" smtClean="0"/>
              <a:t>15</a:t>
            </a:fld>
            <a:endParaRPr lang="en-US"/>
          </a:p>
        </p:txBody>
      </p:sp>
    </p:spTree>
    <p:extLst>
      <p:ext uri="{BB962C8B-B14F-4D97-AF65-F5344CB8AC3E}">
        <p14:creationId xmlns:p14="http://schemas.microsoft.com/office/powerpoint/2010/main" val="21069638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ln w="15875">
                <a:noFill/>
                <a:round/>
              </a:ln>
            </a:endParaRPr>
          </a:p>
          <a:p>
            <a:pPr marL="285750" indent="-285750">
              <a:buFont typeface="Arial" panose="020B0604020202020204" pitchFamily="34" charset="0"/>
              <a:buChar char="•"/>
            </a:pPr>
            <a:r>
              <a:rPr lang="en-US" sz="1200" dirty="0">
                <a:ln w="15875">
                  <a:noFill/>
                  <a:round/>
                </a:ln>
              </a:rPr>
              <a:t>Albert Bandura and other </a:t>
            </a:r>
            <a:r>
              <a:rPr lang="en-US" sz="1200" b="1" dirty="0">
                <a:ln w="15875">
                  <a:noFill/>
                  <a:round/>
                </a:ln>
              </a:rPr>
              <a:t>social learning </a:t>
            </a:r>
            <a:r>
              <a:rPr lang="en-US" sz="1200" dirty="0">
                <a:ln w="15875">
                  <a:noFill/>
                  <a:round/>
                </a:ln>
              </a:rPr>
              <a:t>theorists focused on the social nature of human behavior.</a:t>
            </a:r>
          </a:p>
          <a:p>
            <a:pPr marL="285750" indent="-285750">
              <a:buFont typeface="Arial" panose="020B0604020202020204" pitchFamily="34" charset="0"/>
              <a:buChar char="•"/>
            </a:pPr>
            <a:endParaRPr lang="en-US" sz="1200" dirty="0">
              <a:ln w="15875">
                <a:noFill/>
                <a:round/>
              </a:ln>
            </a:endParaRPr>
          </a:p>
          <a:p>
            <a:pPr marL="285750" indent="-285750">
              <a:buFont typeface="Arial" panose="020B0604020202020204" pitchFamily="34" charset="0"/>
              <a:buChar char="•"/>
            </a:pPr>
            <a:r>
              <a:rPr lang="en-US" sz="1200" dirty="0">
                <a:ln w="15875">
                  <a:noFill/>
                  <a:round/>
                </a:ln>
              </a:rPr>
              <a:t>They argued that human learning occurs not only through reinforcement and punishment, but also through observation and imitation of others.</a:t>
            </a:r>
            <a:endParaRPr lang="en-US" sz="1200" dirty="0">
              <a:ln w="15875">
                <a:noFill/>
                <a:round/>
              </a:ln>
              <a:effectLst/>
            </a:endParaRPr>
          </a:p>
          <a:p>
            <a:pPr marL="285750" indent="-285750">
              <a:buFont typeface="Arial" panose="020B0604020202020204" pitchFamily="34" charset="0"/>
              <a:buChar char="•"/>
            </a:pPr>
            <a:r>
              <a:rPr lang="en-US" sz="2400" dirty="0">
                <a:ln w="15875">
                  <a:noFill/>
                  <a:round/>
                </a:ln>
              </a:rPr>
              <a:t>Learning theory has helped develop a variety of interventions used in social work. </a:t>
            </a:r>
          </a:p>
          <a:p>
            <a:pPr marL="285750" indent="-285750">
              <a:buFont typeface="Arial" panose="020B0604020202020204" pitchFamily="34" charset="0"/>
              <a:buChar char="•"/>
            </a:pPr>
            <a:r>
              <a:rPr lang="en-US" sz="2400" b="1" dirty="0">
                <a:ln w="15875">
                  <a:noFill/>
                  <a:round/>
                </a:ln>
              </a:rPr>
              <a:t>Behavior therapy </a:t>
            </a:r>
            <a:r>
              <a:rPr lang="en-US" sz="2400" dirty="0">
                <a:ln w="15875">
                  <a:noFill/>
                  <a:round/>
                </a:ln>
              </a:rPr>
              <a:t>is used to help a variety of clients to include: </a:t>
            </a:r>
          </a:p>
          <a:p>
            <a:pPr marL="742950" lvl="1" indent="-285750">
              <a:buFont typeface="Arial" panose="020B0604020202020204" pitchFamily="34" charset="0"/>
              <a:buChar char="•"/>
            </a:pPr>
            <a:r>
              <a:rPr lang="en-US" sz="2400" dirty="0">
                <a:ln w="15875">
                  <a:noFill/>
                  <a:round/>
                </a:ln>
              </a:rPr>
              <a:t>Phobias</a:t>
            </a:r>
          </a:p>
          <a:p>
            <a:pPr marL="742950" lvl="1" indent="-285750">
              <a:buFont typeface="Arial" panose="020B0604020202020204" pitchFamily="34" charset="0"/>
              <a:buChar char="•"/>
            </a:pPr>
            <a:r>
              <a:rPr lang="en-US" sz="2400" dirty="0">
                <a:ln w="15875">
                  <a:noFill/>
                  <a:round/>
                </a:ln>
              </a:rPr>
              <a:t>Self-harm </a:t>
            </a:r>
          </a:p>
          <a:p>
            <a:pPr marL="742950" lvl="1" indent="-285750">
              <a:buFont typeface="Arial" panose="020B0604020202020204" pitchFamily="34" charset="0"/>
              <a:buChar char="•"/>
            </a:pPr>
            <a:r>
              <a:rPr lang="en-US" sz="2400" dirty="0">
                <a:ln w="15875">
                  <a:noFill/>
                  <a:round/>
                </a:ln>
              </a:rPr>
              <a:t>harm others, </a:t>
            </a:r>
          </a:p>
          <a:p>
            <a:pPr marL="742950" lvl="1" indent="-285750">
              <a:buFont typeface="Arial" panose="020B0604020202020204" pitchFamily="34" charset="0"/>
              <a:buChar char="•"/>
            </a:pPr>
            <a:r>
              <a:rPr lang="en-US" sz="2400" dirty="0">
                <a:ln w="15875">
                  <a:noFill/>
                  <a:round/>
                </a:ln>
              </a:rPr>
              <a:t>certain autism spectrum symptoms</a:t>
            </a:r>
          </a:p>
          <a:p>
            <a:pPr marL="742950" lvl="1" indent="-285750">
              <a:buFont typeface="Arial" panose="020B0604020202020204" pitchFamily="34" charset="0"/>
              <a:buChar char="•"/>
            </a:pPr>
            <a:r>
              <a:rPr lang="en-US" sz="2400" dirty="0">
                <a:ln w="15875">
                  <a:noFill/>
                  <a:round/>
                </a:ln>
              </a:rPr>
              <a:t>Severe depression </a:t>
            </a:r>
          </a:p>
          <a:p>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n w="15875">
                  <a:noFill/>
                  <a:round/>
                </a:ln>
              </a:rPr>
              <a:t>Cognitive behavioral therapy (CBT) integrates cognitive and behavioral therapies to enhance client functioning by helping them to systematically modify their thoughts and related behaviors.</a:t>
            </a:r>
          </a:p>
          <a:p>
            <a:endParaRPr lang="en-US" dirty="0"/>
          </a:p>
        </p:txBody>
      </p:sp>
      <p:sp>
        <p:nvSpPr>
          <p:cNvPr id="4" name="Slide Number Placeholder 3"/>
          <p:cNvSpPr>
            <a:spLocks noGrp="1"/>
          </p:cNvSpPr>
          <p:nvPr>
            <p:ph type="sldNum" sz="quarter" idx="5"/>
          </p:nvPr>
        </p:nvSpPr>
        <p:spPr/>
        <p:txBody>
          <a:bodyPr/>
          <a:lstStyle/>
          <a:p>
            <a:fld id="{E157E5D0-F756-0041-96E1-0C5BEF881D38}" type="slidenum">
              <a:rPr lang="en-US" smtClean="0"/>
              <a:t>16</a:t>
            </a:fld>
            <a:endParaRPr lang="en-US"/>
          </a:p>
        </p:txBody>
      </p:sp>
    </p:spTree>
    <p:extLst>
      <p:ext uri="{BB962C8B-B14F-4D97-AF65-F5344CB8AC3E}">
        <p14:creationId xmlns:p14="http://schemas.microsoft.com/office/powerpoint/2010/main" val="13397946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400" dirty="0">
                <a:ln w="15875">
                  <a:noFill/>
                  <a:round/>
                </a:ln>
              </a:rPr>
              <a:t>CBTs typically are focused and time limited and have been empirically shown to be effective for a variety of problems including mood, anxiety, personality, eating, and substance misuse disorders. </a:t>
            </a:r>
          </a:p>
          <a:p>
            <a:pPr marL="285750" indent="-285750">
              <a:buFont typeface="Arial" panose="020B0604020202020204" pitchFamily="34" charset="0"/>
              <a:buChar char="•"/>
            </a:pPr>
            <a:r>
              <a:rPr lang="en-US" sz="2400" dirty="0">
                <a:ln w="15875">
                  <a:noFill/>
                  <a:round/>
                </a:ln>
              </a:rPr>
              <a:t>Criticisms of CBT include: </a:t>
            </a:r>
          </a:p>
          <a:p>
            <a:pPr marL="742950" lvl="1" indent="-285750">
              <a:buFont typeface="Arial" panose="020B0604020202020204" pitchFamily="34" charset="0"/>
              <a:buChar char="•"/>
            </a:pPr>
            <a:r>
              <a:rPr lang="en-US" sz="2400" dirty="0">
                <a:ln w="15875">
                  <a:noFill/>
                  <a:round/>
                </a:ln>
              </a:rPr>
              <a:t>constraining client freedom, </a:t>
            </a:r>
          </a:p>
          <a:p>
            <a:pPr marL="742950" lvl="1" indent="-285750">
              <a:buFont typeface="Arial" panose="020B0604020202020204" pitchFamily="34" charset="0"/>
              <a:buChar char="•"/>
            </a:pPr>
            <a:r>
              <a:rPr lang="en-US" sz="2400" dirty="0">
                <a:ln w="15875">
                  <a:noFill/>
                  <a:round/>
                </a:ln>
              </a:rPr>
              <a:t>focusing on individual deficits rather than unfavorable or unjust environments, and </a:t>
            </a:r>
          </a:p>
          <a:p>
            <a:pPr marL="742950" lvl="1" indent="-285750">
              <a:buFont typeface="Arial" panose="020B0604020202020204" pitchFamily="34" charset="0"/>
              <a:buChar char="•"/>
            </a:pPr>
            <a:r>
              <a:rPr lang="en-US" sz="2400" dirty="0">
                <a:ln w="15875">
                  <a:noFill/>
                  <a:round/>
                </a:ln>
              </a:rPr>
              <a:t>ignoring the socioeconomic and cultural contexts in which the targeted behaviors occur.</a:t>
            </a:r>
            <a:endParaRPr lang="en-US" sz="2400"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E157E5D0-F756-0041-96E1-0C5BEF881D38}" type="slidenum">
              <a:rPr lang="en-US" smtClean="0"/>
              <a:t>17</a:t>
            </a:fld>
            <a:endParaRPr lang="en-US"/>
          </a:p>
        </p:txBody>
      </p:sp>
    </p:spTree>
    <p:extLst>
      <p:ext uri="{BB962C8B-B14F-4D97-AF65-F5344CB8AC3E}">
        <p14:creationId xmlns:p14="http://schemas.microsoft.com/office/powerpoint/2010/main" val="14177130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n w="15875">
                  <a:noFill/>
                  <a:round/>
                </a:ln>
              </a:rPr>
              <a:t>Information-processing theory uses a computer metaphor to examine how humans receive, store, retrieve, process, and evaluate information.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dirty="0">
                <a:ln w="15875">
                  <a:noFill/>
                  <a:round/>
                </a:ln>
              </a:rPr>
              <a:t>Robert Sternberg (2009) used information-processing theory to advance a triarchic model of intelligence, </a:t>
            </a:r>
          </a:p>
          <a:p>
            <a:pPr marL="285750" indent="-285750">
              <a:buFont typeface="Arial" panose="020B0604020202020204" pitchFamily="34" charset="0"/>
              <a:buChar char="•"/>
            </a:pPr>
            <a:endParaRPr lang="en-US" sz="2400" dirty="0">
              <a:ln w="15875">
                <a:noFill/>
                <a:round/>
              </a:ln>
            </a:endParaRPr>
          </a:p>
          <a:p>
            <a:pPr marL="285750" indent="-285750">
              <a:buFont typeface="Arial" panose="020B0604020202020204" pitchFamily="34" charset="0"/>
              <a:buChar char="•"/>
            </a:pPr>
            <a:r>
              <a:rPr lang="en-US" sz="2400" dirty="0">
                <a:ln w="15875">
                  <a:noFill/>
                  <a:round/>
                </a:ln>
              </a:rPr>
              <a:t>Sternberg’s model consist of the ability to: </a:t>
            </a:r>
          </a:p>
          <a:p>
            <a:pPr marL="342900" indent="-342900">
              <a:buFont typeface="Arial" panose="020B0604020202020204" pitchFamily="34" charset="0"/>
              <a:buChar char="•"/>
            </a:pPr>
            <a:endParaRPr lang="en-US" sz="2400" dirty="0">
              <a:ln w="15875">
                <a:noFill/>
                <a:round/>
              </a:ln>
            </a:endParaRPr>
          </a:p>
          <a:p>
            <a:pPr marL="742950" lvl="1" indent="-285750">
              <a:buFont typeface="Arial" panose="020B0604020202020204" pitchFamily="34" charset="0"/>
              <a:buChar char="•"/>
            </a:pPr>
            <a:r>
              <a:rPr lang="en-US" sz="2400" dirty="0">
                <a:ln w="15875">
                  <a:noFill/>
                  <a:round/>
                </a:ln>
              </a:rPr>
              <a:t>(1) receive and analyze information in an efficient manner (componential elements of intelligence)</a:t>
            </a:r>
          </a:p>
          <a:p>
            <a:pPr marL="742950" lvl="1" indent="-285750">
              <a:buFont typeface="Arial" panose="020B0604020202020204" pitchFamily="34" charset="0"/>
              <a:buChar char="•"/>
            </a:pPr>
            <a:r>
              <a:rPr lang="en-US" sz="2400" dirty="0">
                <a:ln w="15875">
                  <a:noFill/>
                  <a:round/>
                </a:ln>
              </a:rPr>
              <a:t>(2) easily and efficiently compare new information with stored knowledge and experience (experiential elements)</a:t>
            </a:r>
          </a:p>
          <a:p>
            <a:pPr marL="742950" lvl="1" indent="-285750">
              <a:buFont typeface="Arial" panose="020B0604020202020204" pitchFamily="34" charset="0"/>
              <a:buChar char="•"/>
            </a:pPr>
            <a:r>
              <a:rPr lang="en-US" sz="2400" dirty="0">
                <a:ln w="15875">
                  <a:noFill/>
                  <a:round/>
                </a:ln>
              </a:rPr>
              <a:t>(3) solve everyday, real-life problems (contextual elements)</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E157E5D0-F756-0041-96E1-0C5BEF881D38}" type="slidenum">
              <a:rPr lang="en-US" smtClean="0"/>
              <a:t>18</a:t>
            </a:fld>
            <a:endParaRPr lang="en-US"/>
          </a:p>
        </p:txBody>
      </p:sp>
    </p:spTree>
    <p:extLst>
      <p:ext uri="{BB962C8B-B14F-4D97-AF65-F5344CB8AC3E}">
        <p14:creationId xmlns:p14="http://schemas.microsoft.com/office/powerpoint/2010/main" val="3320457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ln w="15875">
                  <a:noFill/>
                  <a:round/>
                </a:ln>
              </a:rPr>
              <a:t>Howard Gardner (1983/2011, 1993) argues that humans have multiple intelligences that provide a variety of ways of learning and processing information. </a:t>
            </a:r>
          </a:p>
          <a:p>
            <a:pPr marL="285750" indent="-285750">
              <a:buFont typeface="Arial" panose="020B0604020202020204" pitchFamily="34" charset="0"/>
              <a:buChar char="•"/>
            </a:pPr>
            <a:r>
              <a:rPr lang="en-US" sz="1200" dirty="0">
                <a:ln w="15875">
                  <a:noFill/>
                  <a:round/>
                </a:ln>
              </a:rPr>
              <a:t>Gardner argues that there not one “general intelligence,” but multiple intelligences that cooperate but are not necessarily correlate with each other.</a:t>
            </a:r>
          </a:p>
          <a:p>
            <a:pPr marL="285750" indent="-285750">
              <a:buFont typeface="Arial" panose="020B0604020202020204" pitchFamily="34" charset="0"/>
              <a:buChar char="•"/>
            </a:pPr>
            <a:r>
              <a:rPr lang="en-US" sz="2400" dirty="0">
                <a:ln w="15875">
                  <a:noFill/>
                  <a:round/>
                </a:ln>
              </a:rPr>
              <a:t> Gardner hypothesizes that separate systems of intelligence exist for:</a:t>
            </a:r>
          </a:p>
          <a:p>
            <a:pPr marL="742950" lvl="1" indent="-285750">
              <a:buFont typeface="Arial" panose="020B0604020202020204" pitchFamily="34" charset="0"/>
              <a:buChar char="•"/>
            </a:pPr>
            <a:r>
              <a:rPr lang="en-US" sz="2400" dirty="0">
                <a:ln w="15875">
                  <a:noFill/>
                  <a:round/>
                </a:ln>
              </a:rPr>
              <a:t>linguistic, logical thinking and planning, </a:t>
            </a:r>
          </a:p>
          <a:p>
            <a:pPr marL="742950" lvl="1" indent="-285750">
              <a:buFont typeface="Arial" panose="020B0604020202020204" pitchFamily="34" charset="0"/>
              <a:buChar char="•"/>
            </a:pPr>
            <a:r>
              <a:rPr lang="en-US" sz="2400" dirty="0">
                <a:ln w="15875">
                  <a:noFill/>
                  <a:round/>
                </a:ln>
              </a:rPr>
              <a:t>musical skills, </a:t>
            </a:r>
          </a:p>
          <a:p>
            <a:pPr marL="742950" lvl="1" indent="-285750">
              <a:buFont typeface="Arial" panose="020B0604020202020204" pitchFamily="34" charset="0"/>
              <a:buChar char="•"/>
            </a:pPr>
            <a:r>
              <a:rPr lang="en-US" sz="2400" dirty="0">
                <a:ln w="15875">
                  <a:noFill/>
                  <a:round/>
                </a:ln>
              </a:rPr>
              <a:t>interpersonal skills, and </a:t>
            </a:r>
          </a:p>
          <a:p>
            <a:pPr marL="742950" lvl="1" indent="-285750">
              <a:buFont typeface="Arial" panose="020B0604020202020204" pitchFamily="34" charset="0"/>
              <a:buChar char="•"/>
            </a:pPr>
            <a:r>
              <a:rPr lang="en-US" sz="2400" dirty="0">
                <a:ln w="15875">
                  <a:noFill/>
                  <a:round/>
                </a:ln>
              </a:rPr>
              <a:t>kinesthetic.</a:t>
            </a:r>
          </a:p>
          <a:p>
            <a:pPr marL="285750" indent="-285750">
              <a:buFont typeface="Arial" panose="020B0604020202020204" pitchFamily="34" charset="0"/>
              <a:buChar char="•"/>
            </a:pPr>
            <a:r>
              <a:rPr lang="en-US" sz="2400" dirty="0">
                <a:ln w="15875">
                  <a:noFill/>
                  <a:round/>
                </a:ln>
              </a:rPr>
              <a:t>This differs from the widely accepted “general intelligence” theory taught in most psychology classes.</a:t>
            </a:r>
          </a:p>
          <a:p>
            <a:pPr marL="285750" indent="-285750">
              <a:buFont typeface="Arial" panose="020B0604020202020204" pitchFamily="34" charset="0"/>
              <a:buChar char="•"/>
            </a:pPr>
            <a:r>
              <a:rPr lang="en-US" sz="2400" dirty="0">
                <a:ln w="15875">
                  <a:noFill/>
                  <a:round/>
                </a:ln>
              </a:rPr>
              <a:t>The Wechsler Intelligence Scales are based on the concepts of general intelligence theory.</a:t>
            </a:r>
          </a:p>
          <a:p>
            <a:endParaRPr lang="en-US" dirty="0"/>
          </a:p>
          <a:p>
            <a:pPr marL="285750" indent="-285750">
              <a:buFont typeface="Arial" panose="020B0604020202020204" pitchFamily="34" charset="0"/>
              <a:buChar char="•"/>
            </a:pPr>
            <a:endParaRPr lang="en-US" sz="1200" dirty="0">
              <a:ln w="15875">
                <a:noFill/>
                <a:round/>
              </a:ln>
            </a:endParaRPr>
          </a:p>
          <a:p>
            <a:endParaRPr lang="en-US" sz="1200" dirty="0">
              <a:ln w="15875">
                <a:noFill/>
                <a:round/>
              </a:ln>
            </a:endParaRPr>
          </a:p>
          <a:p>
            <a:endParaRPr lang="en-US" dirty="0"/>
          </a:p>
        </p:txBody>
      </p:sp>
      <p:sp>
        <p:nvSpPr>
          <p:cNvPr id="4" name="Slide Number Placeholder 3"/>
          <p:cNvSpPr>
            <a:spLocks noGrp="1"/>
          </p:cNvSpPr>
          <p:nvPr>
            <p:ph type="sldNum" sz="quarter" idx="5"/>
          </p:nvPr>
        </p:nvSpPr>
        <p:spPr/>
        <p:txBody>
          <a:bodyPr/>
          <a:lstStyle/>
          <a:p>
            <a:fld id="{E157E5D0-F756-0041-96E1-0C5BEF881D38}" type="slidenum">
              <a:rPr lang="en-US" smtClean="0"/>
              <a:t>19</a:t>
            </a:fld>
            <a:endParaRPr lang="en-US"/>
          </a:p>
        </p:txBody>
      </p:sp>
    </p:spTree>
    <p:extLst>
      <p:ext uri="{BB962C8B-B14F-4D97-AF65-F5344CB8AC3E}">
        <p14:creationId xmlns:p14="http://schemas.microsoft.com/office/powerpoint/2010/main" val="6956213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b="1" dirty="0">
                <a:ln w="15875">
                  <a:noFill/>
                  <a:round/>
                </a:ln>
              </a:rPr>
              <a:t>Constructivist theories of human development</a:t>
            </a:r>
            <a:r>
              <a:rPr lang="en-US" sz="1200" dirty="0">
                <a:ln w="15875">
                  <a:noFill/>
                  <a:round/>
                </a:ln>
              </a:rPr>
              <a:t> view individuals as shaping or constructing their own reality. </a:t>
            </a:r>
          </a:p>
          <a:p>
            <a:pPr marL="285750" indent="-285750">
              <a:buFont typeface="Arial" panose="020B0604020202020204" pitchFamily="34" charset="0"/>
              <a:buChar char="•"/>
            </a:pPr>
            <a:r>
              <a:rPr lang="en-US" sz="1200" dirty="0">
                <a:ln w="15875">
                  <a:noFill/>
                  <a:round/>
                </a:ln>
              </a:rPr>
              <a:t>Jean Piaget (1896–1980), focuses on </a:t>
            </a:r>
            <a:r>
              <a:rPr lang="en-US" sz="1200" b="1" dirty="0">
                <a:ln w="15875">
                  <a:noFill/>
                  <a:round/>
                </a:ln>
              </a:rPr>
              <a:t>cognitive development</a:t>
            </a:r>
            <a:r>
              <a:rPr lang="en-US" sz="1200" dirty="0">
                <a:ln w="15875">
                  <a:noFill/>
                  <a:round/>
                </a:ln>
              </a:rPr>
              <a:t>, particularly the development of logical, scientific reasoning </a:t>
            </a:r>
          </a:p>
          <a:p>
            <a:pPr marL="285750" indent="-285750">
              <a:buFont typeface="Arial" panose="020B0604020202020204" pitchFamily="34" charset="0"/>
              <a:buChar char="•"/>
            </a:pPr>
            <a:r>
              <a:rPr lang="en-US" sz="1200" dirty="0">
                <a:ln w="15875">
                  <a:noFill/>
                  <a:round/>
                </a:ln>
              </a:rPr>
              <a:t>Children’s logical thinking develops through a series of qualitatively different stages over the course of childhood and adolescence. </a:t>
            </a:r>
            <a:endParaRPr lang="en-US" sz="1200"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E157E5D0-F756-0041-96E1-0C5BEF881D38}" type="slidenum">
              <a:rPr lang="en-US" smtClean="0"/>
              <a:t>20</a:t>
            </a:fld>
            <a:endParaRPr lang="en-US"/>
          </a:p>
        </p:txBody>
      </p:sp>
    </p:spTree>
    <p:extLst>
      <p:ext uri="{BB962C8B-B14F-4D97-AF65-F5344CB8AC3E}">
        <p14:creationId xmlns:p14="http://schemas.microsoft.com/office/powerpoint/2010/main" val="16693577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ln w="15875">
                  <a:noFill/>
                  <a:round/>
                </a:ln>
                <a:effectLst/>
              </a:rPr>
              <a:t>Contemporary developmental science recognizes human development as continuous</a:t>
            </a:r>
            <a:r>
              <a:rPr lang="en-US" sz="1200" dirty="0">
                <a:ln w="15875">
                  <a:noFill/>
                  <a:round/>
                </a:ln>
              </a:rPr>
              <a:t> </a:t>
            </a:r>
            <a:r>
              <a:rPr lang="en-US" sz="1200" dirty="0">
                <a:ln w="15875">
                  <a:noFill/>
                  <a:round/>
                </a:ln>
                <a:effectLst/>
              </a:rPr>
              <a:t>throughout the lifespan. </a:t>
            </a:r>
          </a:p>
          <a:p>
            <a:pPr marL="285750" indent="-285750">
              <a:buFont typeface="Arial" panose="020B0604020202020204" pitchFamily="34" charset="0"/>
              <a:buChar char="•"/>
            </a:pPr>
            <a:r>
              <a:rPr lang="en-US" sz="1200" dirty="0">
                <a:ln w="15875">
                  <a:noFill/>
                  <a:round/>
                </a:ln>
                <a:effectLst/>
              </a:rPr>
              <a:t>A </a:t>
            </a:r>
            <a:r>
              <a:rPr lang="en-US" sz="1200" dirty="0">
                <a:ln w="15875">
                  <a:noFill/>
                  <a:round/>
                </a:ln>
              </a:rPr>
              <a:t>history of development lies behind any particular client characteristic, capacity, or response we encounter in practice.</a:t>
            </a:r>
          </a:p>
          <a:p>
            <a:pPr marL="285750" indent="-285750">
              <a:buFont typeface="Arial" panose="020B0604020202020204" pitchFamily="34" charset="0"/>
              <a:buChar char="•"/>
            </a:pPr>
            <a:r>
              <a:rPr lang="en-US" sz="1200" dirty="0">
                <a:ln w="15875">
                  <a:noFill/>
                  <a:round/>
                </a:ln>
              </a:rPr>
              <a:t>Client’s developmental history informs responses</a:t>
            </a:r>
            <a:endParaRPr lang="en-US" sz="1200" dirty="0">
              <a:ln w="15875">
                <a:noFill/>
                <a:round/>
              </a:ln>
              <a:effectLst/>
            </a:endParaRPr>
          </a:p>
          <a:p>
            <a:pPr marL="285750" indent="-285750">
              <a:buFont typeface="Arial" panose="020B0604020202020204" pitchFamily="34" charset="0"/>
              <a:buChar char="•"/>
            </a:pPr>
            <a:r>
              <a:rPr lang="en-US" sz="1200" dirty="0">
                <a:ln w="15875">
                  <a:noFill/>
                  <a:round/>
                </a:ln>
                <a:effectLst/>
              </a:rPr>
              <a:t>How an individual responds to any particular event is influenced not only by that event but by what that individual has experienced in the past. </a:t>
            </a:r>
            <a:br>
              <a:rPr lang="en-US" sz="1200" dirty="0">
                <a:ln w="15875">
                  <a:noFill/>
                  <a:round/>
                </a:ln>
                <a:effectLst/>
              </a:rPr>
            </a:br>
            <a:endParaRPr lang="en-US" sz="1200" dirty="0">
              <a:ln w="15875">
                <a:noFill/>
                <a:round/>
              </a:ln>
              <a:effectLst/>
            </a:endParaRPr>
          </a:p>
          <a:p>
            <a:pPr marL="285750" indent="-285750">
              <a:buFont typeface="Arial" panose="020B0604020202020204" pitchFamily="34" charset="0"/>
              <a:buChar char="•"/>
            </a:pPr>
            <a:r>
              <a:rPr lang="en-US" sz="2400" dirty="0">
                <a:ln w="15875">
                  <a:noFill/>
                  <a:round/>
                </a:ln>
              </a:rPr>
              <a:t>H</a:t>
            </a:r>
            <a:r>
              <a:rPr lang="en-US" sz="2400" dirty="0">
                <a:ln w="15875">
                  <a:noFill/>
                  <a:round/>
                </a:ln>
                <a:effectLst/>
              </a:rPr>
              <a:t>uman development is non-dualistic. </a:t>
            </a:r>
          </a:p>
          <a:p>
            <a:pPr marL="742950" lvl="1" indent="-285750">
              <a:buFont typeface="Arial" panose="020B0604020202020204" pitchFamily="34" charset="0"/>
              <a:buChar char="•"/>
            </a:pPr>
            <a:r>
              <a:rPr lang="en-US" sz="2400" dirty="0">
                <a:ln w="15875">
                  <a:noFill/>
                  <a:round/>
                </a:ln>
                <a:effectLst/>
              </a:rPr>
              <a:t>Just as we shape our environments, so too do these environments shape our development.</a:t>
            </a:r>
            <a:br>
              <a:rPr lang="en-US" sz="2400" dirty="0">
                <a:ln w="15875">
                  <a:noFill/>
                  <a:round/>
                </a:ln>
                <a:effectLst/>
              </a:rPr>
            </a:br>
            <a:endParaRPr lang="en-US" sz="1200" dirty="0">
              <a:ln w="15875">
                <a:noFill/>
                <a:round/>
              </a:ln>
              <a:effectLst/>
            </a:endParaRPr>
          </a:p>
          <a:p>
            <a:pPr marL="285750" indent="-285750">
              <a:buFont typeface="Arial" panose="020B0604020202020204" pitchFamily="34" charset="0"/>
              <a:buChar char="•"/>
            </a:pPr>
            <a:r>
              <a:rPr lang="en-US" sz="2400" dirty="0">
                <a:ln w="15875">
                  <a:noFill/>
                  <a:round/>
                </a:ln>
                <a:effectLst/>
              </a:rPr>
              <a:t>Human beings </a:t>
            </a:r>
            <a:r>
              <a:rPr lang="en-US" sz="2400" dirty="0">
                <a:ln w="15875">
                  <a:noFill/>
                  <a:round/>
                </a:ln>
              </a:rPr>
              <a:t>are</a:t>
            </a:r>
            <a:r>
              <a:rPr lang="en-US" sz="2400" dirty="0">
                <a:ln w="15875">
                  <a:noFill/>
                  <a:round/>
                </a:ln>
                <a:effectLst/>
              </a:rPr>
              <a:t> active, intentional and self-regulating. </a:t>
            </a:r>
            <a:endParaRPr lang="en-US" sz="2400" dirty="0">
              <a:ln w="15875">
                <a:noFill/>
                <a:round/>
              </a:ln>
            </a:endParaRPr>
          </a:p>
          <a:p>
            <a:pPr marL="742950" lvl="1" indent="-285750">
              <a:buFont typeface="Arial" panose="020B0604020202020204" pitchFamily="34" charset="0"/>
              <a:buChar char="•"/>
            </a:pPr>
            <a:r>
              <a:rPr lang="en-US" sz="2400" dirty="0">
                <a:ln w="15875">
                  <a:noFill/>
                  <a:round/>
                </a:ln>
                <a:effectLst/>
              </a:rPr>
              <a:t>People contribute to their own development by interpreting, making meaning from their experiences and acting intentionally.   </a:t>
            </a:r>
          </a:p>
          <a:p>
            <a:endParaRPr lang="en-US" dirty="0"/>
          </a:p>
        </p:txBody>
      </p:sp>
      <p:sp>
        <p:nvSpPr>
          <p:cNvPr id="4" name="Slide Number Placeholder 3"/>
          <p:cNvSpPr>
            <a:spLocks noGrp="1"/>
          </p:cNvSpPr>
          <p:nvPr>
            <p:ph type="sldNum" sz="quarter" idx="5"/>
          </p:nvPr>
        </p:nvSpPr>
        <p:spPr/>
        <p:txBody>
          <a:bodyPr/>
          <a:lstStyle/>
          <a:p>
            <a:fld id="{E157E5D0-F756-0041-96E1-0C5BEF881D38}" type="slidenum">
              <a:rPr lang="en-US" smtClean="0"/>
              <a:t>3</a:t>
            </a:fld>
            <a:endParaRPr lang="en-US"/>
          </a:p>
        </p:txBody>
      </p:sp>
    </p:spTree>
    <p:extLst>
      <p:ext uri="{BB962C8B-B14F-4D97-AF65-F5344CB8AC3E}">
        <p14:creationId xmlns:p14="http://schemas.microsoft.com/office/powerpoint/2010/main" val="7126953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ln w="15875">
                  <a:noFill/>
                  <a:round/>
                </a:ln>
              </a:rPr>
              <a:t>The sensorimotor stage (birth to approximately age two): children base their thought in actions, focusing on what they can perceive and do. </a:t>
            </a:r>
          </a:p>
          <a:p>
            <a:pPr marL="285750" indent="-285750">
              <a:buFont typeface="Arial" panose="020B0604020202020204" pitchFamily="34" charset="0"/>
              <a:buChar char="•"/>
            </a:pPr>
            <a:r>
              <a:rPr lang="en-US" sz="1200" dirty="0">
                <a:ln w="15875">
                  <a:noFill/>
                  <a:round/>
                </a:ln>
              </a:rPr>
              <a:t>Preoperational stage (approximately ages two to six): children acquire the ability to use symbols, as evidenced, for example, through their use of language and pretend play.</a:t>
            </a:r>
          </a:p>
          <a:p>
            <a:pPr marL="285750" indent="-285750">
              <a:buFont typeface="Arial" panose="020B0604020202020204" pitchFamily="34" charset="0"/>
              <a:buChar char="•"/>
            </a:pPr>
            <a:r>
              <a:rPr lang="en-US" sz="1200" dirty="0">
                <a:ln w="15875">
                  <a:noFill/>
                  <a:round/>
                </a:ln>
              </a:rPr>
              <a:t>Concrete operations stage: children develop more effective skills for manipulating representations and the logic of concrete statements. </a:t>
            </a:r>
          </a:p>
          <a:p>
            <a:pPr marL="285750" indent="-285750">
              <a:buFont typeface="Arial" panose="020B0604020202020204" pitchFamily="34" charset="0"/>
              <a:buChar char="•"/>
            </a:pPr>
            <a:r>
              <a:rPr lang="en-US" sz="1200" dirty="0">
                <a:ln w="15875">
                  <a:noFill/>
                  <a:round/>
                </a:ln>
              </a:rPr>
              <a:t>Formal operations (adolescence): This final stage of cognitive development is marked by the ability to engage in hypothetical, scientific thinking.</a:t>
            </a:r>
            <a:endParaRPr lang="en-US" sz="1200"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E157E5D0-F756-0041-96E1-0C5BEF881D38}" type="slidenum">
              <a:rPr lang="en-US" smtClean="0"/>
              <a:t>21</a:t>
            </a:fld>
            <a:endParaRPr lang="en-US"/>
          </a:p>
        </p:txBody>
      </p:sp>
    </p:spTree>
    <p:extLst>
      <p:ext uri="{BB962C8B-B14F-4D97-AF65-F5344CB8AC3E}">
        <p14:creationId xmlns:p14="http://schemas.microsoft.com/office/powerpoint/2010/main" val="2240142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IN" sz="1200" dirty="0"/>
              <a:t>Roger Brown’s (1973) contributed to </a:t>
            </a:r>
            <a:r>
              <a:rPr lang="en-IN" sz="1200" b="1" dirty="0"/>
              <a:t>constructivist perspectives </a:t>
            </a:r>
            <a:r>
              <a:rPr lang="en-IN" sz="1200" dirty="0"/>
              <a:t>where children’s rapid acquisition of a highly complex native language, in part, reflects our human genetic potential. </a:t>
            </a:r>
            <a:endParaRPr lang="en-IN" sz="1200" dirty="0">
              <a:ln w="15875">
                <a:noFill/>
                <a:round/>
              </a:ln>
              <a:effectLst/>
            </a:endParaRPr>
          </a:p>
          <a:p>
            <a:pPr marL="285750" indent="-285750">
              <a:buFont typeface="Arial" panose="020B0604020202020204" pitchFamily="34" charset="0"/>
              <a:buChar char="•"/>
            </a:pPr>
            <a:r>
              <a:rPr lang="en-IN" sz="1200" dirty="0">
                <a:ln w="15875">
                  <a:noFill/>
                  <a:round/>
                </a:ln>
                <a:effectLst/>
              </a:rPr>
              <a:t>These theories </a:t>
            </a:r>
            <a:r>
              <a:rPr lang="en-US" sz="1200" dirty="0"/>
              <a:t>draw attention to the role of meaning in human behavior and development and the various ways in which individuals actively respond. </a:t>
            </a:r>
          </a:p>
          <a:p>
            <a:pPr marL="285750" indent="-285750">
              <a:buFont typeface="Arial" panose="020B0604020202020204" pitchFamily="34" charset="0"/>
              <a:buChar char="•"/>
            </a:pPr>
            <a:r>
              <a:rPr lang="en-US" sz="1200" dirty="0"/>
              <a:t>Effective social work interventions go beyond simple biological or environmental manipulations to consider how clients will understand, interpret, and, ultimately, respond to change.</a:t>
            </a:r>
            <a:endParaRPr lang="en-CA" sz="1200" dirty="0"/>
          </a:p>
          <a:p>
            <a:pPr marL="285750" indent="-285750">
              <a:buFont typeface="Arial" panose="020B0604020202020204" pitchFamily="34" charset="0"/>
              <a:buChar char="•"/>
            </a:pPr>
            <a:endParaRPr lang="en-US" sz="1200"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E157E5D0-F756-0041-96E1-0C5BEF881D38}" type="slidenum">
              <a:rPr lang="en-US" smtClean="0"/>
              <a:t>22</a:t>
            </a:fld>
            <a:endParaRPr lang="en-US"/>
          </a:p>
        </p:txBody>
      </p:sp>
    </p:spTree>
    <p:extLst>
      <p:ext uri="{BB962C8B-B14F-4D97-AF65-F5344CB8AC3E}">
        <p14:creationId xmlns:p14="http://schemas.microsoft.com/office/powerpoint/2010/main" val="1917520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IN" sz="1200" b="1" dirty="0"/>
              <a:t>Sociocultural-historical theories of human development </a:t>
            </a:r>
            <a:r>
              <a:rPr lang="en-IN" sz="1200" dirty="0"/>
              <a:t>emphasize individuals’ active contributions to their own development and views cultural and historical context as a critical third factor in development, through which biology and experience interact. </a:t>
            </a:r>
            <a:endParaRPr lang="en-IN" sz="1200" b="1" dirty="0"/>
          </a:p>
          <a:p>
            <a:pPr marL="285750" indent="-285750">
              <a:buFont typeface="Arial" panose="020B0604020202020204" pitchFamily="34" charset="0"/>
              <a:buChar char="•"/>
            </a:pPr>
            <a:r>
              <a:rPr lang="en-IN" sz="1200" b="1" dirty="0"/>
              <a:t>Culture</a:t>
            </a:r>
            <a:r>
              <a:rPr lang="en-IN" sz="1200" dirty="0"/>
              <a:t> involves the physical objects, activities, patterns of living, meaning, values and social structures that are shaped by the experiences of earlier generations and elaborated by later generations</a:t>
            </a:r>
          </a:p>
          <a:p>
            <a:pPr marL="285750" indent="-285750">
              <a:buFont typeface="Arial" panose="020B0604020202020204" pitchFamily="34" charset="0"/>
              <a:buChar char="•"/>
            </a:pPr>
            <a:r>
              <a:rPr lang="en-IN" sz="2400" dirty="0"/>
              <a:t>Cultural contexts encompass ways a group of people are linked together through similarities in thought, emotions, values, beliefs, rituals, and behaviors. Culture is often the “glue” that creates a sense of identity and belonging. </a:t>
            </a:r>
            <a:endParaRPr lang="en-US" sz="1200" dirty="0">
              <a:ln w="15875">
                <a:noFill/>
                <a:round/>
              </a:ln>
              <a:effectLst/>
              <a:latin typeface="Franklin Gothic Heavy" panose="020B0903020102020204" pitchFamily="34" charset="0"/>
            </a:endParaRPr>
          </a:p>
          <a:p>
            <a:endParaRPr lang="en-US" dirty="0"/>
          </a:p>
        </p:txBody>
      </p:sp>
      <p:sp>
        <p:nvSpPr>
          <p:cNvPr id="4" name="Slide Number Placeholder 3"/>
          <p:cNvSpPr>
            <a:spLocks noGrp="1"/>
          </p:cNvSpPr>
          <p:nvPr>
            <p:ph type="sldNum" sz="quarter" idx="5"/>
          </p:nvPr>
        </p:nvSpPr>
        <p:spPr/>
        <p:txBody>
          <a:bodyPr/>
          <a:lstStyle/>
          <a:p>
            <a:fld id="{E157E5D0-F756-0041-96E1-0C5BEF881D38}" type="slidenum">
              <a:rPr lang="en-US" smtClean="0"/>
              <a:t>23</a:t>
            </a:fld>
            <a:endParaRPr lang="en-US"/>
          </a:p>
        </p:txBody>
      </p:sp>
    </p:spTree>
    <p:extLst>
      <p:ext uri="{BB962C8B-B14F-4D97-AF65-F5344CB8AC3E}">
        <p14:creationId xmlns:p14="http://schemas.microsoft.com/office/powerpoint/2010/main" val="29966938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IN" sz="2400" dirty="0"/>
              <a:t>The sociocultural-historical perspective elaborates upon the constructivist perspective. </a:t>
            </a:r>
          </a:p>
          <a:p>
            <a:pPr marL="742950" lvl="1" indent="-285750">
              <a:buFont typeface="Arial" panose="020B0604020202020204" pitchFamily="34" charset="0"/>
              <a:buChar char="•"/>
            </a:pPr>
            <a:r>
              <a:rPr lang="en-IN" sz="2400" dirty="0"/>
              <a:t>The theory assumes that less experienced individuals and more experienced individuals are active </a:t>
            </a:r>
            <a:r>
              <a:rPr lang="en-IN" sz="2400" i="1" dirty="0"/>
              <a:t>collaborators</a:t>
            </a:r>
            <a:r>
              <a:rPr lang="en-IN" sz="2400" dirty="0"/>
              <a:t> in the process of development</a:t>
            </a:r>
          </a:p>
          <a:p>
            <a:pPr marL="285750" indent="-285750">
              <a:buFont typeface="Arial" panose="020B0604020202020204" pitchFamily="34" charset="0"/>
              <a:buChar char="•"/>
            </a:pPr>
            <a:r>
              <a:rPr lang="en-IN" sz="2400" dirty="0"/>
              <a:t>Development occurs throughout the life span through the complex, dialectical (interactive) processes of </a:t>
            </a:r>
            <a:r>
              <a:rPr lang="en-IN" sz="2400" b="1" dirty="0"/>
              <a:t>socialization</a:t>
            </a:r>
            <a:r>
              <a:rPr lang="en-IN" sz="2400" dirty="0"/>
              <a:t> and </a:t>
            </a:r>
            <a:r>
              <a:rPr lang="en-IN" sz="2400" b="1" dirty="0"/>
              <a:t>acquisition</a:t>
            </a:r>
            <a:r>
              <a:rPr lang="en-IN" sz="2400" dirty="0"/>
              <a:t>. </a:t>
            </a:r>
            <a:endParaRPr lang="en-US" dirty="0"/>
          </a:p>
          <a:p>
            <a:pPr marL="285750" indent="-285750">
              <a:lnSpc>
                <a:spcPct val="90000"/>
              </a:lnSpc>
              <a:buFont typeface="Arial" panose="020B0604020202020204" pitchFamily="34" charset="0"/>
              <a:buChar char="•"/>
            </a:pPr>
            <a:r>
              <a:rPr lang="en-IN" dirty="0"/>
              <a:t>Socialization: </a:t>
            </a:r>
          </a:p>
          <a:p>
            <a:pPr marL="742950" lvl="1" indent="-285750">
              <a:lnSpc>
                <a:spcPct val="90000"/>
              </a:lnSpc>
              <a:buFont typeface="Arial" panose="020B0604020202020204" pitchFamily="34" charset="0"/>
              <a:buChar char="•"/>
            </a:pPr>
            <a:r>
              <a:rPr lang="en-IN" sz="1800" dirty="0"/>
              <a:t>Process by which more experienced individuals structure social environment &amp; display patterned meanings for the novice</a:t>
            </a:r>
          </a:p>
          <a:p>
            <a:pPr marL="1200150" lvl="2" indent="-285750">
              <a:lnSpc>
                <a:spcPct val="90000"/>
              </a:lnSpc>
              <a:buFont typeface="Arial" panose="020B0604020202020204" pitchFamily="34" charset="0"/>
              <a:buChar char="•"/>
            </a:pPr>
            <a:r>
              <a:rPr lang="en-IN" sz="1800" dirty="0"/>
              <a:t>E.g. individuals socially guided to becoming culturally competent members of society</a:t>
            </a:r>
          </a:p>
          <a:p>
            <a:pPr marL="1200150" lvl="2" indent="-285750">
              <a:lnSpc>
                <a:spcPct val="90000"/>
              </a:lnSpc>
              <a:buFont typeface="Arial" panose="020B0604020202020204" pitchFamily="34" charset="0"/>
              <a:buChar char="•"/>
            </a:pPr>
            <a:endParaRPr lang="en-IN" sz="1800" dirty="0"/>
          </a:p>
          <a:p>
            <a:pPr marL="342900" indent="-342900">
              <a:buFont typeface="Arial" panose="020B0604020202020204" pitchFamily="34" charset="0"/>
              <a:buChar char="•"/>
            </a:pPr>
            <a:r>
              <a:rPr lang="en-US" dirty="0"/>
              <a:t>Acquisition:</a:t>
            </a:r>
          </a:p>
          <a:p>
            <a:pPr marL="617220" lvl="1" indent="-342900">
              <a:buFont typeface="Arial" panose="020B0604020202020204" pitchFamily="34" charset="0"/>
              <a:buChar char="•"/>
            </a:pPr>
            <a:r>
              <a:rPr lang="en-US" sz="1800" dirty="0"/>
              <a:t>Process where novices interpret, respond to, ignore, reject, embrace, or on social patterns exposed to</a:t>
            </a:r>
          </a:p>
          <a:p>
            <a:pPr marL="1257300" lvl="2" indent="-342900">
              <a:buFont typeface="Arial" panose="020B0604020202020204" pitchFamily="34" charset="0"/>
              <a:buChar char="•"/>
            </a:pPr>
            <a:r>
              <a:rPr lang="en-US" sz="1800" dirty="0"/>
              <a:t>E.g. individuals in each new generation construct cultural continuity &amp; change</a:t>
            </a:r>
            <a:endParaRPr lang="en-CA" sz="1800" dirty="0"/>
          </a:p>
          <a:p>
            <a:endParaRPr lang="en-US" dirty="0"/>
          </a:p>
          <a:p>
            <a:endParaRPr lang="en-US" dirty="0"/>
          </a:p>
        </p:txBody>
      </p:sp>
      <p:sp>
        <p:nvSpPr>
          <p:cNvPr id="4" name="Slide Number Placeholder 3"/>
          <p:cNvSpPr>
            <a:spLocks noGrp="1"/>
          </p:cNvSpPr>
          <p:nvPr>
            <p:ph type="sldNum" sz="quarter" idx="5"/>
          </p:nvPr>
        </p:nvSpPr>
        <p:spPr/>
        <p:txBody>
          <a:bodyPr/>
          <a:lstStyle/>
          <a:p>
            <a:fld id="{E157E5D0-F756-0041-96E1-0C5BEF881D38}" type="slidenum">
              <a:rPr lang="en-US" smtClean="0"/>
              <a:t>24</a:t>
            </a:fld>
            <a:endParaRPr lang="en-US"/>
          </a:p>
        </p:txBody>
      </p:sp>
    </p:spTree>
    <p:extLst>
      <p:ext uri="{BB962C8B-B14F-4D97-AF65-F5344CB8AC3E}">
        <p14:creationId xmlns:p14="http://schemas.microsoft.com/office/powerpoint/2010/main" val="23046140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IN" sz="2400" dirty="0"/>
              <a:t>Lev Vygotsky (1896–1934) viewed the human mind as developing “in” society.</a:t>
            </a:r>
          </a:p>
          <a:p>
            <a:pPr marL="285750" indent="-285750">
              <a:buFont typeface="Arial" panose="020B0604020202020204" pitchFamily="34" charset="0"/>
              <a:buChar char="•"/>
            </a:pPr>
            <a:r>
              <a:rPr lang="en-IN" sz="2400" dirty="0"/>
              <a:t>The development of higher levels of thinking and acting proceeds from interpersonal processes to intrapersonal processes. </a:t>
            </a:r>
          </a:p>
          <a:p>
            <a:pPr marL="285750" indent="-285750">
              <a:buFont typeface="Arial" panose="020B0604020202020204" pitchFamily="34" charset="0"/>
              <a:buChar char="•"/>
            </a:pPr>
            <a:r>
              <a:rPr lang="en-IN" sz="2400" dirty="0"/>
              <a:t>During interpersonal interactions, these experts can support children in developing new and more complex ways of thinking. </a:t>
            </a:r>
          </a:p>
          <a:p>
            <a:pPr marL="285750" indent="-285750">
              <a:buFont typeface="Arial" panose="020B0604020202020204" pitchFamily="34" charset="0"/>
              <a:buChar char="•"/>
            </a:pPr>
            <a:r>
              <a:rPr lang="en-IN" sz="2400" dirty="0"/>
              <a:t>These interactions create a </a:t>
            </a:r>
            <a:r>
              <a:rPr lang="en-IN" sz="2400" b="1" dirty="0"/>
              <a:t>zone of proximal development.</a:t>
            </a:r>
            <a:endParaRPr lang="en-IN" sz="2400" dirty="0"/>
          </a:p>
          <a:p>
            <a:pPr marL="285750" indent="-285750">
              <a:buFont typeface="Arial" panose="020B0604020202020204" pitchFamily="34" charset="0"/>
              <a:buChar char="•"/>
            </a:pPr>
            <a:r>
              <a:rPr lang="en-IN" sz="2400" dirty="0"/>
              <a:t>A.R. Luria, a student of Vygotsky, and an internationally famous neuropsychologist stated that one cannot understand the human brain without knowing the context of a person’s cultural and social experiences </a:t>
            </a:r>
            <a:r>
              <a:rPr lang="en-IN" sz="1600" dirty="0"/>
              <a:t>(Luria, A.R. 1973. </a:t>
            </a:r>
            <a:r>
              <a:rPr lang="en-IN" sz="1600" i="1" dirty="0"/>
              <a:t>The Working Brain: An Introduction to Neuropsychology</a:t>
            </a:r>
            <a:r>
              <a:rPr lang="en-IN" sz="1600" dirty="0"/>
              <a:t>. New York: Basic Books). </a:t>
            </a:r>
          </a:p>
          <a:p>
            <a:pPr marL="285750" indent="-285750">
              <a:buFont typeface="Arial" panose="020B0604020202020204" pitchFamily="34" charset="0"/>
              <a:buChar char="•"/>
            </a:pPr>
            <a:endParaRPr lang="en-US" sz="2400" dirty="0">
              <a:ln w="15875">
                <a:noFill/>
                <a:round/>
              </a:ln>
              <a:effectLst/>
              <a:latin typeface="Franklin Gothic Heavy" panose="020B0903020102020204" pitchFamily="34" charset="0"/>
            </a:endParaRPr>
          </a:p>
          <a:p>
            <a:pPr marL="285750" indent="-285750">
              <a:buFont typeface="Arial" panose="020B0604020202020204" pitchFamily="34" charset="0"/>
              <a:buChar char="•"/>
            </a:pPr>
            <a:endParaRPr lang="en-IN" sz="2400" b="1" dirty="0"/>
          </a:p>
        </p:txBody>
      </p:sp>
      <p:sp>
        <p:nvSpPr>
          <p:cNvPr id="4" name="Slide Number Placeholder 3"/>
          <p:cNvSpPr>
            <a:spLocks noGrp="1"/>
          </p:cNvSpPr>
          <p:nvPr>
            <p:ph type="sldNum" sz="quarter" idx="5"/>
          </p:nvPr>
        </p:nvSpPr>
        <p:spPr/>
        <p:txBody>
          <a:bodyPr/>
          <a:lstStyle/>
          <a:p>
            <a:fld id="{E157E5D0-F756-0041-96E1-0C5BEF881D38}" type="slidenum">
              <a:rPr lang="en-US" smtClean="0"/>
              <a:t>25</a:t>
            </a:fld>
            <a:endParaRPr lang="en-US"/>
          </a:p>
        </p:txBody>
      </p:sp>
    </p:spTree>
    <p:extLst>
      <p:ext uri="{BB962C8B-B14F-4D97-AF65-F5344CB8AC3E}">
        <p14:creationId xmlns:p14="http://schemas.microsoft.com/office/powerpoint/2010/main" val="42725280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t>Almost all theories, but especially the sociocultural theories assume that there is not a single or universal “best” way for individuals to develop across the life span. </a:t>
            </a:r>
          </a:p>
          <a:p>
            <a:pPr marL="285750" indent="-285750">
              <a:buFont typeface="Arial" panose="020B0604020202020204" pitchFamily="34" charset="0"/>
              <a:buChar char="•"/>
            </a:pPr>
            <a:r>
              <a:rPr lang="en-US" sz="1200" dirty="0"/>
              <a:t>Similarly there is not one “best practice” for social work intervention that applies across all sociocultural and historical contexts.</a:t>
            </a:r>
            <a:endParaRPr lang="en-IN" sz="1200" dirty="0"/>
          </a:p>
          <a:p>
            <a:pPr marL="285750" indent="-285750">
              <a:buFont typeface="Arial" panose="020B0604020202020204" pitchFamily="34" charset="0"/>
              <a:buChar char="•"/>
            </a:pPr>
            <a:r>
              <a:rPr lang="en-IN" sz="1200" dirty="0"/>
              <a:t>Knowledge of cultural and historical diversity allows social workers to understand the challenges clients face in particular settings.</a:t>
            </a:r>
            <a:endParaRPr lang="en-CA" sz="1200" dirty="0"/>
          </a:p>
          <a:p>
            <a:pPr marL="285750" indent="-285750">
              <a:buFont typeface="Arial" panose="020B0604020202020204" pitchFamily="34" charset="0"/>
              <a:buChar char="•"/>
            </a:pPr>
            <a:endParaRPr lang="en-US" sz="1200" dirty="0">
              <a:ln w="15875">
                <a:noFill/>
                <a:round/>
              </a:ln>
              <a:effectLst/>
              <a:latin typeface="Franklin Gothic Heavy" panose="020B0903020102020204" pitchFamily="34" charset="0"/>
            </a:endParaRPr>
          </a:p>
          <a:p>
            <a:endParaRPr lang="en-US" dirty="0"/>
          </a:p>
        </p:txBody>
      </p:sp>
      <p:sp>
        <p:nvSpPr>
          <p:cNvPr id="4" name="Slide Number Placeholder 3"/>
          <p:cNvSpPr>
            <a:spLocks noGrp="1"/>
          </p:cNvSpPr>
          <p:nvPr>
            <p:ph type="sldNum" sz="quarter" idx="5"/>
          </p:nvPr>
        </p:nvSpPr>
        <p:spPr/>
        <p:txBody>
          <a:bodyPr/>
          <a:lstStyle/>
          <a:p>
            <a:fld id="{E157E5D0-F756-0041-96E1-0C5BEF881D38}" type="slidenum">
              <a:rPr lang="en-US" smtClean="0"/>
              <a:t>26</a:t>
            </a:fld>
            <a:endParaRPr lang="en-US"/>
          </a:p>
        </p:txBody>
      </p:sp>
    </p:spTree>
    <p:extLst>
      <p:ext uri="{BB962C8B-B14F-4D97-AF65-F5344CB8AC3E}">
        <p14:creationId xmlns:p14="http://schemas.microsoft.com/office/powerpoint/2010/main" val="34590761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IN" sz="2400" b="1" dirty="0"/>
              <a:t>Ecology</a:t>
            </a:r>
            <a:r>
              <a:rPr lang="en-IN" sz="2400" dirty="0"/>
              <a:t> </a:t>
            </a:r>
          </a:p>
          <a:p>
            <a:pPr marL="742950" lvl="1" indent="-285750">
              <a:buFont typeface="Arial" panose="020B0604020202020204" pitchFamily="34" charset="0"/>
              <a:buChar char="•"/>
            </a:pPr>
            <a:r>
              <a:rPr lang="en-IN" sz="2400" dirty="0"/>
              <a:t>concerns the interrelationships of organisms with their environment.</a:t>
            </a:r>
            <a:endParaRPr lang="en-IN" sz="2400" b="1" dirty="0"/>
          </a:p>
          <a:p>
            <a:pPr marL="285750" indent="-285750">
              <a:buFont typeface="Arial" panose="020B0604020202020204" pitchFamily="34" charset="0"/>
              <a:buChar char="•"/>
            </a:pPr>
            <a:r>
              <a:rPr lang="en-IN" sz="2400" b="1" dirty="0"/>
              <a:t>Physical ecology </a:t>
            </a:r>
            <a:r>
              <a:rPr lang="en-IN" sz="2400" dirty="0"/>
              <a:t>includes the climate, plant and animal life, and human artefacts. </a:t>
            </a:r>
          </a:p>
          <a:p>
            <a:pPr marL="742950" lvl="1" indent="-285750">
              <a:buFont typeface="Arial" panose="020B0604020202020204" pitchFamily="34" charset="0"/>
              <a:buChar char="•"/>
            </a:pPr>
            <a:r>
              <a:rPr lang="en-IN" sz="2400" dirty="0"/>
              <a:t>Inadequate physical resources remain a central issue for social workers today.</a:t>
            </a:r>
          </a:p>
          <a:p>
            <a:pPr marL="742950" lvl="1" indent="-285750">
              <a:buFont typeface="Arial" panose="020B0604020202020204" pitchFamily="34" charset="0"/>
              <a:buChar char="•"/>
            </a:pPr>
            <a:r>
              <a:rPr lang="en-IN" sz="2400" dirty="0"/>
              <a:t>As populations grow and the earth’s climate changes shortages of life supporting resources such as water and food may create new global crises and dangers.</a:t>
            </a:r>
          </a:p>
          <a:p>
            <a:pPr marL="342900" indent="-342900">
              <a:buFont typeface="Arial" panose="020B0604020202020204" pitchFamily="34" charset="0"/>
              <a:buChar char="•"/>
            </a:pPr>
            <a:r>
              <a:rPr lang="en-IN" sz="2400" b="1" dirty="0"/>
              <a:t>Social ecology</a:t>
            </a:r>
            <a:r>
              <a:rPr lang="en-IN" sz="2400" dirty="0"/>
              <a:t> </a:t>
            </a:r>
          </a:p>
          <a:p>
            <a:pPr marL="800100" lvl="1" indent="-342900">
              <a:buFont typeface="Arial" panose="020B0604020202020204" pitchFamily="34" charset="0"/>
              <a:buChar char="•"/>
            </a:pPr>
            <a:r>
              <a:rPr lang="en-IN" sz="2400" dirty="0"/>
              <a:t>includes the people with whom we interact, what we do together, how we interact, and the dynamics of the social groups in which we live.</a:t>
            </a:r>
          </a:p>
          <a:p>
            <a:pPr marL="285750" indent="-285750">
              <a:buFont typeface="Arial" panose="020B0604020202020204" pitchFamily="34" charset="0"/>
              <a:buChar char="•"/>
            </a:pPr>
            <a:r>
              <a:rPr lang="en-IN" sz="2400" b="1" dirty="0"/>
              <a:t>Social composition </a:t>
            </a:r>
          </a:p>
          <a:p>
            <a:pPr marL="742950" lvl="1" indent="-285750">
              <a:buFont typeface="Arial" panose="020B0604020202020204" pitchFamily="34" charset="0"/>
              <a:buChar char="•"/>
            </a:pPr>
            <a:r>
              <a:rPr lang="en-IN" sz="2400" dirty="0"/>
              <a:t>refers to the people who are available to interact with any identified individual. </a:t>
            </a:r>
            <a:endParaRPr lang="en-IN" sz="2400" b="1" dirty="0"/>
          </a:p>
          <a:p>
            <a:pPr marL="285750" indent="-285750">
              <a:buFont typeface="Arial" panose="020B0604020202020204" pitchFamily="34" charset="0"/>
              <a:buChar char="•"/>
            </a:pPr>
            <a:r>
              <a:rPr lang="en-IN" sz="2400" b="1" dirty="0"/>
              <a:t>Social activities</a:t>
            </a:r>
            <a:r>
              <a:rPr lang="en-IN" sz="2400" i="1" dirty="0"/>
              <a:t> </a:t>
            </a:r>
          </a:p>
          <a:p>
            <a:pPr marL="742950" lvl="1" indent="-285750">
              <a:buFont typeface="Arial" panose="020B0604020202020204" pitchFamily="34" charset="0"/>
              <a:buChar char="•"/>
            </a:pPr>
            <a:r>
              <a:rPr lang="en-IN" sz="2400" dirty="0"/>
              <a:t>any actions that are routinely engaged in with others. </a:t>
            </a:r>
          </a:p>
          <a:p>
            <a:pPr marL="742950" lvl="1" indent="-285750">
              <a:buFont typeface="Arial" panose="020B0604020202020204" pitchFamily="34" charset="0"/>
              <a:buChar char="•"/>
            </a:pPr>
            <a:r>
              <a:rPr lang="en-IN" sz="2400" dirty="0"/>
              <a:t>Social activities play an important role in supporting and helping shape intellectual,  social, language, and literacy development.</a:t>
            </a:r>
          </a:p>
          <a:p>
            <a:pPr marL="285750" indent="-285750">
              <a:buFont typeface="Arial" panose="020B0604020202020204" pitchFamily="34" charset="0"/>
              <a:buChar char="•"/>
            </a:pPr>
            <a:r>
              <a:rPr lang="en-IN" sz="2400" b="1" dirty="0"/>
              <a:t>Social climate </a:t>
            </a:r>
          </a:p>
          <a:p>
            <a:pPr marL="742950" lvl="1" indent="-285750">
              <a:buFont typeface="Arial" panose="020B0604020202020204" pitchFamily="34" charset="0"/>
              <a:buChar char="•"/>
            </a:pPr>
            <a:r>
              <a:rPr lang="en-IN" sz="2400" dirty="0"/>
              <a:t>refers to a setting’s “personality”, which includes </a:t>
            </a:r>
          </a:p>
          <a:p>
            <a:pPr marL="1200150" lvl="2" indent="-285750">
              <a:buFont typeface="Arial" panose="020B0604020202020204" pitchFamily="34" charset="0"/>
              <a:buChar char="•"/>
            </a:pPr>
            <a:r>
              <a:rPr lang="en-IN" sz="2400" dirty="0"/>
              <a:t>concrete (physical characteristics) and </a:t>
            </a:r>
          </a:p>
          <a:p>
            <a:pPr marL="1200150" lvl="2" indent="-285750">
              <a:buFont typeface="Arial" panose="020B0604020202020204" pitchFamily="34" charset="0"/>
              <a:buChar char="•"/>
            </a:pPr>
            <a:r>
              <a:rPr lang="en-IN" sz="2400" dirty="0"/>
              <a:t>abstract elements (explicit and implicit rules). </a:t>
            </a:r>
            <a:endParaRPr lang="en-US" sz="2400" dirty="0">
              <a:ln w="15875">
                <a:noFill/>
                <a:round/>
              </a:ln>
              <a:latin typeface="Franklin Gothic Heavy" panose="020B0903020102020204" pitchFamily="34" charset="0"/>
            </a:endParaRPr>
          </a:p>
          <a:p>
            <a:pPr marL="1200150" lvl="2" indent="-285750">
              <a:buFont typeface="Arial" panose="020B0604020202020204" pitchFamily="34" charset="0"/>
              <a:buChar char="•"/>
            </a:pPr>
            <a:endParaRPr lang="en-US" sz="2400" dirty="0">
              <a:ln w="15875">
                <a:noFill/>
                <a:round/>
              </a:ln>
              <a:latin typeface="Franklin Gothic Heavy" panose="020B0903020102020204" pitchFamily="34" charset="0"/>
            </a:endParaRPr>
          </a:p>
          <a:p>
            <a:pPr marL="1200150" lvl="2" indent="-285750">
              <a:buFont typeface="Arial" panose="020B0604020202020204" pitchFamily="34" charset="0"/>
              <a:buChar char="•"/>
            </a:pPr>
            <a:r>
              <a:rPr lang="en-US" sz="2400" dirty="0">
                <a:ln w="15875">
                  <a:noFill/>
                  <a:round/>
                </a:ln>
              </a:rPr>
              <a:t>An environmental setting’s social climate or “personality” is separate from the personalities of the individuals participating in the setting.</a:t>
            </a:r>
            <a:endParaRPr lang="en-IN" sz="2400" dirty="0"/>
          </a:p>
          <a:p>
            <a:endParaRPr lang="en-US" dirty="0"/>
          </a:p>
          <a:p>
            <a:endParaRPr lang="en-US" dirty="0"/>
          </a:p>
        </p:txBody>
      </p:sp>
      <p:sp>
        <p:nvSpPr>
          <p:cNvPr id="4" name="Slide Number Placeholder 3"/>
          <p:cNvSpPr>
            <a:spLocks noGrp="1"/>
          </p:cNvSpPr>
          <p:nvPr>
            <p:ph type="sldNum" sz="quarter" idx="5"/>
          </p:nvPr>
        </p:nvSpPr>
        <p:spPr/>
        <p:txBody>
          <a:bodyPr/>
          <a:lstStyle/>
          <a:p>
            <a:fld id="{E157E5D0-F756-0041-96E1-0C5BEF881D38}" type="slidenum">
              <a:rPr lang="en-US" smtClean="0"/>
              <a:t>27</a:t>
            </a:fld>
            <a:endParaRPr lang="en-US"/>
          </a:p>
        </p:txBody>
      </p:sp>
    </p:spTree>
    <p:extLst>
      <p:ext uri="{BB962C8B-B14F-4D97-AF65-F5344CB8AC3E}">
        <p14:creationId xmlns:p14="http://schemas.microsoft.com/office/powerpoint/2010/main" val="34365049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IN" sz="2400" b="1" dirty="0"/>
              <a:t>Complex systems theory </a:t>
            </a:r>
          </a:p>
          <a:p>
            <a:pPr marL="742950" lvl="1" indent="-285750">
              <a:buFont typeface="Arial" panose="020B0604020202020204" pitchFamily="34" charset="0"/>
              <a:buChar char="•"/>
            </a:pPr>
            <a:r>
              <a:rPr lang="en-IN" sz="2400" dirty="0"/>
              <a:t>assumes that systems are dynamic</a:t>
            </a:r>
          </a:p>
          <a:p>
            <a:pPr marL="742950" lvl="1" indent="-285750">
              <a:buFont typeface="Arial" panose="020B0604020202020204" pitchFamily="34" charset="0"/>
              <a:buChar char="•"/>
            </a:pPr>
            <a:r>
              <a:rPr lang="en-IN" sz="2400" dirty="0"/>
              <a:t>change is universal and typically irreversible. </a:t>
            </a:r>
            <a:endParaRPr lang="en-US" sz="2400" dirty="0">
              <a:ln w="15875">
                <a:noFill/>
                <a:round/>
              </a:ln>
            </a:endParaRPr>
          </a:p>
          <a:p>
            <a:pPr marL="285750" indent="-285750">
              <a:buFont typeface="Arial" panose="020B0604020202020204" pitchFamily="34" charset="0"/>
              <a:buChar char="•"/>
            </a:pPr>
            <a:r>
              <a:rPr lang="en-US" sz="2400" b="1" dirty="0">
                <a:ln w="15875">
                  <a:noFill/>
                  <a:round/>
                </a:ln>
              </a:rPr>
              <a:t>Social systems:</a:t>
            </a:r>
          </a:p>
          <a:p>
            <a:pPr marL="742950" lvl="1" indent="-285750">
              <a:buFont typeface="Arial" panose="020B0604020202020204" pitchFamily="34" charset="0"/>
              <a:buChar char="•"/>
            </a:pPr>
            <a:r>
              <a:rPr lang="en-US" sz="2400" dirty="0">
                <a:ln w="15875">
                  <a:noFill/>
                  <a:round/>
                </a:ln>
              </a:rPr>
              <a:t>(1) are composed of subsystems that typically function as a unit and change in one component influences other components. </a:t>
            </a:r>
          </a:p>
          <a:p>
            <a:pPr marL="742950" lvl="1" indent="-285750">
              <a:buFont typeface="Arial" panose="020B0604020202020204" pitchFamily="34" charset="0"/>
              <a:buChar char="•"/>
            </a:pPr>
            <a:r>
              <a:rPr lang="en-US" sz="2400" dirty="0">
                <a:ln w="15875">
                  <a:noFill/>
                  <a:round/>
                </a:ln>
              </a:rPr>
              <a:t>(2) tend toward “self-preservation,” and not all subsystems have equal power to impact other parts of the system.</a:t>
            </a:r>
          </a:p>
          <a:p>
            <a:pPr marL="742950" lvl="1" indent="-285750">
              <a:buFont typeface="Arial" panose="020B0604020202020204" pitchFamily="34" charset="0"/>
              <a:buChar char="•"/>
            </a:pPr>
            <a:r>
              <a:rPr lang="en-US" sz="2400" dirty="0">
                <a:ln w="15875">
                  <a:noFill/>
                  <a:round/>
                </a:ln>
              </a:rPr>
              <a:t>(3) Reciprocal response </a:t>
            </a:r>
          </a:p>
          <a:p>
            <a:pPr marL="1200150" lvl="2" indent="-285750">
              <a:buFont typeface="Arial" panose="020B0604020202020204" pitchFamily="34" charset="0"/>
              <a:buChar char="•"/>
            </a:pPr>
            <a:r>
              <a:rPr lang="en-US" sz="2400" dirty="0">
                <a:ln w="15875">
                  <a:noFill/>
                  <a:round/>
                </a:ln>
              </a:rPr>
              <a:t>is an ecological rule and expectation within and across systems.</a:t>
            </a:r>
          </a:p>
          <a:p>
            <a:pPr marL="1200150" lvl="2" indent="-285750">
              <a:buFont typeface="Arial" panose="020B0604020202020204" pitchFamily="34" charset="0"/>
              <a:buChar char="•"/>
            </a:pPr>
            <a:r>
              <a:rPr lang="en-US" sz="2400" dirty="0">
                <a:ln w="15875">
                  <a:noFill/>
                  <a:round/>
                </a:ln>
              </a:rPr>
              <a:t>Reciprocal response means that an action from one person or system will trigger or create an action from other individuals or systems.</a:t>
            </a:r>
          </a:p>
          <a:p>
            <a:endParaRPr lang="en-US" dirty="0"/>
          </a:p>
        </p:txBody>
      </p:sp>
      <p:sp>
        <p:nvSpPr>
          <p:cNvPr id="4" name="Slide Number Placeholder 3"/>
          <p:cNvSpPr>
            <a:spLocks noGrp="1"/>
          </p:cNvSpPr>
          <p:nvPr>
            <p:ph type="sldNum" sz="quarter" idx="5"/>
          </p:nvPr>
        </p:nvSpPr>
        <p:spPr/>
        <p:txBody>
          <a:bodyPr/>
          <a:lstStyle/>
          <a:p>
            <a:fld id="{E157E5D0-F756-0041-96E1-0C5BEF881D38}" type="slidenum">
              <a:rPr lang="en-US" smtClean="0"/>
              <a:t>28</a:t>
            </a:fld>
            <a:endParaRPr lang="en-US"/>
          </a:p>
        </p:txBody>
      </p:sp>
    </p:spTree>
    <p:extLst>
      <p:ext uri="{BB962C8B-B14F-4D97-AF65-F5344CB8AC3E}">
        <p14:creationId xmlns:p14="http://schemas.microsoft.com/office/powerpoint/2010/main" val="19228419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400" dirty="0">
                <a:ln w="15875">
                  <a:noFill/>
                  <a:round/>
                </a:ln>
              </a:rPr>
              <a:t>Social systems:</a:t>
            </a:r>
            <a:endParaRPr lang="en-IN" sz="2400" dirty="0"/>
          </a:p>
          <a:p>
            <a:pPr marL="742950" lvl="1" indent="-285750">
              <a:buFont typeface="Arial" panose="020B0604020202020204" pitchFamily="34" charset="0"/>
              <a:buChar char="•"/>
            </a:pPr>
            <a:r>
              <a:rPr lang="en-IN" sz="2400" dirty="0"/>
              <a:t>(4) vary in stability. Change in one subsystem can cause a ripple effect of change throughout. </a:t>
            </a:r>
          </a:p>
          <a:p>
            <a:pPr marL="742950" lvl="1" indent="-285750">
              <a:buFont typeface="Arial" panose="020B0604020202020204" pitchFamily="34" charset="0"/>
              <a:buChar char="•"/>
            </a:pPr>
            <a:r>
              <a:rPr lang="en-IN" sz="2400" dirty="0"/>
              <a:t>(5) are complex, and their changes over time are not necessarily predictable in any simple fashion. </a:t>
            </a:r>
          </a:p>
          <a:p>
            <a:pPr marL="285750" indent="-285750">
              <a:buFont typeface="Arial" panose="020B0604020202020204" pitchFamily="34" charset="0"/>
              <a:buChar char="•"/>
            </a:pPr>
            <a:r>
              <a:rPr lang="en-IN" sz="2400" b="1" dirty="0"/>
              <a:t>Chaos theory </a:t>
            </a:r>
          </a:p>
          <a:p>
            <a:pPr marL="742950" lvl="1" indent="-285750">
              <a:buFont typeface="Arial" panose="020B0604020202020204" pitchFamily="34" charset="0"/>
              <a:buChar char="•"/>
            </a:pPr>
            <a:r>
              <a:rPr lang="en-IN" sz="2400" dirty="0"/>
              <a:t>demonstrates the impossibility of predicting the long-term evolution of complex systems. </a:t>
            </a:r>
          </a:p>
          <a:p>
            <a:pPr marL="742950" lvl="1" indent="-285750">
              <a:buFont typeface="Arial" panose="020B0604020202020204" pitchFamily="34" charset="0"/>
              <a:buChar char="•"/>
            </a:pPr>
            <a:r>
              <a:rPr lang="en-IN" sz="2400" dirty="0"/>
              <a:t>Chaos theory assumption of inability to predict change is based on the fact that very small differences in initial conditions can result in widely divergent outcomes.</a:t>
            </a:r>
          </a:p>
          <a:p>
            <a:pPr marL="285750" indent="-285750">
              <a:buFont typeface="Arial" panose="020B0604020202020204" pitchFamily="34" charset="0"/>
              <a:buChar char="•"/>
            </a:pPr>
            <a:r>
              <a:rPr lang="en-IN" sz="2400" b="1" dirty="0"/>
              <a:t>Chaos theory is also built on the assumptions that:</a:t>
            </a:r>
          </a:p>
          <a:p>
            <a:endParaRPr lang="en-IN" sz="2400" dirty="0"/>
          </a:p>
          <a:p>
            <a:pPr marL="285750" indent="-285750">
              <a:buFont typeface="Arial" panose="020B0604020202020204" pitchFamily="34" charset="0"/>
              <a:buChar char="•"/>
            </a:pPr>
            <a:r>
              <a:rPr lang="en-IN" sz="2400" dirty="0"/>
              <a:t>Systems are not </a:t>
            </a:r>
            <a:r>
              <a:rPr lang="en-IN" sz="2400" b="1" dirty="0"/>
              <a:t>mechanistic</a:t>
            </a:r>
            <a:r>
              <a:rPr lang="en-IN" sz="2400" dirty="0"/>
              <a:t> </a:t>
            </a:r>
          </a:p>
          <a:p>
            <a:pPr marL="742950" lvl="1" indent="-285750">
              <a:buFont typeface="Arial" panose="020B0604020202020204" pitchFamily="34" charset="0"/>
              <a:buChar char="•"/>
            </a:pPr>
            <a:r>
              <a:rPr lang="en-IN" sz="2400" dirty="0"/>
              <a:t>change cannot be </a:t>
            </a:r>
            <a:r>
              <a:rPr lang="en-US" sz="2400" dirty="0"/>
              <a:t>understood by breaking down a system into independent, isolated elements.</a:t>
            </a:r>
            <a:endParaRPr lang="en-IN" sz="2400" dirty="0"/>
          </a:p>
          <a:p>
            <a:pPr marL="285750" indent="-285750">
              <a:buFont typeface="Arial" panose="020B0604020202020204" pitchFamily="34" charset="0"/>
              <a:buChar char="•"/>
            </a:pPr>
            <a:r>
              <a:rPr lang="en-IN" sz="2400" dirty="0"/>
              <a:t>The organization of a system as a whole affects its components.  As an example,</a:t>
            </a:r>
          </a:p>
          <a:p>
            <a:pPr marL="742950" lvl="1" indent="-285750">
              <a:buFont typeface="Arial" panose="020B0604020202020204" pitchFamily="34" charset="0"/>
              <a:buChar char="•"/>
            </a:pPr>
            <a:r>
              <a:rPr lang="en-IN" sz="2400" dirty="0"/>
              <a:t>the way a school is organized can affect children’s development beyond their genetic predisposition, family or other community systems. </a:t>
            </a:r>
          </a:p>
          <a:p>
            <a:pPr marL="285750" indent="-285750">
              <a:buFont typeface="Arial" panose="020B0604020202020204" pitchFamily="34" charset="0"/>
              <a:buChar char="•"/>
            </a:pPr>
            <a:r>
              <a:rPr lang="en-IN" sz="2400" dirty="0"/>
              <a:t>Living systems are open to their surroundings and various systems can influence one another.</a:t>
            </a:r>
            <a:endParaRPr lang="en-US" sz="2400" dirty="0">
              <a:ln w="15875">
                <a:noFill/>
                <a:round/>
              </a:ln>
              <a:effectLst/>
              <a:latin typeface="Eurostile" panose="020B0504020202050204"/>
            </a:endParaRPr>
          </a:p>
          <a:p>
            <a:endParaRPr lang="en-US" dirty="0"/>
          </a:p>
          <a:p>
            <a:endParaRPr lang="en-US" dirty="0"/>
          </a:p>
          <a:p>
            <a:endParaRPr lang="en-US" b="0" dirty="0"/>
          </a:p>
        </p:txBody>
      </p:sp>
      <p:sp>
        <p:nvSpPr>
          <p:cNvPr id="4" name="Slide Number Placeholder 3"/>
          <p:cNvSpPr>
            <a:spLocks noGrp="1"/>
          </p:cNvSpPr>
          <p:nvPr>
            <p:ph type="sldNum" sz="quarter" idx="5"/>
          </p:nvPr>
        </p:nvSpPr>
        <p:spPr/>
        <p:txBody>
          <a:bodyPr/>
          <a:lstStyle/>
          <a:p>
            <a:fld id="{E157E5D0-F756-0041-96E1-0C5BEF881D38}" type="slidenum">
              <a:rPr lang="en-US" smtClean="0"/>
              <a:t>29</a:t>
            </a:fld>
            <a:endParaRPr lang="en-US"/>
          </a:p>
        </p:txBody>
      </p:sp>
    </p:spTree>
    <p:extLst>
      <p:ext uri="{BB962C8B-B14F-4D97-AF65-F5344CB8AC3E}">
        <p14:creationId xmlns:p14="http://schemas.microsoft.com/office/powerpoint/2010/main" val="5675369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err="1">
                <a:ln w="15875">
                  <a:noFill/>
                  <a:round/>
                </a:ln>
              </a:rPr>
              <a:t>Urie</a:t>
            </a:r>
            <a:r>
              <a:rPr lang="en-US" sz="1200" dirty="0">
                <a:ln w="15875">
                  <a:noFill/>
                  <a:round/>
                </a:ln>
              </a:rPr>
              <a:t> Bronfenbrenner (1917–2005) applied aspects of complex systems theory to the study of human development.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dirty="0">
                <a:ln w="15875">
                  <a:noFill/>
                  <a:round/>
                </a:ln>
              </a:rPr>
              <a:t>Bronfenbrenner described five interacting levels of social context critical to human development: </a:t>
            </a:r>
          </a:p>
          <a:p>
            <a:pPr marL="285750" indent="-285750">
              <a:buFont typeface="Arial" panose="020B0604020202020204" pitchFamily="34" charset="0"/>
              <a:buChar char="•"/>
            </a:pPr>
            <a:endParaRPr lang="en-US" sz="2400" dirty="0">
              <a:ln w="15875">
                <a:noFill/>
                <a:round/>
              </a:ln>
            </a:endParaRPr>
          </a:p>
          <a:p>
            <a:pPr marL="742950" lvl="1" indent="-285750">
              <a:buFont typeface="Arial" panose="020B0604020202020204" pitchFamily="34" charset="0"/>
              <a:buChar char="•"/>
            </a:pPr>
            <a:r>
              <a:rPr lang="en-US" sz="2400" dirty="0">
                <a:ln w="15875">
                  <a:noFill/>
                  <a:round/>
                </a:ln>
              </a:rPr>
              <a:t> microsystem </a:t>
            </a:r>
          </a:p>
          <a:p>
            <a:pPr marL="742950" lvl="1" indent="-285750">
              <a:buFont typeface="Arial" panose="020B0604020202020204" pitchFamily="34" charset="0"/>
              <a:buChar char="•"/>
            </a:pPr>
            <a:r>
              <a:rPr lang="en-US" sz="2400" dirty="0">
                <a:ln w="15875">
                  <a:noFill/>
                  <a:round/>
                </a:ln>
              </a:rPr>
              <a:t>Mesosystem</a:t>
            </a:r>
          </a:p>
          <a:p>
            <a:pPr marL="742950" lvl="1" indent="-285750">
              <a:buFont typeface="Arial" panose="020B0604020202020204" pitchFamily="34" charset="0"/>
              <a:buChar char="•"/>
            </a:pPr>
            <a:r>
              <a:rPr lang="en-US" sz="2400" dirty="0">
                <a:ln w="15875">
                  <a:noFill/>
                  <a:round/>
                </a:ln>
              </a:rPr>
              <a:t>exosystem </a:t>
            </a:r>
          </a:p>
          <a:p>
            <a:pPr marL="742950" lvl="1" indent="-285750">
              <a:buFont typeface="Arial" panose="020B0604020202020204" pitchFamily="34" charset="0"/>
              <a:buChar char="•"/>
            </a:pPr>
            <a:r>
              <a:rPr lang="en-US" sz="2400" dirty="0">
                <a:ln w="15875">
                  <a:noFill/>
                  <a:round/>
                </a:ln>
              </a:rPr>
              <a:t>macro-system</a:t>
            </a:r>
          </a:p>
          <a:p>
            <a:pPr marL="285750" indent="-285750">
              <a:buFont typeface="Arial" panose="020B0604020202020204" pitchFamily="34" charset="0"/>
              <a:buChar char="•"/>
            </a:pPr>
            <a:endParaRPr lang="en-US" sz="2400" dirty="0">
              <a:ln w="15875">
                <a:noFill/>
                <a:round/>
              </a:ln>
            </a:endParaRPr>
          </a:p>
          <a:p>
            <a:pPr marL="285750" indent="-285750">
              <a:buFont typeface="Arial" panose="020B0604020202020204" pitchFamily="34" charset="0"/>
              <a:buChar char="•"/>
            </a:pPr>
            <a:r>
              <a:rPr lang="en-US" sz="2400" dirty="0">
                <a:ln w="15875">
                  <a:noFill/>
                  <a:round/>
                </a:ln>
              </a:rPr>
              <a:t>Dolores Norton (n.d.) adds the </a:t>
            </a:r>
            <a:r>
              <a:rPr lang="en-US" sz="2400" b="1" dirty="0">
                <a:ln w="15875">
                  <a:noFill/>
                  <a:round/>
                </a:ln>
              </a:rPr>
              <a:t>focal system</a:t>
            </a:r>
            <a:r>
              <a:rPr lang="en-US" sz="2400" u="sng" dirty="0">
                <a:ln w="15875">
                  <a:noFill/>
                  <a:round/>
                </a:ln>
              </a:rPr>
              <a:t>,</a:t>
            </a:r>
            <a:r>
              <a:rPr lang="en-US" sz="2400" dirty="0">
                <a:ln w="15875">
                  <a:noFill/>
                  <a:round/>
                </a:ln>
              </a:rPr>
              <a:t> our analytic vantage point from which we view related systems</a:t>
            </a:r>
          </a:p>
          <a:p>
            <a:pPr marL="285750" indent="-285750">
              <a:buFont typeface="Arial" panose="020B0604020202020204" pitchFamily="34" charset="0"/>
              <a:buChar char="•"/>
            </a:pPr>
            <a:r>
              <a:rPr lang="en-US" sz="2400" dirty="0"/>
              <a:t>Characteristics of the individual as a focal system include: </a:t>
            </a:r>
          </a:p>
          <a:p>
            <a:pPr marL="742950" lvl="1" indent="-285750">
              <a:buFont typeface="Arial" panose="020B0604020202020204" pitchFamily="34" charset="0"/>
              <a:buChar char="•"/>
            </a:pPr>
            <a:r>
              <a:rPr lang="en-US" sz="2400" dirty="0"/>
              <a:t>Biological</a:t>
            </a:r>
          </a:p>
          <a:p>
            <a:pPr marL="742950" lvl="1" indent="-285750">
              <a:buFont typeface="Arial" panose="020B0604020202020204" pitchFamily="34" charset="0"/>
              <a:buChar char="•"/>
            </a:pPr>
            <a:r>
              <a:rPr lang="en-US" sz="2400" dirty="0"/>
              <a:t>psychological and </a:t>
            </a:r>
          </a:p>
          <a:p>
            <a:pPr marL="742950" lvl="1" indent="-285750">
              <a:buFont typeface="Arial" panose="020B0604020202020204" pitchFamily="34" charset="0"/>
              <a:buChar char="•"/>
            </a:pPr>
            <a:r>
              <a:rPr lang="en-US" sz="2400" dirty="0"/>
              <a:t>social factors which are embedded within all five levels of system.</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E157E5D0-F756-0041-96E1-0C5BEF881D38}" type="slidenum">
              <a:rPr lang="en-US" smtClean="0"/>
              <a:t>30</a:t>
            </a:fld>
            <a:endParaRPr lang="en-US"/>
          </a:p>
        </p:txBody>
      </p:sp>
    </p:spTree>
    <p:extLst>
      <p:ext uri="{BB962C8B-B14F-4D97-AF65-F5344CB8AC3E}">
        <p14:creationId xmlns:p14="http://schemas.microsoft.com/office/powerpoint/2010/main" val="14547851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sz="2400" dirty="0">
              <a:ln w="15875">
                <a:noFill/>
                <a:round/>
              </a:ln>
              <a:effectLst/>
            </a:endParaRPr>
          </a:p>
          <a:p>
            <a:pPr marL="285750" indent="-285750">
              <a:buFont typeface="Arial" panose="020B0604020202020204" pitchFamily="34" charset="0"/>
              <a:buChar char="•"/>
            </a:pPr>
            <a:r>
              <a:rPr lang="en-US" sz="2400" dirty="0">
                <a:ln w="15875">
                  <a:noFill/>
                  <a:round/>
                </a:ln>
                <a:effectLst/>
              </a:rPr>
              <a:t>Development is viewed from a holistic </a:t>
            </a:r>
            <a:r>
              <a:rPr lang="en-US" sz="2400" b="1" dirty="0">
                <a:ln w="15875">
                  <a:noFill/>
                  <a:round/>
                </a:ln>
                <a:effectLst/>
              </a:rPr>
              <a:t>systems perspective</a:t>
            </a:r>
            <a:r>
              <a:rPr lang="en-US" sz="2400" dirty="0">
                <a:ln w="15875">
                  <a:noFill/>
                  <a:round/>
                </a:ln>
              </a:rPr>
              <a:t>: </a:t>
            </a:r>
          </a:p>
          <a:p>
            <a:pPr marL="742950" lvl="1" indent="-285750">
              <a:buFont typeface="Arial" panose="020B0604020202020204" pitchFamily="34" charset="0"/>
              <a:buChar char="•"/>
            </a:pPr>
            <a:endParaRPr lang="en-US" sz="2400" dirty="0">
              <a:ln w="15875">
                <a:noFill/>
                <a:round/>
              </a:ln>
            </a:endParaRPr>
          </a:p>
          <a:p>
            <a:pPr marL="742950" lvl="1" indent="-285750">
              <a:buFont typeface="Arial" panose="020B0604020202020204" pitchFamily="34" charset="0"/>
              <a:buChar char="•"/>
            </a:pPr>
            <a:r>
              <a:rPr lang="en-US" sz="2400" dirty="0">
                <a:ln w="15875">
                  <a:noFill/>
                  <a:round/>
                </a:ln>
              </a:rPr>
              <a:t>bi</a:t>
            </a:r>
            <a:r>
              <a:rPr lang="en-US" sz="2400" dirty="0">
                <a:ln w="15875">
                  <a:noFill/>
                  <a:round/>
                </a:ln>
                <a:effectLst/>
              </a:rPr>
              <a:t>ological and neurobiological, </a:t>
            </a:r>
          </a:p>
          <a:p>
            <a:pPr marL="742950" lvl="1" indent="-285750">
              <a:buFont typeface="Arial" panose="020B0604020202020204" pitchFamily="34" charset="0"/>
              <a:buChar char="•"/>
            </a:pPr>
            <a:r>
              <a:rPr lang="en-US" sz="2400" dirty="0">
                <a:ln w="15875">
                  <a:noFill/>
                  <a:round/>
                </a:ln>
                <a:effectLst/>
              </a:rPr>
              <a:t>psychosocial, </a:t>
            </a:r>
          </a:p>
          <a:p>
            <a:pPr marL="742950" lvl="1" indent="-285750">
              <a:buFont typeface="Arial" panose="020B0604020202020204" pitchFamily="34" charset="0"/>
              <a:buChar char="•"/>
            </a:pPr>
            <a:r>
              <a:rPr lang="en-US" sz="2400" dirty="0">
                <a:ln w="15875">
                  <a:noFill/>
                  <a:round/>
                </a:ln>
                <a:effectLst/>
              </a:rPr>
              <a:t>social-ecological systems, </a:t>
            </a:r>
            <a:r>
              <a:rPr lang="en-US" sz="2400" dirty="0">
                <a:ln w="15875">
                  <a:noFill/>
                  <a:round/>
                </a:ln>
              </a:rPr>
              <a:t>and </a:t>
            </a:r>
          </a:p>
          <a:p>
            <a:pPr marL="742950" lvl="1" indent="-285750">
              <a:buFont typeface="Arial" panose="020B0604020202020204" pitchFamily="34" charset="0"/>
              <a:buChar char="•"/>
            </a:pPr>
            <a:r>
              <a:rPr lang="en-US" sz="2400" dirty="0">
                <a:ln w="15875">
                  <a:noFill/>
                  <a:round/>
                </a:ln>
              </a:rPr>
              <a:t>historical and current </a:t>
            </a:r>
            <a:r>
              <a:rPr lang="en-US" sz="2400" dirty="0">
                <a:ln w="15875">
                  <a:noFill/>
                  <a:round/>
                </a:ln>
                <a:effectLst/>
              </a:rPr>
              <a:t>culture. </a:t>
            </a:r>
          </a:p>
          <a:p>
            <a:pPr marL="285750" indent="-285750">
              <a:buFont typeface="Arial" panose="020B0604020202020204" pitchFamily="34" charset="0"/>
              <a:buChar char="•"/>
            </a:pPr>
            <a:endParaRPr lang="en-US" sz="2400" dirty="0">
              <a:ln w="15875">
                <a:noFill/>
                <a:round/>
              </a:ln>
            </a:endParaRPr>
          </a:p>
          <a:p>
            <a:pPr marL="285750" indent="-285750">
              <a:buFont typeface="Arial" panose="020B0604020202020204" pitchFamily="34" charset="0"/>
              <a:buChar char="•"/>
            </a:pPr>
            <a:r>
              <a:rPr lang="en-US" sz="2400" dirty="0">
                <a:ln w="15875">
                  <a:noFill/>
                  <a:round/>
                </a:ln>
              </a:rPr>
              <a:t>These developmental components </a:t>
            </a:r>
            <a:r>
              <a:rPr lang="en-US" sz="2400" dirty="0">
                <a:ln w="15875">
                  <a:noFill/>
                  <a:round/>
                </a:ln>
                <a:effectLst/>
              </a:rPr>
              <a:t>interact and influence one another.</a:t>
            </a:r>
          </a:p>
          <a:p>
            <a:pPr marL="285750" indent="-285750">
              <a:buFont typeface="Arial" panose="020B0604020202020204" pitchFamily="34" charset="0"/>
              <a:buChar char="•"/>
            </a:pPr>
            <a:endParaRPr lang="en-US" sz="2400"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E157E5D0-F756-0041-96E1-0C5BEF881D38}" type="slidenum">
              <a:rPr lang="en-US" smtClean="0"/>
              <a:t>4</a:t>
            </a:fld>
            <a:endParaRPr lang="en-US"/>
          </a:p>
        </p:txBody>
      </p:sp>
    </p:spTree>
    <p:extLst>
      <p:ext uri="{BB962C8B-B14F-4D97-AF65-F5344CB8AC3E}">
        <p14:creationId xmlns:p14="http://schemas.microsoft.com/office/powerpoint/2010/main" val="2073430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400" dirty="0"/>
              <a:t>Characteristics of the individual as a focal system include: </a:t>
            </a:r>
          </a:p>
          <a:p>
            <a:pPr marL="742950" lvl="1" indent="-285750">
              <a:buFont typeface="Arial" panose="020B0604020202020204" pitchFamily="34" charset="0"/>
              <a:buChar char="•"/>
            </a:pPr>
            <a:r>
              <a:rPr lang="en-US" sz="2400" dirty="0"/>
              <a:t>Biological</a:t>
            </a:r>
          </a:p>
          <a:p>
            <a:pPr marL="742950" lvl="1" indent="-285750">
              <a:buFont typeface="Arial" panose="020B0604020202020204" pitchFamily="34" charset="0"/>
              <a:buChar char="•"/>
            </a:pPr>
            <a:r>
              <a:rPr lang="en-US" sz="2400" dirty="0"/>
              <a:t>psychological and </a:t>
            </a:r>
          </a:p>
          <a:p>
            <a:pPr marL="742950" lvl="1" indent="-285750">
              <a:buFont typeface="Arial" panose="020B0604020202020204" pitchFamily="34" charset="0"/>
              <a:buChar char="•"/>
            </a:pPr>
            <a:r>
              <a:rPr lang="en-US" sz="2400" dirty="0"/>
              <a:t>social factors which are embedded within all five levels of system.</a:t>
            </a:r>
          </a:p>
          <a:p>
            <a:pPr marL="285750" indent="-285750">
              <a:buFont typeface="Arial" panose="020B0604020202020204" pitchFamily="34" charset="0"/>
              <a:buChar char="•"/>
            </a:pPr>
            <a:r>
              <a:rPr lang="en-IN" sz="2400" dirty="0"/>
              <a:t>M</a:t>
            </a:r>
            <a:r>
              <a:rPr lang="en-IN" sz="2400" b="1" dirty="0"/>
              <a:t>icrosystem</a:t>
            </a:r>
            <a:r>
              <a:rPr lang="en-IN" sz="2400" dirty="0"/>
              <a:t> encompasses the</a:t>
            </a:r>
          </a:p>
          <a:p>
            <a:pPr marL="742950" lvl="1" indent="-285750">
              <a:buFont typeface="Arial" panose="020B0604020202020204" pitchFamily="34" charset="0"/>
              <a:buChar char="•"/>
            </a:pPr>
            <a:r>
              <a:rPr lang="en-IN" sz="2400" dirty="0"/>
              <a:t>immediate social environment, and the </a:t>
            </a:r>
          </a:p>
          <a:p>
            <a:pPr marL="742950" lvl="1" indent="-285750">
              <a:buFont typeface="Arial" panose="020B0604020202020204" pitchFamily="34" charset="0"/>
              <a:buChar char="•"/>
            </a:pPr>
            <a:r>
              <a:rPr lang="en-IN" sz="2400" dirty="0"/>
              <a:t>day-to-day reality of the focal system. </a:t>
            </a:r>
          </a:p>
          <a:p>
            <a:pPr marL="285750" indent="-285750">
              <a:buFont typeface="Arial" panose="020B0604020202020204" pitchFamily="34" charset="0"/>
              <a:buChar char="•"/>
            </a:pPr>
            <a:r>
              <a:rPr lang="en-IN" sz="2400" dirty="0"/>
              <a:t>Microsystems, mesosystems, exosystems change with the individual’s development, and they change across sociocultural-historical contexts. </a:t>
            </a:r>
          </a:p>
          <a:p>
            <a:pPr marL="285750" indent="-285750">
              <a:buFont typeface="Arial" panose="020B0604020202020204" pitchFamily="34" charset="0"/>
              <a:buChar char="•"/>
            </a:pPr>
            <a:r>
              <a:rPr lang="en-IN" sz="2400" b="1" dirty="0"/>
              <a:t>Exosystem</a:t>
            </a:r>
            <a:r>
              <a:rPr lang="en-IN" sz="2400" dirty="0"/>
              <a:t> </a:t>
            </a:r>
          </a:p>
          <a:p>
            <a:pPr marL="742950" lvl="1" indent="-285750">
              <a:buFont typeface="Arial" panose="020B0604020202020204" pitchFamily="34" charset="0"/>
              <a:buChar char="•"/>
            </a:pPr>
            <a:r>
              <a:rPr lang="en-IN" sz="2400" dirty="0"/>
              <a:t>encompasses settings that do not involve the person as an active participant, but in which events occur that do affect the person</a:t>
            </a:r>
          </a:p>
          <a:p>
            <a:pPr marL="285750" indent="-285750">
              <a:buFont typeface="Arial" panose="020B0604020202020204" pitchFamily="34" charset="0"/>
              <a:buChar char="•"/>
            </a:pPr>
            <a:endParaRPr lang="en-CA" sz="2400" dirty="0"/>
          </a:p>
          <a:p>
            <a:endParaRPr lang="en-US" dirty="0"/>
          </a:p>
        </p:txBody>
      </p:sp>
      <p:sp>
        <p:nvSpPr>
          <p:cNvPr id="4" name="Slide Number Placeholder 3"/>
          <p:cNvSpPr>
            <a:spLocks noGrp="1"/>
          </p:cNvSpPr>
          <p:nvPr>
            <p:ph type="sldNum" sz="quarter" idx="5"/>
          </p:nvPr>
        </p:nvSpPr>
        <p:spPr/>
        <p:txBody>
          <a:bodyPr/>
          <a:lstStyle/>
          <a:p>
            <a:fld id="{E157E5D0-F756-0041-96E1-0C5BEF881D38}" type="slidenum">
              <a:rPr lang="en-US" smtClean="0"/>
              <a:t>31</a:t>
            </a:fld>
            <a:endParaRPr lang="en-US"/>
          </a:p>
        </p:txBody>
      </p:sp>
    </p:spTree>
    <p:extLst>
      <p:ext uri="{BB962C8B-B14F-4D97-AF65-F5344CB8AC3E}">
        <p14:creationId xmlns:p14="http://schemas.microsoft.com/office/powerpoint/2010/main" val="9689001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IN" sz="1200" dirty="0"/>
              <a:t>However, in a pluralistic and multicultural society, the individual’s subcultural values, beliefs, and practices may differ from those of the general society, and may even be incongruent with that of the societal macrosystem.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200" dirty="0"/>
              <a:t>In a homogeneous world, the macrosystem values and culture closely mirror those of the micro-, meso-, and exosystems, creating little stress on the focal system.</a:t>
            </a:r>
          </a:p>
        </p:txBody>
      </p:sp>
      <p:sp>
        <p:nvSpPr>
          <p:cNvPr id="4" name="Slide Number Placeholder 3"/>
          <p:cNvSpPr>
            <a:spLocks noGrp="1"/>
          </p:cNvSpPr>
          <p:nvPr>
            <p:ph type="sldNum" sz="quarter" idx="5"/>
          </p:nvPr>
        </p:nvSpPr>
        <p:spPr/>
        <p:txBody>
          <a:bodyPr/>
          <a:lstStyle/>
          <a:p>
            <a:fld id="{E157E5D0-F756-0041-96E1-0C5BEF881D38}" type="slidenum">
              <a:rPr lang="en-US" smtClean="0"/>
              <a:t>32</a:t>
            </a:fld>
            <a:endParaRPr lang="en-US"/>
          </a:p>
        </p:txBody>
      </p:sp>
    </p:spTree>
    <p:extLst>
      <p:ext uri="{BB962C8B-B14F-4D97-AF65-F5344CB8AC3E}">
        <p14:creationId xmlns:p14="http://schemas.microsoft.com/office/powerpoint/2010/main" val="30917644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IN" sz="1200" dirty="0"/>
              <a:t>Human development extends from conception to death and does not end in adolescence.</a:t>
            </a:r>
          </a:p>
          <a:p>
            <a:pPr marL="285750" indent="-285750">
              <a:buFont typeface="Arial" panose="020B0604020202020204" pitchFamily="34" charset="0"/>
              <a:buChar char="•"/>
            </a:pPr>
            <a:r>
              <a:rPr lang="en-IN" sz="1200" b="1" dirty="0"/>
              <a:t>Life-span perspective </a:t>
            </a:r>
            <a:r>
              <a:rPr lang="en-IN" sz="1200" dirty="0"/>
              <a:t>includes not just growth in the sense of maturation and advancement, but lifelong adaptive processes that evolve over time.</a:t>
            </a:r>
          </a:p>
          <a:p>
            <a:endParaRPr lang="en-US" dirty="0"/>
          </a:p>
        </p:txBody>
      </p:sp>
      <p:sp>
        <p:nvSpPr>
          <p:cNvPr id="4" name="Slide Number Placeholder 3"/>
          <p:cNvSpPr>
            <a:spLocks noGrp="1"/>
          </p:cNvSpPr>
          <p:nvPr>
            <p:ph type="sldNum" sz="quarter" idx="5"/>
          </p:nvPr>
        </p:nvSpPr>
        <p:spPr/>
        <p:txBody>
          <a:bodyPr/>
          <a:lstStyle/>
          <a:p>
            <a:fld id="{E157E5D0-F756-0041-96E1-0C5BEF881D38}" type="slidenum">
              <a:rPr lang="en-US" smtClean="0"/>
              <a:t>33</a:t>
            </a:fld>
            <a:endParaRPr lang="en-US"/>
          </a:p>
        </p:txBody>
      </p:sp>
    </p:spTree>
    <p:extLst>
      <p:ext uri="{BB962C8B-B14F-4D97-AF65-F5344CB8AC3E}">
        <p14:creationId xmlns:p14="http://schemas.microsoft.com/office/powerpoint/2010/main" val="696393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IN" sz="1200" dirty="0"/>
              <a:t>Evolving lifetime processes of adaptation and the significance of how we interpret biological factors within a social and historical context is illustrated by the story of Donald T. </a:t>
            </a:r>
          </a:p>
          <a:p>
            <a:pPr marL="285750" indent="-285750">
              <a:buFont typeface="Arial" panose="020B0604020202020204" pitchFamily="34" charset="0"/>
              <a:buChar char="•"/>
            </a:pPr>
            <a:r>
              <a:rPr lang="en-IN" sz="1200" dirty="0"/>
              <a:t>Donald T. was the first person diagnosed with autism, in a 1943 medical article by the child psychiatrist Leo </a:t>
            </a:r>
            <a:r>
              <a:rPr lang="en-IN" sz="1200" dirty="0" err="1"/>
              <a:t>Kanner</a:t>
            </a:r>
            <a:r>
              <a:rPr lang="en-IN" sz="1200" dirty="0"/>
              <a:t>.</a:t>
            </a:r>
          </a:p>
          <a:p>
            <a:pPr marL="285750" indent="-285750">
              <a:buFont typeface="Arial" panose="020B0604020202020204" pitchFamily="34" charset="0"/>
              <a:buChar char="•"/>
            </a:pPr>
            <a:r>
              <a:rPr lang="en-IN" sz="1200" dirty="0"/>
              <a:t>At age of 5 Donald was indifferent to people, unresponsive, spoke little, spent hours spinning objects, and had intense dislikes and temper tantrums.</a:t>
            </a:r>
          </a:p>
          <a:p>
            <a:endParaRPr lang="en-US" dirty="0"/>
          </a:p>
        </p:txBody>
      </p:sp>
      <p:sp>
        <p:nvSpPr>
          <p:cNvPr id="4" name="Slide Number Placeholder 3"/>
          <p:cNvSpPr>
            <a:spLocks noGrp="1"/>
          </p:cNvSpPr>
          <p:nvPr>
            <p:ph type="sldNum" sz="quarter" idx="5"/>
          </p:nvPr>
        </p:nvSpPr>
        <p:spPr/>
        <p:txBody>
          <a:bodyPr/>
          <a:lstStyle/>
          <a:p>
            <a:fld id="{E157E5D0-F756-0041-96E1-0C5BEF881D38}" type="slidenum">
              <a:rPr lang="en-US" smtClean="0"/>
              <a:t>34</a:t>
            </a:fld>
            <a:endParaRPr lang="en-US"/>
          </a:p>
        </p:txBody>
      </p:sp>
    </p:spTree>
    <p:extLst>
      <p:ext uri="{BB962C8B-B14F-4D97-AF65-F5344CB8AC3E}">
        <p14:creationId xmlns:p14="http://schemas.microsoft.com/office/powerpoint/2010/main" val="343984171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IN" sz="1200" dirty="0"/>
              <a:t>Donald lived in a small town and was generally accepted by the general public.</a:t>
            </a:r>
          </a:p>
          <a:p>
            <a:pPr marL="285750" indent="-285750">
              <a:buFont typeface="Arial" panose="020B0604020202020204" pitchFamily="34" charset="0"/>
              <a:buChar char="•"/>
            </a:pPr>
            <a:r>
              <a:rPr lang="en-IN" sz="1200" dirty="0"/>
              <a:t>The social acceptance of Donald’s autism may have been influenced by his family’s position and power within the community. </a:t>
            </a:r>
          </a:p>
          <a:p>
            <a:pPr marL="285750" indent="-285750">
              <a:buFont typeface="Arial" panose="020B0604020202020204" pitchFamily="34" charset="0"/>
              <a:buChar char="•"/>
            </a:pPr>
            <a:r>
              <a:rPr lang="en-IN" sz="1200" dirty="0"/>
              <a:t>Donald continued to develop and adapt within the context of his hometown throughout adulthood. He worked in the family bank as a teller.</a:t>
            </a:r>
            <a:endParaRPr lang="en-US" sz="1200" dirty="0">
              <a:ln w="15875">
                <a:noFill/>
                <a:round/>
              </a:ln>
              <a:effectLst/>
              <a:latin typeface="Eurostile" panose="020B0504020202050204"/>
            </a:endParaRPr>
          </a:p>
          <a:p>
            <a:endParaRPr lang="en-US" dirty="0"/>
          </a:p>
        </p:txBody>
      </p:sp>
      <p:sp>
        <p:nvSpPr>
          <p:cNvPr id="4" name="Slide Number Placeholder 3"/>
          <p:cNvSpPr>
            <a:spLocks noGrp="1"/>
          </p:cNvSpPr>
          <p:nvPr>
            <p:ph type="sldNum" sz="quarter" idx="5"/>
          </p:nvPr>
        </p:nvSpPr>
        <p:spPr/>
        <p:txBody>
          <a:bodyPr/>
          <a:lstStyle/>
          <a:p>
            <a:fld id="{E157E5D0-F756-0041-96E1-0C5BEF881D38}" type="slidenum">
              <a:rPr lang="en-US" smtClean="0"/>
              <a:t>35</a:t>
            </a:fld>
            <a:endParaRPr lang="en-US"/>
          </a:p>
        </p:txBody>
      </p:sp>
    </p:spTree>
    <p:extLst>
      <p:ext uri="{BB962C8B-B14F-4D97-AF65-F5344CB8AC3E}">
        <p14:creationId xmlns:p14="http://schemas.microsoft.com/office/powerpoint/2010/main" val="141233458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IN" sz="1200" dirty="0"/>
              <a:t>Social work’s bio-psycho-social-spiritual framework clearly shares roots in contemporary developmental science. </a:t>
            </a:r>
          </a:p>
          <a:p>
            <a:pPr marL="285750" indent="-285750">
              <a:buFont typeface="Arial" panose="020B0604020202020204" pitchFamily="34" charset="0"/>
              <a:buChar char="•"/>
            </a:pPr>
            <a:r>
              <a:rPr lang="en-IN" sz="1200" dirty="0"/>
              <a:t>It also has some distinct conceptual roots in the pragmatist philosophy of </a:t>
            </a:r>
            <a:r>
              <a:rPr lang="en-IN" sz="1200" b="1" dirty="0"/>
              <a:t>Jane Addams</a:t>
            </a:r>
            <a:r>
              <a:rPr lang="en-IN" sz="1200" dirty="0"/>
              <a:t>, and views of the helping process. </a:t>
            </a:r>
          </a:p>
          <a:p>
            <a:pPr marL="285750" indent="-285750">
              <a:buFont typeface="Arial" panose="020B0604020202020204" pitchFamily="34" charset="0"/>
              <a:buChar char="•"/>
            </a:pPr>
            <a:r>
              <a:rPr lang="en-IN" sz="1200" dirty="0"/>
              <a:t>Jane Addams consistently brought oppression to the fore. </a:t>
            </a:r>
          </a:p>
          <a:p>
            <a:pPr marL="285750" indent="-285750">
              <a:buFont typeface="Arial" panose="020B0604020202020204" pitchFamily="34" charset="0"/>
              <a:buChar char="•"/>
            </a:pPr>
            <a:r>
              <a:rPr lang="en-IN" sz="1200" dirty="0"/>
              <a:t>Addams theorized about her Hull House experiences addressing topics not typical of philosophical discussions such as garbage collection, immigrant folk stories, prostitution, race, education and world peace.</a:t>
            </a:r>
          </a:p>
          <a:p>
            <a:pPr marL="285750" indent="-285750">
              <a:buFont typeface="Arial" panose="020B0604020202020204" pitchFamily="34" charset="0"/>
              <a:buChar char="•"/>
            </a:pPr>
            <a:r>
              <a:rPr lang="en-IN" sz="1200" dirty="0"/>
              <a:t>This legacy has helped shape the way social science affects social work practice and public policy.</a:t>
            </a:r>
            <a:endParaRPr lang="en-US" sz="1200" dirty="0">
              <a:ln w="15875">
                <a:noFill/>
                <a:round/>
              </a:ln>
              <a:effectLst/>
              <a:latin typeface="Eurostile" panose="020B0504020202050204"/>
            </a:endParaRPr>
          </a:p>
          <a:p>
            <a:pPr marL="285750" indent="-285750">
              <a:buFont typeface="Arial" panose="020B0604020202020204" pitchFamily="34" charset="0"/>
              <a:buChar char="•"/>
            </a:pPr>
            <a:endParaRPr lang="en-US" sz="1200" dirty="0">
              <a:ln w="15875">
                <a:noFill/>
                <a:round/>
              </a:ln>
              <a:effectLst/>
              <a:latin typeface="Eurostile" panose="020B0504020202050204"/>
            </a:endParaRPr>
          </a:p>
          <a:p>
            <a:endParaRPr lang="en-US" dirty="0"/>
          </a:p>
        </p:txBody>
      </p:sp>
      <p:sp>
        <p:nvSpPr>
          <p:cNvPr id="4" name="Slide Number Placeholder 3"/>
          <p:cNvSpPr>
            <a:spLocks noGrp="1"/>
          </p:cNvSpPr>
          <p:nvPr>
            <p:ph type="sldNum" sz="quarter" idx="5"/>
          </p:nvPr>
        </p:nvSpPr>
        <p:spPr/>
        <p:txBody>
          <a:bodyPr/>
          <a:lstStyle/>
          <a:p>
            <a:fld id="{E157E5D0-F756-0041-96E1-0C5BEF881D38}" type="slidenum">
              <a:rPr lang="en-US" smtClean="0"/>
              <a:t>36</a:t>
            </a:fld>
            <a:endParaRPr lang="en-US"/>
          </a:p>
        </p:txBody>
      </p:sp>
    </p:spTree>
    <p:extLst>
      <p:ext uri="{BB962C8B-B14F-4D97-AF65-F5344CB8AC3E}">
        <p14:creationId xmlns:p14="http://schemas.microsoft.com/office/powerpoint/2010/main" val="411719913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IN" sz="2400" dirty="0"/>
              <a:t>American Pragmatism</a:t>
            </a:r>
          </a:p>
          <a:p>
            <a:pPr marL="742950" lvl="1" indent="-285750">
              <a:buFont typeface="Arial" panose="020B0604020202020204" pitchFamily="34" charset="0"/>
              <a:buChar char="•"/>
            </a:pPr>
            <a:r>
              <a:rPr lang="en-IN" sz="2400" dirty="0"/>
              <a:t>an interplay of experience, reflection, and action for the common good. </a:t>
            </a:r>
          </a:p>
          <a:p>
            <a:pPr marL="285750" indent="-285750">
              <a:buFont typeface="Arial" panose="020B0604020202020204" pitchFamily="34" charset="0"/>
              <a:buChar char="•"/>
            </a:pPr>
            <a:r>
              <a:rPr lang="en-IN" sz="2400" dirty="0"/>
              <a:t>From a </a:t>
            </a:r>
            <a:r>
              <a:rPr lang="en-IN" sz="2400" b="1" dirty="0"/>
              <a:t>pragmatist’s perspective</a:t>
            </a:r>
            <a:r>
              <a:rPr lang="en-IN" sz="2400" dirty="0"/>
              <a:t>, we come to know the world through our experiences and actions in the world.</a:t>
            </a:r>
          </a:p>
          <a:p>
            <a:pPr marL="285750" indent="-285750">
              <a:buFont typeface="Arial" panose="020B0604020202020204" pitchFamily="34" charset="0"/>
              <a:buChar char="•"/>
            </a:pPr>
            <a:r>
              <a:rPr lang="en-IN" sz="1200" dirty="0"/>
              <a:t>Overt action in combination with reflection is necessary to acquiring knowledge. </a:t>
            </a:r>
          </a:p>
          <a:p>
            <a:pPr marL="285750" indent="-285750">
              <a:buFont typeface="Arial" panose="020B0604020202020204" pitchFamily="34" charset="0"/>
              <a:buChar char="•"/>
            </a:pPr>
            <a:r>
              <a:rPr lang="en-IN" sz="1200" dirty="0"/>
              <a:t>A central tenet of pragmatism is that philosophy should address problems of the current social situation. </a:t>
            </a:r>
          </a:p>
          <a:p>
            <a:pPr marL="285750" indent="-285750">
              <a:buFont typeface="Arial" panose="020B0604020202020204" pitchFamily="34" charset="0"/>
              <a:buChar char="•"/>
            </a:pPr>
            <a:r>
              <a:rPr lang="en-IN" sz="1200" dirty="0"/>
              <a:t>Social work is committed to empowering voices that have been silenced. </a:t>
            </a:r>
          </a:p>
          <a:p>
            <a:pPr marL="285750" indent="-285750">
              <a:buFont typeface="Arial" panose="020B0604020202020204" pitchFamily="34" charset="0"/>
              <a:buChar char="•"/>
            </a:pPr>
            <a:r>
              <a:rPr lang="en-IN" sz="1200" dirty="0"/>
              <a:t>Social workers address human struggles such as racism, sexism, poverty, illness, disability, and oppression. </a:t>
            </a:r>
          </a:p>
          <a:p>
            <a:pPr marL="285750" indent="-285750">
              <a:buFont typeface="Arial" panose="020B0604020202020204" pitchFamily="34" charset="0"/>
              <a:buChar char="•"/>
            </a:pPr>
            <a:r>
              <a:rPr lang="en-IN" sz="1200" dirty="0"/>
              <a:t>Social work creates positive change through  attention, assessments and interventions with individuals and ecological systems.</a:t>
            </a:r>
            <a:endParaRPr lang="en-IN" sz="1200" dirty="0">
              <a:ln w="15875">
                <a:noFill/>
                <a:round/>
              </a:ln>
              <a:effectLst/>
              <a:latin typeface="Eurostile" panose="020B0504020202050204"/>
            </a:endParaRPr>
          </a:p>
          <a:p>
            <a:pPr marL="285750" indent="-285750">
              <a:buFont typeface="Arial" panose="020B0604020202020204" pitchFamily="34" charset="0"/>
              <a:buChar char="•"/>
            </a:pPr>
            <a:r>
              <a:rPr lang="en-IN" sz="1200" dirty="0">
                <a:ln w="15875">
                  <a:noFill/>
                  <a:round/>
                </a:ln>
              </a:rPr>
              <a:t>Social work also creates change by organizing communities, removing barriers, and improving public and corporate policies. </a:t>
            </a:r>
            <a:endParaRPr lang="en-US" sz="1200" dirty="0">
              <a:ln w="15875">
                <a:noFill/>
                <a:round/>
              </a:ln>
              <a:effectLst/>
            </a:endParaRPr>
          </a:p>
          <a:p>
            <a:pPr marL="285750" indent="-285750">
              <a:buFont typeface="Arial" panose="020B0604020202020204" pitchFamily="34" charset="0"/>
              <a:buChar char="•"/>
            </a:pPr>
            <a:endParaRPr lang="en-IN" sz="1200" b="1" dirty="0"/>
          </a:p>
          <a:p>
            <a:endParaRPr lang="en-US" dirty="0"/>
          </a:p>
        </p:txBody>
      </p:sp>
      <p:sp>
        <p:nvSpPr>
          <p:cNvPr id="4" name="Slide Number Placeholder 3"/>
          <p:cNvSpPr>
            <a:spLocks noGrp="1"/>
          </p:cNvSpPr>
          <p:nvPr>
            <p:ph type="sldNum" sz="quarter" idx="5"/>
          </p:nvPr>
        </p:nvSpPr>
        <p:spPr/>
        <p:txBody>
          <a:bodyPr/>
          <a:lstStyle/>
          <a:p>
            <a:fld id="{E157E5D0-F756-0041-96E1-0C5BEF881D38}" type="slidenum">
              <a:rPr lang="en-US" smtClean="0"/>
              <a:t>37</a:t>
            </a:fld>
            <a:endParaRPr lang="en-US"/>
          </a:p>
        </p:txBody>
      </p:sp>
    </p:spTree>
    <p:extLst>
      <p:ext uri="{BB962C8B-B14F-4D97-AF65-F5344CB8AC3E}">
        <p14:creationId xmlns:p14="http://schemas.microsoft.com/office/powerpoint/2010/main" val="19433859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IN" sz="1200" dirty="0"/>
              <a:t>There are a variety of perspectives on how to extend help to individuals and communities experiencing oppression.</a:t>
            </a:r>
          </a:p>
          <a:p>
            <a:pPr marL="285750" indent="-285750">
              <a:buFont typeface="Arial" panose="020B0604020202020204" pitchFamily="34" charset="0"/>
              <a:buChar char="•"/>
            </a:pPr>
            <a:r>
              <a:rPr lang="en-IN" sz="1200" dirty="0"/>
              <a:t>The </a:t>
            </a:r>
            <a:r>
              <a:rPr lang="en-IN" sz="1200" b="1" dirty="0"/>
              <a:t>medical model </a:t>
            </a:r>
            <a:r>
              <a:rPr lang="en-IN" sz="1200" dirty="0"/>
              <a:t>diagnoses the client’s problems and develops a treatment plan to remedy the identified difficulties.</a:t>
            </a:r>
          </a:p>
          <a:p>
            <a:pPr marL="285750" indent="-285750">
              <a:buFont typeface="Arial" panose="020B0604020202020204" pitchFamily="34" charset="0"/>
              <a:buChar char="•"/>
            </a:pPr>
            <a:r>
              <a:rPr lang="en-IN" sz="2400" b="1" dirty="0"/>
              <a:t>Strengths perspective </a:t>
            </a:r>
          </a:p>
          <a:p>
            <a:pPr marL="742950" lvl="1" indent="-285750">
              <a:buFont typeface="Arial" panose="020B0604020202020204" pitchFamily="34" charset="0"/>
              <a:buChar char="•"/>
            </a:pPr>
            <a:r>
              <a:rPr lang="en-IN" sz="2400" dirty="0"/>
              <a:t>identifies clients’ abilities, talents and resources. These assets are supported and developed to address client problems. </a:t>
            </a:r>
          </a:p>
          <a:p>
            <a:pPr marL="742950" lvl="1" indent="-285750">
              <a:buFont typeface="Arial" panose="020B0604020202020204" pitchFamily="34" charset="0"/>
              <a:buChar char="•"/>
            </a:pPr>
            <a:r>
              <a:rPr lang="en-IN" sz="2400" dirty="0"/>
              <a:t>The strengths model spends little time assessing and focusing on symptoms and deficits. </a:t>
            </a:r>
          </a:p>
          <a:p>
            <a:pPr marL="742950" lvl="1" indent="-285750">
              <a:buFont typeface="Arial" panose="020B0604020202020204" pitchFamily="34" charset="0"/>
              <a:buChar char="•"/>
            </a:pPr>
            <a:r>
              <a:rPr lang="en-IN" sz="1200" dirty="0"/>
              <a:t>The underlying assumptions are that every one has strengths, some of which may be untapped, and that growth is more likely to occur from building upon those assets rather than focus on deficits. </a:t>
            </a:r>
          </a:p>
          <a:p>
            <a:pPr marL="742950" lvl="1" indent="-285750">
              <a:buFont typeface="Arial" panose="020B0604020202020204" pitchFamily="34" charset="0"/>
              <a:buChar char="•"/>
            </a:pPr>
            <a:r>
              <a:rPr lang="en-IN" sz="1200" dirty="0"/>
              <a:t>Clients are not viewed as passive victims to be rescued. Rather, they are viewed as equals and expected to help define the issues affecting them as well as possible remedies</a:t>
            </a:r>
            <a:endParaRPr lang="en-US" sz="1200" dirty="0">
              <a:ln w="15875">
                <a:noFill/>
                <a:round/>
              </a:ln>
              <a:effectLst/>
              <a:latin typeface="Eurostile" panose="020B0504020202050204"/>
            </a:endParaRPr>
          </a:p>
          <a:p>
            <a:endParaRPr lang="en-US" dirty="0"/>
          </a:p>
          <a:p>
            <a:endParaRPr lang="en-US" dirty="0"/>
          </a:p>
        </p:txBody>
      </p:sp>
      <p:sp>
        <p:nvSpPr>
          <p:cNvPr id="4" name="Slide Number Placeholder 3"/>
          <p:cNvSpPr>
            <a:spLocks noGrp="1"/>
          </p:cNvSpPr>
          <p:nvPr>
            <p:ph type="sldNum" sz="quarter" idx="5"/>
          </p:nvPr>
        </p:nvSpPr>
        <p:spPr/>
        <p:txBody>
          <a:bodyPr/>
          <a:lstStyle/>
          <a:p>
            <a:fld id="{E157E5D0-F756-0041-96E1-0C5BEF881D38}" type="slidenum">
              <a:rPr lang="en-US" smtClean="0"/>
              <a:t>38</a:t>
            </a:fld>
            <a:endParaRPr lang="en-US"/>
          </a:p>
        </p:txBody>
      </p:sp>
    </p:spTree>
    <p:extLst>
      <p:ext uri="{BB962C8B-B14F-4D97-AF65-F5344CB8AC3E}">
        <p14:creationId xmlns:p14="http://schemas.microsoft.com/office/powerpoint/2010/main" val="71965114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IN" sz="2400" dirty="0"/>
              <a:t>Developmental, ecological-systems framework portrays human development across the life span as resulting from: </a:t>
            </a:r>
          </a:p>
          <a:p>
            <a:pPr marL="742950" lvl="1" indent="-285750">
              <a:buFont typeface="Arial" panose="020B0604020202020204" pitchFamily="34" charset="0"/>
              <a:buChar char="•"/>
            </a:pPr>
            <a:r>
              <a:rPr lang="en-IN" sz="2400" dirty="0"/>
              <a:t>interactions of biological, psychological, and social factors, and</a:t>
            </a:r>
          </a:p>
          <a:p>
            <a:pPr marL="742950" lvl="1" indent="-285750">
              <a:buFont typeface="Arial" panose="020B0604020202020204" pitchFamily="34" charset="0"/>
              <a:buChar char="•"/>
            </a:pPr>
            <a:r>
              <a:rPr lang="en-IN" sz="2400" dirty="0"/>
              <a:t>the interacting forces of a person’s sociocultural-historical contexts. </a:t>
            </a:r>
          </a:p>
          <a:p>
            <a:pPr marL="285750" indent="-285750">
              <a:buFont typeface="Arial" panose="020B0604020202020204" pitchFamily="34" charset="0"/>
              <a:buChar char="•"/>
            </a:pPr>
            <a:r>
              <a:rPr lang="en-IN" sz="2400" dirty="0"/>
              <a:t>The ecological contexts that helps or hinders development include </a:t>
            </a:r>
          </a:p>
          <a:p>
            <a:pPr marL="742950" lvl="1" indent="-285750">
              <a:buFont typeface="Arial" panose="020B0604020202020204" pitchFamily="34" charset="0"/>
              <a:buChar char="•"/>
            </a:pPr>
            <a:r>
              <a:rPr lang="en-IN" sz="2400" dirty="0"/>
              <a:t>micro </a:t>
            </a:r>
          </a:p>
          <a:p>
            <a:pPr marL="742950" lvl="1" indent="-285750">
              <a:buFont typeface="Arial" panose="020B0604020202020204" pitchFamily="34" charset="0"/>
              <a:buChar char="•"/>
            </a:pPr>
            <a:r>
              <a:rPr lang="en-IN" sz="2400" dirty="0"/>
              <a:t>meso</a:t>
            </a:r>
          </a:p>
          <a:p>
            <a:pPr marL="742950" lvl="1" indent="-285750">
              <a:buFont typeface="Arial" panose="020B0604020202020204" pitchFamily="34" charset="0"/>
              <a:buChar char="•"/>
            </a:pPr>
            <a:r>
              <a:rPr lang="en-IN" sz="2400" dirty="0"/>
              <a:t> </a:t>
            </a:r>
            <a:r>
              <a:rPr lang="en-IN" sz="2400" dirty="0" err="1"/>
              <a:t>exo</a:t>
            </a:r>
            <a:endParaRPr lang="en-IN" sz="2400" dirty="0"/>
          </a:p>
          <a:p>
            <a:pPr marL="742950" lvl="1" indent="-285750">
              <a:buFont typeface="Arial" panose="020B0604020202020204" pitchFamily="34" charset="0"/>
              <a:buChar char="•"/>
            </a:pPr>
            <a:r>
              <a:rPr lang="en-IN" sz="2400" dirty="0"/>
              <a:t> macro, and </a:t>
            </a:r>
          </a:p>
          <a:p>
            <a:pPr marL="742950" lvl="1" indent="-285750">
              <a:buFont typeface="Arial" panose="020B0604020202020204" pitchFamily="34" charset="0"/>
              <a:buChar char="•"/>
            </a:pPr>
            <a:r>
              <a:rPr lang="en-IN" sz="2400" dirty="0" err="1"/>
              <a:t>macrochronological</a:t>
            </a:r>
            <a:r>
              <a:rPr lang="en-IN" sz="2400" dirty="0"/>
              <a:t> systems.</a:t>
            </a:r>
          </a:p>
          <a:p>
            <a:pPr marL="285750" indent="-285750">
              <a:buFont typeface="Arial" panose="020B0604020202020204" pitchFamily="34" charset="0"/>
              <a:buChar char="•"/>
            </a:pPr>
            <a:endParaRPr lang="en-IN" sz="2400" dirty="0"/>
          </a:p>
          <a:p>
            <a:pPr marL="285750" indent="-285750">
              <a:buFont typeface="Arial" panose="020B0604020202020204" pitchFamily="34" charset="0"/>
              <a:buChar char="•"/>
            </a:pPr>
            <a:r>
              <a:rPr lang="en-IN" sz="2400" dirty="0"/>
              <a:t>We all develop multiple perspectives and frameworks for understanding and operating within diverse system.</a:t>
            </a:r>
            <a:endParaRPr lang="en-US" sz="2400"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E157E5D0-F756-0041-96E1-0C5BEF881D38}" type="slidenum">
              <a:rPr lang="en-US" smtClean="0"/>
              <a:t>39</a:t>
            </a:fld>
            <a:endParaRPr lang="en-US"/>
          </a:p>
        </p:txBody>
      </p:sp>
    </p:spTree>
    <p:extLst>
      <p:ext uri="{BB962C8B-B14F-4D97-AF65-F5344CB8AC3E}">
        <p14:creationId xmlns:p14="http://schemas.microsoft.com/office/powerpoint/2010/main" val="155776656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IN" sz="1200" dirty="0"/>
              <a:t>Our positions within these diverse, interacting systems can vary tremendously over time and place.</a:t>
            </a:r>
          </a:p>
          <a:p>
            <a:pPr marL="285750" indent="-285750">
              <a:buFont typeface="Arial" panose="020B0604020202020204" pitchFamily="34" charset="0"/>
              <a:buChar char="•"/>
            </a:pPr>
            <a:r>
              <a:rPr lang="en-IN" sz="1200" dirty="0"/>
              <a:t>A developmental, ecological-systems approach suggests specific issues to which social workers must attend when assessing problems and planning interventions: focal system characteristics, physical ecology, social ecology, social climate, and social system organization/structure.</a:t>
            </a:r>
            <a:endParaRPr lang="en-US" sz="1200"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E157E5D0-F756-0041-96E1-0C5BEF881D38}" type="slidenum">
              <a:rPr lang="en-US" smtClean="0"/>
              <a:t>40</a:t>
            </a:fld>
            <a:endParaRPr lang="en-US"/>
          </a:p>
        </p:txBody>
      </p:sp>
    </p:spTree>
    <p:extLst>
      <p:ext uri="{BB962C8B-B14F-4D97-AF65-F5344CB8AC3E}">
        <p14:creationId xmlns:p14="http://schemas.microsoft.com/office/powerpoint/2010/main" val="41861711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b="1" dirty="0">
                <a:ln w="15875">
                  <a:noFill/>
                  <a:round/>
                </a:ln>
                <a:effectLst/>
              </a:rPr>
              <a:t>Developmental psychobiological systems </a:t>
            </a:r>
            <a:r>
              <a:rPr lang="en-US" sz="1200" dirty="0">
                <a:ln w="15875">
                  <a:noFill/>
                  <a:round/>
                </a:ln>
                <a:effectLst/>
              </a:rPr>
              <a:t>(DPS) theory views nature and nurture as fused sources of information in development.</a:t>
            </a:r>
          </a:p>
          <a:p>
            <a:pPr marL="285750" indent="-285750">
              <a:buFont typeface="Arial" panose="020B0604020202020204" pitchFamily="34" charset="0"/>
              <a:buChar char="•"/>
            </a:pPr>
            <a:r>
              <a:rPr lang="en-US" sz="1200" dirty="0">
                <a:ln w="15875">
                  <a:noFill/>
                  <a:round/>
                </a:ln>
                <a:effectLst/>
              </a:rPr>
              <a:t>The characteristics of individuals (their anatomy, behavior, understanding, characteristics, etc.) represent their current nature. </a:t>
            </a:r>
          </a:p>
          <a:p>
            <a:pPr marL="285750" indent="-285750">
              <a:buFont typeface="Arial" panose="020B0604020202020204" pitchFamily="34" charset="0"/>
              <a:buChar char="•"/>
            </a:pPr>
            <a:r>
              <a:rPr lang="en-US" sz="2400" dirty="0">
                <a:ln w="15875">
                  <a:noFill/>
                  <a:round/>
                </a:ln>
                <a:effectLst/>
              </a:rPr>
              <a:t>Each individual encounters a unique set of ecological experiences which make certain developmental outcomes more likely to be supported and others eliminated. </a:t>
            </a:r>
          </a:p>
          <a:p>
            <a:pPr marL="285750" indent="-285750">
              <a:buFont typeface="Arial" panose="020B0604020202020204" pitchFamily="34" charset="0"/>
              <a:buChar char="•"/>
            </a:pPr>
            <a:r>
              <a:rPr lang="en-US" sz="2400" dirty="0">
                <a:ln w="15875">
                  <a:noFill/>
                  <a:round/>
                </a:ln>
                <a:effectLst/>
              </a:rPr>
              <a:t>From a DPS perspective, individuals inherit resources for development, not traits or characteristics. </a:t>
            </a:r>
            <a:endParaRPr lang="en-US" sz="2400" dirty="0">
              <a:ln w="15875">
                <a:noFill/>
                <a:round/>
              </a:ln>
            </a:endParaRPr>
          </a:p>
          <a:p>
            <a:pPr marL="742950" lvl="1" indent="-285750">
              <a:buFont typeface="Arial" panose="020B0604020202020204" pitchFamily="34" charset="0"/>
              <a:buChar char="•"/>
            </a:pPr>
            <a:r>
              <a:rPr lang="en-US" sz="2400" dirty="0">
                <a:ln w="15875">
                  <a:noFill/>
                  <a:round/>
                </a:ln>
                <a:effectLst/>
              </a:rPr>
              <a:t>These resources, </a:t>
            </a:r>
            <a:r>
              <a:rPr lang="en-US" sz="2400" dirty="0">
                <a:ln w="15875">
                  <a:noFill/>
                  <a:round/>
                </a:ln>
              </a:rPr>
              <a:t>interacting with </a:t>
            </a:r>
            <a:r>
              <a:rPr lang="en-US" sz="2400" dirty="0">
                <a:ln w="15875">
                  <a:noFill/>
                  <a:round/>
                </a:ln>
                <a:effectLst/>
              </a:rPr>
              <a:t>genetics shape development across the life span. </a:t>
            </a:r>
          </a:p>
          <a:p>
            <a:pPr marL="285750" indent="-285750">
              <a:buFont typeface="Arial" panose="020B0604020202020204" pitchFamily="34" charset="0"/>
              <a:buChar char="•"/>
            </a:pPr>
            <a:endParaRPr lang="en-US" sz="2400" dirty="0">
              <a:ln w="15875">
                <a:noFill/>
                <a:round/>
              </a:ln>
              <a:effectLst/>
            </a:endParaRPr>
          </a:p>
          <a:p>
            <a:pPr marL="285750" indent="-285750">
              <a:buFont typeface="Arial" panose="020B0604020202020204" pitchFamily="34" charset="0"/>
              <a:buChar char="•"/>
            </a:pPr>
            <a:endParaRPr lang="en-US" sz="2400"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E157E5D0-F756-0041-96E1-0C5BEF881D38}" type="slidenum">
              <a:rPr lang="en-US" smtClean="0"/>
              <a:t>5</a:t>
            </a:fld>
            <a:endParaRPr lang="en-US"/>
          </a:p>
        </p:txBody>
      </p:sp>
    </p:spTree>
    <p:extLst>
      <p:ext uri="{BB962C8B-B14F-4D97-AF65-F5344CB8AC3E}">
        <p14:creationId xmlns:p14="http://schemas.microsoft.com/office/powerpoint/2010/main" val="8032444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400" dirty="0">
                <a:ln w="15875">
                  <a:noFill/>
                  <a:round/>
                </a:ln>
                <a:effectLst/>
              </a:rPr>
              <a:t>Culture and biology interact in a process of </a:t>
            </a:r>
            <a:r>
              <a:rPr lang="en-US" sz="2400" b="1" dirty="0">
                <a:ln w="15875">
                  <a:noFill/>
                  <a:round/>
                </a:ln>
                <a:effectLst/>
              </a:rPr>
              <a:t>coevolution</a:t>
            </a:r>
            <a:r>
              <a:rPr lang="en-US" sz="2400" dirty="0">
                <a:ln w="15875">
                  <a:noFill/>
                  <a:round/>
                </a:ln>
              </a:rPr>
              <a:t>: </a:t>
            </a:r>
          </a:p>
          <a:p>
            <a:pPr marL="742950" lvl="1" indent="-285750">
              <a:buFont typeface="Arial" panose="020B0604020202020204" pitchFamily="34" charset="0"/>
              <a:buChar char="•"/>
            </a:pPr>
            <a:r>
              <a:rPr lang="en-US" sz="2400" dirty="0">
                <a:ln w="15875">
                  <a:noFill/>
                  <a:round/>
                </a:ln>
                <a:effectLst/>
              </a:rPr>
              <a:t>cultural factors influence the likelihood that people with certain characteristics will survive and reproduce. </a:t>
            </a:r>
          </a:p>
          <a:p>
            <a:pPr marL="285750" indent="-285750">
              <a:buFont typeface="Arial" panose="020B0604020202020204" pitchFamily="34" charset="0"/>
              <a:buChar char="•"/>
            </a:pPr>
            <a:endParaRPr lang="en-US" sz="2400" dirty="0">
              <a:ln w="15875">
                <a:noFill/>
                <a:round/>
              </a:ln>
            </a:endParaRPr>
          </a:p>
          <a:p>
            <a:pPr marL="285750" indent="-285750">
              <a:buFont typeface="Arial" panose="020B0604020202020204" pitchFamily="34" charset="0"/>
              <a:buChar char="•"/>
            </a:pPr>
            <a:r>
              <a:rPr lang="en-US" sz="2400" dirty="0">
                <a:ln w="15875">
                  <a:noFill/>
                  <a:round/>
                </a:ln>
              </a:rPr>
              <a:t>B</a:t>
            </a:r>
            <a:r>
              <a:rPr lang="en-US" sz="2400" dirty="0">
                <a:ln w="15875">
                  <a:noFill/>
                  <a:round/>
                </a:ln>
                <a:effectLst/>
              </a:rPr>
              <a:t>iological research is important to social work, in part, because it draws our attention to the ways our genetic and cultural </a:t>
            </a:r>
            <a:r>
              <a:rPr lang="en-US" sz="2400" dirty="0">
                <a:ln w="15875">
                  <a:noFill/>
                  <a:round/>
                </a:ln>
              </a:rPr>
              <a:t>social-learning</a:t>
            </a:r>
            <a:r>
              <a:rPr lang="en-US" sz="2400" dirty="0">
                <a:ln w="15875">
                  <a:noFill/>
                  <a:round/>
                </a:ln>
                <a:effectLst/>
              </a:rPr>
              <a:t> interact. </a:t>
            </a:r>
          </a:p>
          <a:p>
            <a:pPr marL="285750" indent="-285750">
              <a:buFont typeface="Arial" panose="020B0604020202020204" pitchFamily="34" charset="0"/>
              <a:buChar char="•"/>
            </a:pPr>
            <a:endParaRPr lang="en-US" sz="2400" dirty="0">
              <a:ln w="15875">
                <a:noFill/>
                <a:round/>
              </a:ln>
              <a:effectLst/>
            </a:endParaRPr>
          </a:p>
          <a:p>
            <a:pPr marL="285750" indent="-285750">
              <a:buFont typeface="Arial" panose="020B0604020202020204" pitchFamily="34" charset="0"/>
              <a:buChar char="•"/>
            </a:pPr>
            <a:r>
              <a:rPr lang="en-US" sz="2400" dirty="0">
                <a:ln w="15875">
                  <a:noFill/>
                  <a:round/>
                </a:ln>
              </a:rPr>
              <a:t>R</a:t>
            </a:r>
            <a:r>
              <a:rPr lang="en-US" sz="2400" dirty="0">
                <a:ln w="15875">
                  <a:noFill/>
                  <a:round/>
                </a:ln>
                <a:effectLst/>
              </a:rPr>
              <a:t>esearch also addresses a variety of issues central to social work policy and practice, mental health </a:t>
            </a:r>
            <a:r>
              <a:rPr lang="en-US" sz="2400" dirty="0">
                <a:ln w="15875">
                  <a:noFill/>
                  <a:round/>
                </a:ln>
              </a:rPr>
              <a:t>e</a:t>
            </a:r>
            <a:r>
              <a:rPr lang="en-US" sz="2400" dirty="0">
                <a:ln w="15875">
                  <a:noFill/>
                  <a:round/>
                </a:ln>
                <a:effectLst/>
              </a:rPr>
              <a:t>xamples include</a:t>
            </a:r>
          </a:p>
          <a:p>
            <a:pPr marL="742950" lvl="1" indent="-285750">
              <a:buFont typeface="Arial" panose="020B0604020202020204" pitchFamily="34" charset="0"/>
              <a:buChar char="•"/>
            </a:pPr>
            <a:r>
              <a:rPr lang="en-US" sz="2400" dirty="0">
                <a:ln w="15875">
                  <a:noFill/>
                  <a:round/>
                </a:ln>
                <a:effectLst/>
              </a:rPr>
              <a:t>depression and anxiety</a:t>
            </a:r>
          </a:p>
          <a:p>
            <a:pPr marL="742950" lvl="1" indent="-285750">
              <a:buFont typeface="Arial" panose="020B0604020202020204" pitchFamily="34" charset="0"/>
              <a:buChar char="•"/>
            </a:pPr>
            <a:r>
              <a:rPr lang="en-US" sz="2400" dirty="0">
                <a:ln w="15875">
                  <a:noFill/>
                  <a:round/>
                </a:ln>
                <a:effectLst/>
              </a:rPr>
              <a:t>learning differences, </a:t>
            </a:r>
          </a:p>
          <a:p>
            <a:pPr marL="742950" lvl="1" indent="-285750">
              <a:buFont typeface="Arial" panose="020B0604020202020204" pitchFamily="34" charset="0"/>
              <a:buChar char="•"/>
            </a:pPr>
            <a:r>
              <a:rPr lang="en-US" sz="2400" dirty="0">
                <a:ln w="15875">
                  <a:noFill/>
                  <a:round/>
                </a:ln>
                <a:effectLst/>
              </a:rPr>
              <a:t>autism spectrum disorders, and </a:t>
            </a:r>
          </a:p>
          <a:p>
            <a:pPr marL="742950" lvl="1" indent="-285750">
              <a:buFont typeface="Arial" panose="020B0604020202020204" pitchFamily="34" charset="0"/>
              <a:buChar char="•"/>
            </a:pPr>
            <a:r>
              <a:rPr lang="en-US" sz="2400" dirty="0">
                <a:ln w="15875">
                  <a:noFill/>
                  <a:round/>
                </a:ln>
                <a:effectLst/>
              </a:rPr>
              <a:t>serious neuropsychiatric disorders such as schizophrenia or bipolar disorder. </a:t>
            </a:r>
          </a:p>
          <a:p>
            <a:pPr marL="285750" indent="-285750">
              <a:buFont typeface="Arial" panose="020B0604020202020204" pitchFamily="34" charset="0"/>
              <a:buChar char="•"/>
            </a:pPr>
            <a:endParaRPr lang="en-US" sz="2400"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E157E5D0-F756-0041-96E1-0C5BEF881D38}" type="slidenum">
              <a:rPr lang="en-US" smtClean="0"/>
              <a:t>6</a:t>
            </a:fld>
            <a:endParaRPr lang="en-US"/>
          </a:p>
        </p:txBody>
      </p:sp>
    </p:spTree>
    <p:extLst>
      <p:ext uri="{BB962C8B-B14F-4D97-AF65-F5344CB8AC3E}">
        <p14:creationId xmlns:p14="http://schemas.microsoft.com/office/powerpoint/2010/main" val="982368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ln w="15875">
                  <a:noFill/>
                  <a:round/>
                </a:ln>
                <a:effectLst/>
              </a:rPr>
              <a:t>Psychological subsystems refer to the temperament, cognitive, emotional, intellectual, and social-information- processing characteristics of individuals. </a:t>
            </a:r>
          </a:p>
          <a:p>
            <a:pPr marL="285750" indent="-285750">
              <a:buFont typeface="Arial" panose="020B0604020202020204" pitchFamily="34" charset="0"/>
              <a:buChar char="•"/>
            </a:pPr>
            <a:endParaRPr lang="en-US" sz="2800" dirty="0">
              <a:ln w="15875">
                <a:noFill/>
                <a:round/>
              </a:ln>
              <a:effectLst/>
            </a:endParaRPr>
          </a:p>
          <a:p>
            <a:pPr marL="742950" lvl="1" indent="-285750">
              <a:buFont typeface="Arial" panose="020B0604020202020204" pitchFamily="34" charset="0"/>
              <a:buChar char="•"/>
            </a:pPr>
            <a:r>
              <a:rPr lang="en-US" sz="2800" dirty="0">
                <a:ln w="15875">
                  <a:noFill/>
                  <a:round/>
                </a:ln>
                <a:effectLst/>
              </a:rPr>
              <a:t>The ways individuals respond cognitively, emotionally, intellectually and behaviorally to social cues affects and is affected by biological and sociocultural/historical subsystems.</a:t>
            </a:r>
          </a:p>
          <a:p>
            <a:endParaRPr lang="en-US" dirty="0"/>
          </a:p>
        </p:txBody>
      </p:sp>
      <p:sp>
        <p:nvSpPr>
          <p:cNvPr id="4" name="Slide Number Placeholder 3"/>
          <p:cNvSpPr>
            <a:spLocks noGrp="1"/>
          </p:cNvSpPr>
          <p:nvPr>
            <p:ph type="sldNum" sz="quarter" idx="5"/>
          </p:nvPr>
        </p:nvSpPr>
        <p:spPr/>
        <p:txBody>
          <a:bodyPr/>
          <a:lstStyle/>
          <a:p>
            <a:fld id="{E157E5D0-F756-0041-96E1-0C5BEF881D38}" type="slidenum">
              <a:rPr lang="en-US" smtClean="0"/>
              <a:t>7</a:t>
            </a:fld>
            <a:endParaRPr lang="en-US"/>
          </a:p>
        </p:txBody>
      </p:sp>
    </p:spTree>
    <p:extLst>
      <p:ext uri="{BB962C8B-B14F-4D97-AF65-F5344CB8AC3E}">
        <p14:creationId xmlns:p14="http://schemas.microsoft.com/office/powerpoint/2010/main" val="5750000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ln w="15875">
                  <a:noFill/>
                  <a:round/>
                </a:ln>
                <a:effectLst/>
              </a:rPr>
              <a:t>Psychoanalytic theory </a:t>
            </a:r>
            <a:r>
              <a:rPr lang="en-US" sz="1200" dirty="0">
                <a:ln w="15875">
                  <a:noFill/>
                  <a:round/>
                </a:ln>
              </a:rPr>
              <a:t>is </a:t>
            </a:r>
            <a:r>
              <a:rPr lang="en-US" sz="1200" dirty="0">
                <a:ln w="15875">
                  <a:noFill/>
                  <a:round/>
                </a:ln>
                <a:effectLst/>
              </a:rPr>
              <a:t>based on the work of Sigmund Freud (1856–1939) and has influenced psychological theories of development throughout the twentieth century. </a:t>
            </a:r>
          </a:p>
          <a:p>
            <a:pPr marL="285750" indent="-285750">
              <a:buFont typeface="Arial" panose="020B0604020202020204" pitchFamily="34" charset="0"/>
              <a:buChar char="•"/>
            </a:pPr>
            <a:r>
              <a:rPr lang="en-US" sz="1200" dirty="0">
                <a:ln w="15875">
                  <a:noFill/>
                  <a:round/>
                </a:ln>
                <a:effectLst/>
              </a:rPr>
              <a:t>Freud constructed a theory of personality development that emphasized the way in which children satisfy basic “drives” that guarantee survival. </a:t>
            </a:r>
            <a:endParaRPr lang="en-US" sz="2400" dirty="0">
              <a:ln w="15875">
                <a:noFill/>
                <a:round/>
              </a:ln>
              <a:effectLst/>
            </a:endParaRPr>
          </a:p>
          <a:p>
            <a:pPr marL="285750" indent="-285750">
              <a:buFont typeface="Arial" panose="020B0604020202020204" pitchFamily="34" charset="0"/>
              <a:buChar char="•"/>
            </a:pPr>
            <a:r>
              <a:rPr lang="en-US" sz="2400" dirty="0">
                <a:ln w="15875">
                  <a:noFill/>
                  <a:round/>
                </a:ln>
                <a:effectLst/>
              </a:rPr>
              <a:t>Freud theorized that unconscious drives create mental pressure.</a:t>
            </a:r>
            <a:endParaRPr lang="en-US" sz="2400" dirty="0">
              <a:ln w="15875">
                <a:noFill/>
                <a:round/>
              </a:ln>
            </a:endParaRPr>
          </a:p>
          <a:p>
            <a:pPr marL="285750" indent="-285750">
              <a:buFont typeface="Arial" panose="020B0604020202020204" pitchFamily="34" charset="0"/>
              <a:buChar char="•"/>
            </a:pPr>
            <a:r>
              <a:rPr lang="en-US" sz="2400" dirty="0">
                <a:ln w="15875">
                  <a:noFill/>
                  <a:round/>
                </a:ln>
                <a:effectLst/>
              </a:rPr>
              <a:t>The unconscious drives serve two basic purposes:</a:t>
            </a:r>
          </a:p>
          <a:p>
            <a:pPr marL="742950" lvl="1" indent="-285750">
              <a:buFont typeface="Arial" panose="020B0604020202020204" pitchFamily="34" charset="0"/>
              <a:buChar char="•"/>
            </a:pPr>
            <a:r>
              <a:rPr lang="en-US" sz="2400" dirty="0">
                <a:ln w="15875">
                  <a:noFill/>
                  <a:round/>
                </a:ln>
                <a:effectLst/>
              </a:rPr>
              <a:t>relieve physical needs such as hunger and sex, and</a:t>
            </a:r>
            <a:endParaRPr lang="en-US" sz="2400" dirty="0">
              <a:ln w="15875">
                <a:noFill/>
                <a:round/>
              </a:ln>
            </a:endParaRPr>
          </a:p>
          <a:p>
            <a:pPr marL="742950" lvl="1" indent="-285750">
              <a:buFont typeface="Arial" panose="020B0604020202020204" pitchFamily="34" charset="0"/>
              <a:buChar char="•"/>
            </a:pPr>
            <a:r>
              <a:rPr lang="en-US" sz="2400" dirty="0">
                <a:ln w="15875">
                  <a:noFill/>
                  <a:round/>
                </a:ln>
                <a:effectLst/>
              </a:rPr>
              <a:t> produces tension (libido) that propels both positive and negative development</a:t>
            </a:r>
          </a:p>
        </p:txBody>
      </p:sp>
      <p:sp>
        <p:nvSpPr>
          <p:cNvPr id="4" name="Slide Number Placeholder 3"/>
          <p:cNvSpPr>
            <a:spLocks noGrp="1"/>
          </p:cNvSpPr>
          <p:nvPr>
            <p:ph type="sldNum" sz="quarter" idx="5"/>
          </p:nvPr>
        </p:nvSpPr>
        <p:spPr/>
        <p:txBody>
          <a:bodyPr/>
          <a:lstStyle/>
          <a:p>
            <a:fld id="{E157E5D0-F756-0041-96E1-0C5BEF881D38}" type="slidenum">
              <a:rPr lang="en-US" smtClean="0"/>
              <a:t>8</a:t>
            </a:fld>
            <a:endParaRPr lang="en-US"/>
          </a:p>
        </p:txBody>
      </p:sp>
    </p:spTree>
    <p:extLst>
      <p:ext uri="{BB962C8B-B14F-4D97-AF65-F5344CB8AC3E}">
        <p14:creationId xmlns:p14="http://schemas.microsoft.com/office/powerpoint/2010/main" val="41949383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ln w="15875">
                  <a:noFill/>
                  <a:round/>
                </a:ln>
                <a:effectLst/>
              </a:rPr>
              <a:t>According to Freud, development occurs as children progress through a series of stages. </a:t>
            </a:r>
          </a:p>
          <a:p>
            <a:pPr marL="285750" indent="-285750">
              <a:buFont typeface="Arial" panose="020B0604020202020204" pitchFamily="34" charset="0"/>
              <a:buChar char="•"/>
            </a:pPr>
            <a:r>
              <a:rPr lang="en-US" sz="1200" dirty="0">
                <a:ln w="15875">
                  <a:noFill/>
                  <a:round/>
                </a:ln>
                <a:effectLst/>
              </a:rPr>
              <a:t>Conflicts that individuals encounter in each stage of development determine their later personality.</a:t>
            </a:r>
            <a:endParaRPr lang="en-US" sz="1200" dirty="0">
              <a:ln w="15875">
                <a:noFill/>
                <a:round/>
              </a:ln>
            </a:endParaRPr>
          </a:p>
          <a:p>
            <a:pPr marL="285750" indent="-285750">
              <a:buFont typeface="Arial" panose="020B0604020202020204" pitchFamily="34" charset="0"/>
              <a:buChar char="•"/>
            </a:pPr>
            <a:r>
              <a:rPr lang="en-US" sz="1200" dirty="0">
                <a:ln w="15875">
                  <a:noFill/>
                  <a:round/>
                </a:ln>
              </a:rPr>
              <a:t>Behavior </a:t>
            </a:r>
            <a:r>
              <a:rPr lang="en-US" sz="1200" dirty="0">
                <a:ln w="15875">
                  <a:noFill/>
                  <a:round/>
                </a:ln>
                <a:effectLst/>
              </a:rPr>
              <a:t>emerges as a result of psychodynamics, movement and interaction in the mind. </a:t>
            </a:r>
          </a:p>
          <a:p>
            <a:pPr marL="285750" indent="-285750">
              <a:buFont typeface="Arial" panose="020B0604020202020204" pitchFamily="34" charset="0"/>
              <a:buChar char="•"/>
            </a:pPr>
            <a:r>
              <a:rPr lang="en-US" sz="1200" dirty="0">
                <a:ln w="15875">
                  <a:noFill/>
                  <a:round/>
                </a:ln>
                <a:effectLst/>
              </a:rPr>
              <a:t>Some of these processes are hidden from conscious awareness in the </a:t>
            </a:r>
            <a:r>
              <a:rPr lang="en-US" sz="1200" b="1" dirty="0">
                <a:ln w="15875">
                  <a:noFill/>
                  <a:round/>
                </a:ln>
                <a:effectLst/>
              </a:rPr>
              <a:t>unconscious</a:t>
            </a:r>
            <a:r>
              <a:rPr lang="en-US" sz="1200" dirty="0">
                <a:ln w="15875">
                  <a:noFill/>
                  <a:round/>
                </a:ln>
                <a:effectLst/>
              </a:rPr>
              <a:t>.</a:t>
            </a:r>
          </a:p>
          <a:p>
            <a:endParaRPr lang="en-US" dirty="0"/>
          </a:p>
        </p:txBody>
      </p:sp>
      <p:sp>
        <p:nvSpPr>
          <p:cNvPr id="4" name="Slide Number Placeholder 3"/>
          <p:cNvSpPr>
            <a:spLocks noGrp="1"/>
          </p:cNvSpPr>
          <p:nvPr>
            <p:ph type="sldNum" sz="quarter" idx="5"/>
          </p:nvPr>
        </p:nvSpPr>
        <p:spPr/>
        <p:txBody>
          <a:bodyPr/>
          <a:lstStyle/>
          <a:p>
            <a:fld id="{E157E5D0-F756-0041-96E1-0C5BEF881D38}" type="slidenum">
              <a:rPr lang="en-US" smtClean="0"/>
              <a:t>9</a:t>
            </a:fld>
            <a:endParaRPr lang="en-US"/>
          </a:p>
        </p:txBody>
      </p:sp>
    </p:spTree>
    <p:extLst>
      <p:ext uri="{BB962C8B-B14F-4D97-AF65-F5344CB8AC3E}">
        <p14:creationId xmlns:p14="http://schemas.microsoft.com/office/powerpoint/2010/main" val="41008153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ln w="15875">
                  <a:noFill/>
                  <a:round/>
                </a:ln>
                <a:effectLst/>
              </a:rPr>
              <a:t>Erik Erikson (1902–1994) considered social and cultural interaction as central mechanisms of development. He also viewed development as continuous </a:t>
            </a:r>
            <a:r>
              <a:rPr lang="en-US" sz="1200" dirty="0">
                <a:ln w="15875">
                  <a:noFill/>
                  <a:round/>
                </a:ln>
              </a:rPr>
              <a:t>through the life cycle</a:t>
            </a:r>
            <a:r>
              <a:rPr lang="en-US" sz="1200" dirty="0">
                <a:ln w="15875">
                  <a:noFill/>
                  <a:round/>
                </a:ln>
                <a:effectLst/>
              </a:rPr>
              <a:t>.</a:t>
            </a:r>
          </a:p>
          <a:p>
            <a:pPr marL="285750" indent="-285750">
              <a:buFont typeface="Arial" panose="020B0604020202020204" pitchFamily="34" charset="0"/>
              <a:buChar char="•"/>
            </a:pPr>
            <a:r>
              <a:rPr lang="en-US" sz="1200" dirty="0">
                <a:ln w="15875">
                  <a:noFill/>
                  <a:round/>
                </a:ln>
                <a:effectLst/>
              </a:rPr>
              <a:t>The personality continues to change as individuals experience varying contacts with social institutions and cultural practices throughout the life span. </a:t>
            </a:r>
          </a:p>
          <a:p>
            <a:pPr marL="285750" indent="-285750">
              <a:buFont typeface="Arial" panose="020B0604020202020204" pitchFamily="34" charset="0"/>
              <a:buChar char="•"/>
            </a:pPr>
            <a:r>
              <a:rPr lang="en-US" sz="1200" dirty="0">
                <a:ln w="15875">
                  <a:noFill/>
                  <a:round/>
                </a:ln>
                <a:effectLst/>
              </a:rPr>
              <a:t>Erikson viewed the main challenge of life not simply as biological survival, but as the search for identity. </a:t>
            </a:r>
          </a:p>
          <a:p>
            <a:pPr marL="285750" indent="-285750">
              <a:buFont typeface="Arial" panose="020B0604020202020204" pitchFamily="34" charset="0"/>
              <a:buChar char="•"/>
            </a:pPr>
            <a:r>
              <a:rPr lang="en-US" sz="1200" dirty="0">
                <a:ln w="15875">
                  <a:noFill/>
                  <a:round/>
                </a:ln>
                <a:effectLst/>
              </a:rPr>
              <a:t>At each stage of life, the person must accomplish a major task, which Erikson referred to as a crisis. </a:t>
            </a:r>
            <a:endParaRPr lang="en-US" sz="1200" dirty="0">
              <a:ln w="15875">
                <a:noFill/>
                <a:round/>
              </a:ln>
            </a:endParaRPr>
          </a:p>
          <a:p>
            <a:pPr marL="285750" indent="-285750">
              <a:buFont typeface="Arial" panose="020B0604020202020204" pitchFamily="34" charset="0"/>
              <a:buChar char="•"/>
            </a:pPr>
            <a:r>
              <a:rPr lang="en-US" sz="1200" dirty="0">
                <a:ln w="15875">
                  <a:noFill/>
                  <a:round/>
                </a:ln>
                <a:effectLst/>
              </a:rPr>
              <a:t>The individual’s sense of identity is formed at the resolution of these crises.</a:t>
            </a:r>
          </a:p>
          <a:p>
            <a:endParaRPr lang="en-US" dirty="0"/>
          </a:p>
        </p:txBody>
      </p:sp>
      <p:sp>
        <p:nvSpPr>
          <p:cNvPr id="4" name="Slide Number Placeholder 3"/>
          <p:cNvSpPr>
            <a:spLocks noGrp="1"/>
          </p:cNvSpPr>
          <p:nvPr>
            <p:ph type="sldNum" sz="quarter" idx="5"/>
          </p:nvPr>
        </p:nvSpPr>
        <p:spPr/>
        <p:txBody>
          <a:bodyPr/>
          <a:lstStyle/>
          <a:p>
            <a:fld id="{E157E5D0-F756-0041-96E1-0C5BEF881D38}" type="slidenum">
              <a:rPr lang="en-US" smtClean="0"/>
              <a:t>10</a:t>
            </a:fld>
            <a:endParaRPr lang="en-US"/>
          </a:p>
        </p:txBody>
      </p:sp>
    </p:spTree>
    <p:extLst>
      <p:ext uri="{BB962C8B-B14F-4D97-AF65-F5344CB8AC3E}">
        <p14:creationId xmlns:p14="http://schemas.microsoft.com/office/powerpoint/2010/main" val="39603977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9/6/19</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2083527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9/6/19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4174983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9/6/19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0375968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9/6/19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3883289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9/6/19</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16450885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9/6/19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3328032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8A7F15D8-96D1-4781-BC50-CA8A088B2FE4}" type="datetime1">
              <a:rPr lang="en-US" smtClean="0"/>
              <a:t>9/6/19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7470174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9/6/19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2881872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9/6/19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1734627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9/6/19</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0354810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9/6/19</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2872569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F6FA2B21-3FCD-4721-B95C-427943F61125}" type="datetime1">
              <a:rPr lang="en-US" smtClean="0"/>
              <a:t>9/6/19</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10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592041337"/>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19" r:id="rId6"/>
    <p:sldLayoutId id="2147483714" r:id="rId7"/>
    <p:sldLayoutId id="2147483715" r:id="rId8"/>
    <p:sldLayoutId id="2147483716" r:id="rId9"/>
    <p:sldLayoutId id="2147483717" r:id="rId10"/>
    <p:sldLayoutId id="2147483718"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s://courses.lumenlearning.com/waymaker-psychology/chapter/operant-conditioning/"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tif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tif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5.tif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6.tiff"/><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7.tiff"/><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FD0ADDE-135C-41F5-94E3-DD6585B7C9EB}"/>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 y="10"/>
            <a:ext cx="12191999" cy="6857989"/>
          </a:xfrm>
          <a:prstGeom prst="rect">
            <a:avLst/>
          </a:prstGeom>
        </p:spPr>
      </p:pic>
      <p:sp useBgFill="1">
        <p:nvSpPr>
          <p:cNvPr id="48" name="Rectangle 47">
            <a:extLst>
              <a:ext uri="{FF2B5EF4-FFF2-40B4-BE49-F238E27FC236}">
                <a16:creationId xmlns:a16="http://schemas.microsoft.com/office/drawing/2014/main" id="{BF9FFE17-DE95-4821-ACC1-B90C95449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50" name="Rectangle 49">
            <a:extLst>
              <a:ext uri="{FF2B5EF4-FFF2-40B4-BE49-F238E27FC236}">
                <a16:creationId xmlns:a16="http://schemas.microsoft.com/office/drawing/2014/main" id="{03CF76AF-FF72-4430-A772-058403290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E29DAA1D-C335-F346-9198-D47135810EB4}"/>
              </a:ext>
            </a:extLst>
          </p:cNvPr>
          <p:cNvSpPr>
            <a:spLocks noGrp="1"/>
          </p:cNvSpPr>
          <p:nvPr>
            <p:ph type="ctrTitle"/>
          </p:nvPr>
        </p:nvSpPr>
        <p:spPr>
          <a:xfrm>
            <a:off x="1771132" y="2091263"/>
            <a:ext cx="8649738" cy="2590800"/>
          </a:xfrm>
        </p:spPr>
        <p:txBody>
          <a:bodyPr>
            <a:normAutofit/>
          </a:bodyPr>
          <a:lstStyle/>
          <a:p>
            <a:r>
              <a:rPr lang="en-US" sz="4000" dirty="0"/>
              <a:t>CHAPTER 2.</a:t>
            </a:r>
            <a:br>
              <a:rPr lang="en-US" sz="3600" dirty="0"/>
            </a:br>
            <a:r>
              <a:rPr lang="en-US" sz="2800" dirty="0"/>
              <a:t>The Developmental, Ecological-systems Framework In Social Work </a:t>
            </a:r>
          </a:p>
        </p:txBody>
      </p:sp>
      <p:sp>
        <p:nvSpPr>
          <p:cNvPr id="3" name="Subtitle 2">
            <a:extLst>
              <a:ext uri="{FF2B5EF4-FFF2-40B4-BE49-F238E27FC236}">
                <a16:creationId xmlns:a16="http://schemas.microsoft.com/office/drawing/2014/main" id="{3D504155-D29C-4043-B132-ECC7C7A92B85}"/>
              </a:ext>
            </a:extLst>
          </p:cNvPr>
          <p:cNvSpPr>
            <a:spLocks noGrp="1"/>
          </p:cNvSpPr>
          <p:nvPr>
            <p:ph type="subTitle" idx="1"/>
          </p:nvPr>
        </p:nvSpPr>
        <p:spPr>
          <a:xfrm>
            <a:off x="1771130" y="4682062"/>
            <a:ext cx="8652788" cy="457201"/>
          </a:xfrm>
        </p:spPr>
        <p:txBody>
          <a:bodyPr>
            <a:normAutofit/>
          </a:bodyPr>
          <a:lstStyle/>
          <a:p>
            <a:pPr>
              <a:spcAft>
                <a:spcPts val="600"/>
              </a:spcAft>
            </a:pPr>
            <a:r>
              <a:rPr lang="en-US"/>
              <a:t>Human Behavior for Social Work Practice</a:t>
            </a:r>
          </a:p>
          <a:p>
            <a:pPr>
              <a:spcAft>
                <a:spcPts val="600"/>
              </a:spcAft>
            </a:pPr>
            <a:endParaRPr lang="en-US"/>
          </a:p>
        </p:txBody>
      </p:sp>
      <p:sp>
        <p:nvSpPr>
          <p:cNvPr id="52" name="Rectangle 51">
            <a:extLst>
              <a:ext uri="{FF2B5EF4-FFF2-40B4-BE49-F238E27FC236}">
                <a16:creationId xmlns:a16="http://schemas.microsoft.com/office/drawing/2014/main" id="{0B1C8180-2FDD-4202-8C45-4057CB1AB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54" name="Straight Connector 53">
            <a:extLst>
              <a:ext uri="{FF2B5EF4-FFF2-40B4-BE49-F238E27FC236}">
                <a16:creationId xmlns:a16="http://schemas.microsoft.com/office/drawing/2014/main" id="{D6E86CC6-13EA-4A88-86AD-CF27BF52CC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3F80B441-4F7D-4B40-8A13-FED03A1F3A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0C7FD1A-44B1-4E4C-B0C9-A8103DCCDC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8760B9A4-60CC-D14A-92F2-7D7B641DDCF9}"/>
              </a:ext>
            </a:extLst>
          </p:cNvPr>
          <p:cNvCxnSpPr/>
          <p:nvPr/>
        </p:nvCxnSpPr>
        <p:spPr>
          <a:xfrm>
            <a:off x="2218267" y="4334936"/>
            <a:ext cx="7552266"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63A0C74A-D96E-504D-8A32-C5C963FE7863}"/>
              </a:ext>
            </a:extLst>
          </p:cNvPr>
          <p:cNvSpPr txBox="1"/>
          <p:nvPr/>
        </p:nvSpPr>
        <p:spPr>
          <a:xfrm>
            <a:off x="196042" y="6492672"/>
            <a:ext cx="5735782" cy="276999"/>
          </a:xfrm>
          <a:prstGeom prst="rect">
            <a:avLst/>
          </a:prstGeom>
          <a:noFill/>
        </p:spPr>
        <p:txBody>
          <a:bodyPr wrap="square" rtlCol="0">
            <a:spAutoFit/>
          </a:bodyPr>
          <a:lstStyle/>
          <a:p>
            <a:r>
              <a:rPr lang="en-US" sz="1200" b="1" dirty="0">
                <a:solidFill>
                  <a:schemeClr val="bg1"/>
                </a:solidFill>
              </a:rPr>
              <a:t>Power Point format &amp; design by: Bailey Jader, University of Minnesota</a:t>
            </a:r>
          </a:p>
        </p:txBody>
      </p:sp>
    </p:spTree>
    <p:extLst>
      <p:ext uri="{BB962C8B-B14F-4D97-AF65-F5344CB8AC3E}">
        <p14:creationId xmlns:p14="http://schemas.microsoft.com/office/powerpoint/2010/main" val="12155423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 name="Rectangle 30">
            <a:extLst>
              <a:ext uri="{FF2B5EF4-FFF2-40B4-BE49-F238E27FC236}">
                <a16:creationId xmlns:a16="http://schemas.microsoft.com/office/drawing/2014/main" id="{5870BB34-1E11-4A38-961E-8BECD4EB20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8" name="Content Placeholder 4" descr="A picture containing bean, vegetable&#10;&#10;Description automatically generated">
            <a:extLst>
              <a:ext uri="{FF2B5EF4-FFF2-40B4-BE49-F238E27FC236}">
                <a16:creationId xmlns:a16="http://schemas.microsoft.com/office/drawing/2014/main" id="{3C8B34D0-A730-2940-A32F-C6A266A8FC1C}"/>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rot="5400000">
            <a:off x="2667001" y="-2667000"/>
            <a:ext cx="6857999" cy="12191999"/>
          </a:xfrm>
          <a:prstGeom prst="rect">
            <a:avLst/>
          </a:prstGeom>
        </p:spPr>
      </p:pic>
      <p:sp>
        <p:nvSpPr>
          <p:cNvPr id="37" name="Rectangle 32">
            <a:extLst>
              <a:ext uri="{FF2B5EF4-FFF2-40B4-BE49-F238E27FC236}">
                <a16:creationId xmlns:a16="http://schemas.microsoft.com/office/drawing/2014/main" id="{3E480DB9-98E5-480A-AF30-5D73B61273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0206"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5" name="Rectangle 34">
            <a:extLst>
              <a:ext uri="{FF2B5EF4-FFF2-40B4-BE49-F238E27FC236}">
                <a16:creationId xmlns:a16="http://schemas.microsoft.com/office/drawing/2014/main" id="{C1F246CF-DB85-4B25-B3A3-F5BBDEE3EA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7366" y="374904"/>
            <a:ext cx="7340156" cy="6108192"/>
          </a:xfrm>
          <a:prstGeom prst="rect">
            <a:avLst/>
          </a:prstGeom>
          <a:noFill/>
          <a:ln w="635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99F93309-6C60-A64E-8171-0F8EFBE69216}"/>
              </a:ext>
            </a:extLst>
          </p:cNvPr>
          <p:cNvSpPr>
            <a:spLocks noGrp="1"/>
          </p:cNvSpPr>
          <p:nvPr>
            <p:ph idx="1"/>
          </p:nvPr>
        </p:nvSpPr>
        <p:spPr>
          <a:xfrm>
            <a:off x="475268" y="2014194"/>
            <a:ext cx="7182851" cy="4385106"/>
          </a:xfrm>
        </p:spPr>
        <p:txBody>
          <a:bodyPr>
            <a:noAutofit/>
          </a:bodyPr>
          <a:lstStyle/>
          <a:p>
            <a:pPr marL="285750" indent="-285750">
              <a:spcBef>
                <a:spcPts val="0"/>
              </a:spcBef>
              <a:buFont typeface="Arial" panose="020B0604020202020204" pitchFamily="34" charset="0"/>
              <a:buChar char="•"/>
            </a:pPr>
            <a:r>
              <a:rPr lang="en-US" dirty="0">
                <a:ln w="15875">
                  <a:noFill/>
                  <a:round/>
                </a:ln>
                <a:solidFill>
                  <a:schemeClr val="tx1">
                    <a:lumMod val="75000"/>
                    <a:lumOff val="25000"/>
                  </a:schemeClr>
                </a:solidFill>
              </a:rPr>
              <a:t>Erik Erikson (1902–1994) considered social &amp; cultural interaction as central mechanisms of development</a:t>
            </a:r>
            <a:br>
              <a:rPr lang="en-US" dirty="0">
                <a:ln w="15875">
                  <a:noFill/>
                  <a:round/>
                </a:ln>
                <a:solidFill>
                  <a:schemeClr val="tx1">
                    <a:lumMod val="75000"/>
                    <a:lumOff val="25000"/>
                  </a:schemeClr>
                </a:solidFill>
              </a:rPr>
            </a:br>
            <a:endParaRPr lang="en-US" dirty="0">
              <a:ln w="15875">
                <a:noFill/>
                <a:round/>
              </a:ln>
              <a:solidFill>
                <a:schemeClr val="tx1">
                  <a:lumMod val="75000"/>
                  <a:lumOff val="25000"/>
                </a:schemeClr>
              </a:solidFill>
            </a:endParaRPr>
          </a:p>
          <a:p>
            <a:pPr marL="285750" indent="-285750">
              <a:spcBef>
                <a:spcPts val="0"/>
              </a:spcBef>
              <a:buFont typeface="Arial" panose="020B0604020202020204" pitchFamily="34" charset="0"/>
              <a:buChar char="•"/>
            </a:pPr>
            <a:r>
              <a:rPr lang="en-US" dirty="0">
                <a:ln w="15875">
                  <a:noFill/>
                  <a:round/>
                </a:ln>
                <a:solidFill>
                  <a:schemeClr val="tx1">
                    <a:lumMod val="75000"/>
                    <a:lumOff val="25000"/>
                  </a:schemeClr>
                </a:solidFill>
              </a:rPr>
              <a:t>Development continuous through life cycle</a:t>
            </a:r>
            <a:br>
              <a:rPr lang="en-US" dirty="0">
                <a:ln w="15875">
                  <a:noFill/>
                  <a:round/>
                </a:ln>
                <a:solidFill>
                  <a:schemeClr val="tx1">
                    <a:lumMod val="75000"/>
                    <a:lumOff val="25000"/>
                  </a:schemeClr>
                </a:solidFill>
              </a:rPr>
            </a:br>
            <a:endParaRPr lang="en-US" dirty="0">
              <a:ln w="15875">
                <a:noFill/>
                <a:round/>
              </a:ln>
              <a:solidFill>
                <a:schemeClr val="tx1">
                  <a:lumMod val="75000"/>
                  <a:lumOff val="25000"/>
                </a:schemeClr>
              </a:solidFill>
            </a:endParaRPr>
          </a:p>
          <a:p>
            <a:pPr marL="285750" indent="-285750">
              <a:spcBef>
                <a:spcPts val="0"/>
              </a:spcBef>
              <a:buFont typeface="Arial" panose="020B0604020202020204" pitchFamily="34" charset="0"/>
              <a:buChar char="•"/>
            </a:pPr>
            <a:r>
              <a:rPr lang="en-US" dirty="0">
                <a:ln w="15875">
                  <a:noFill/>
                  <a:round/>
                </a:ln>
                <a:solidFill>
                  <a:schemeClr val="tx1">
                    <a:lumMod val="75000"/>
                    <a:lumOff val="25000"/>
                  </a:schemeClr>
                </a:solidFill>
              </a:rPr>
              <a:t>Personality changes as individuals experience contacts w/ social institutions &amp; cultural practices</a:t>
            </a:r>
            <a:br>
              <a:rPr lang="en-US" dirty="0">
                <a:ln w="15875">
                  <a:noFill/>
                  <a:round/>
                </a:ln>
                <a:solidFill>
                  <a:schemeClr val="tx1">
                    <a:lumMod val="75000"/>
                    <a:lumOff val="25000"/>
                  </a:schemeClr>
                </a:solidFill>
              </a:rPr>
            </a:br>
            <a:endParaRPr lang="en-US" dirty="0">
              <a:ln w="15875">
                <a:noFill/>
                <a:round/>
              </a:ln>
              <a:solidFill>
                <a:schemeClr val="tx1">
                  <a:lumMod val="75000"/>
                  <a:lumOff val="25000"/>
                </a:schemeClr>
              </a:solidFill>
            </a:endParaRPr>
          </a:p>
          <a:p>
            <a:pPr marL="285750" indent="-285750">
              <a:spcBef>
                <a:spcPts val="0"/>
              </a:spcBef>
              <a:buFont typeface="Arial" panose="020B0604020202020204" pitchFamily="34" charset="0"/>
              <a:buChar char="•"/>
            </a:pPr>
            <a:r>
              <a:rPr lang="en-US" dirty="0">
                <a:ln w="15875">
                  <a:noFill/>
                  <a:round/>
                </a:ln>
              </a:rPr>
              <a:t>Main challenge of life = search for identity </a:t>
            </a:r>
          </a:p>
          <a:p>
            <a:pPr marL="285750" indent="-285750">
              <a:spcBef>
                <a:spcPts val="0"/>
              </a:spcBef>
              <a:buFont typeface="Arial" panose="020B0604020202020204" pitchFamily="34" charset="0"/>
              <a:buChar char="•"/>
            </a:pPr>
            <a:endParaRPr lang="en-US" dirty="0">
              <a:ln w="15875">
                <a:noFill/>
                <a:round/>
              </a:ln>
            </a:endParaRPr>
          </a:p>
          <a:p>
            <a:pPr marL="285750" indent="-285750">
              <a:spcBef>
                <a:spcPts val="0"/>
              </a:spcBef>
              <a:buFont typeface="Arial" panose="020B0604020202020204" pitchFamily="34" charset="0"/>
              <a:buChar char="•"/>
            </a:pPr>
            <a:r>
              <a:rPr lang="en-US" dirty="0">
                <a:ln w="15875">
                  <a:noFill/>
                  <a:round/>
                </a:ln>
              </a:rPr>
              <a:t>At each stage of life, person must accomplish major task (crisis)</a:t>
            </a:r>
          </a:p>
          <a:p>
            <a:pPr marL="285750" indent="-285750">
              <a:spcBef>
                <a:spcPts val="0"/>
              </a:spcBef>
              <a:buFont typeface="Arial" panose="020B0604020202020204" pitchFamily="34" charset="0"/>
              <a:buChar char="•"/>
            </a:pPr>
            <a:endParaRPr lang="en-US" dirty="0">
              <a:ln w="15875">
                <a:noFill/>
                <a:round/>
              </a:ln>
            </a:endParaRPr>
          </a:p>
          <a:p>
            <a:pPr marL="285750" indent="-285750">
              <a:spcBef>
                <a:spcPts val="0"/>
              </a:spcBef>
              <a:buFont typeface="Arial" panose="020B0604020202020204" pitchFamily="34" charset="0"/>
              <a:buChar char="•"/>
            </a:pPr>
            <a:r>
              <a:rPr lang="en-US" dirty="0">
                <a:ln w="15875">
                  <a:noFill/>
                  <a:round/>
                </a:ln>
              </a:rPr>
              <a:t>Individual’s sense of identity formed at resolution of crises</a:t>
            </a:r>
          </a:p>
          <a:p>
            <a:pPr marL="285750" indent="-285750">
              <a:spcBef>
                <a:spcPts val="0"/>
              </a:spcBef>
              <a:buFont typeface="Arial" panose="020B0604020202020204" pitchFamily="34" charset="0"/>
              <a:buChar char="•"/>
            </a:pPr>
            <a:endParaRPr lang="en-US" dirty="0">
              <a:ln w="15875">
                <a:noFill/>
                <a:round/>
              </a:ln>
              <a:solidFill>
                <a:schemeClr val="tx1">
                  <a:lumMod val="75000"/>
                  <a:lumOff val="25000"/>
                </a:schemeClr>
              </a:solidFill>
            </a:endParaRPr>
          </a:p>
          <a:p>
            <a:pPr>
              <a:spcBef>
                <a:spcPts val="0"/>
              </a:spcBef>
            </a:pPr>
            <a:endParaRPr lang="en-US" dirty="0">
              <a:ln w="15875">
                <a:noFill/>
                <a:round/>
              </a:ln>
              <a:solidFill>
                <a:schemeClr val="tx1">
                  <a:lumMod val="75000"/>
                  <a:lumOff val="25000"/>
                </a:schemeClr>
              </a:solidFill>
            </a:endParaRPr>
          </a:p>
          <a:p>
            <a:pPr>
              <a:spcBef>
                <a:spcPts val="0"/>
              </a:spcBef>
            </a:pPr>
            <a:endParaRPr lang="en-US" dirty="0">
              <a:solidFill>
                <a:schemeClr val="tx1">
                  <a:lumMod val="75000"/>
                  <a:lumOff val="25000"/>
                </a:schemeClr>
              </a:solidFill>
            </a:endParaRPr>
          </a:p>
        </p:txBody>
      </p:sp>
      <p:sp>
        <p:nvSpPr>
          <p:cNvPr id="9" name="Title 8">
            <a:extLst>
              <a:ext uri="{FF2B5EF4-FFF2-40B4-BE49-F238E27FC236}">
                <a16:creationId xmlns:a16="http://schemas.microsoft.com/office/drawing/2014/main" id="{7384BF60-8491-4044-B313-2EF3F9206531}"/>
              </a:ext>
            </a:extLst>
          </p:cNvPr>
          <p:cNvSpPr>
            <a:spLocks noGrp="1"/>
          </p:cNvSpPr>
          <p:nvPr>
            <p:ph type="title"/>
          </p:nvPr>
        </p:nvSpPr>
        <p:spPr>
          <a:xfrm>
            <a:off x="592667" y="642594"/>
            <a:ext cx="7058818" cy="1371600"/>
          </a:xfrm>
        </p:spPr>
        <p:txBody>
          <a:bodyPr>
            <a:normAutofit/>
          </a:bodyPr>
          <a:lstStyle/>
          <a:p>
            <a:r>
              <a:rPr lang="en-US" sz="3600" dirty="0"/>
              <a:t>Psychoanalytic Theories: Erickson</a:t>
            </a:r>
          </a:p>
        </p:txBody>
      </p:sp>
    </p:spTree>
    <p:extLst>
      <p:ext uri="{BB962C8B-B14F-4D97-AF65-F5344CB8AC3E}">
        <p14:creationId xmlns:p14="http://schemas.microsoft.com/office/powerpoint/2010/main" val="5708816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outdoor&#10;&#10;Description automatically generated">
            <a:extLst>
              <a:ext uri="{FF2B5EF4-FFF2-40B4-BE49-F238E27FC236}">
                <a16:creationId xmlns:a16="http://schemas.microsoft.com/office/drawing/2014/main" id="{7237B53B-064B-5F4A-B3A4-4C4C3A4B872B}"/>
              </a:ext>
            </a:extLst>
          </p:cNvPr>
          <p:cNvPicPr>
            <a:picLocks noChangeAspect="1"/>
          </p:cNvPicPr>
          <p:nvPr/>
        </p:nvPicPr>
        <p:blipFill rotWithShape="1">
          <a:blip r:embed="rId3">
            <a:extLst>
              <a:ext uri="{28A0092B-C50C-407E-A947-70E740481C1C}">
                <a14:useLocalDpi xmlns:a14="http://schemas.microsoft.com/office/drawing/2010/main"/>
              </a:ext>
            </a:extLst>
          </a:blip>
          <a:srcRect l="9091" t="5917" b="3174"/>
          <a:stretch/>
        </p:blipFill>
        <p:spPr>
          <a:xfrm flipH="1">
            <a:off x="20" y="10"/>
            <a:ext cx="12191980" cy="6857990"/>
          </a:xfrm>
          <a:prstGeom prst="rect">
            <a:avLst/>
          </a:prstGeom>
        </p:spPr>
      </p:pic>
      <p:sp>
        <p:nvSpPr>
          <p:cNvPr id="18" name="Rectangle 17">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28F099D-1D9F-CB42-869F-5E9E6784DA5E}"/>
              </a:ext>
            </a:extLst>
          </p:cNvPr>
          <p:cNvSpPr>
            <a:spLocks noGrp="1"/>
          </p:cNvSpPr>
          <p:nvPr>
            <p:ph type="title"/>
          </p:nvPr>
        </p:nvSpPr>
        <p:spPr>
          <a:xfrm>
            <a:off x="7095067" y="727626"/>
            <a:ext cx="4353222" cy="1718225"/>
          </a:xfrm>
        </p:spPr>
        <p:txBody>
          <a:bodyPr>
            <a:normAutofit/>
          </a:bodyPr>
          <a:lstStyle/>
          <a:p>
            <a:r>
              <a:rPr lang="en-US" sz="3700" dirty="0"/>
              <a:t>Psychoanalytic Theories: </a:t>
            </a:r>
            <a:br>
              <a:rPr lang="en-US" sz="3700" dirty="0"/>
            </a:br>
            <a:r>
              <a:rPr lang="en-US" sz="3700" dirty="0"/>
              <a:t>Erikson’s Crises </a:t>
            </a:r>
          </a:p>
        </p:txBody>
      </p:sp>
      <p:sp>
        <p:nvSpPr>
          <p:cNvPr id="3" name="Content Placeholder 2">
            <a:extLst>
              <a:ext uri="{FF2B5EF4-FFF2-40B4-BE49-F238E27FC236}">
                <a16:creationId xmlns:a16="http://schemas.microsoft.com/office/drawing/2014/main" id="{79FC7E16-B7E1-C74C-9F6E-77D8B102E6CB}"/>
              </a:ext>
            </a:extLst>
          </p:cNvPr>
          <p:cNvSpPr>
            <a:spLocks noGrp="1"/>
          </p:cNvSpPr>
          <p:nvPr>
            <p:ph idx="1"/>
          </p:nvPr>
        </p:nvSpPr>
        <p:spPr>
          <a:xfrm>
            <a:off x="6846137" y="2809853"/>
            <a:ext cx="4602152" cy="3480066"/>
          </a:xfrm>
        </p:spPr>
        <p:txBody>
          <a:bodyPr>
            <a:normAutofit/>
          </a:bodyPr>
          <a:lstStyle/>
          <a:p>
            <a:pPr marL="285750" indent="-285750">
              <a:spcBef>
                <a:spcPts val="0"/>
              </a:spcBef>
              <a:buFont typeface="Arial" panose="020B0604020202020204" pitchFamily="34" charset="0"/>
              <a:buChar char="•"/>
            </a:pPr>
            <a:r>
              <a:rPr lang="en-US" dirty="0">
                <a:ln w="15875">
                  <a:noFill/>
                  <a:round/>
                </a:ln>
              </a:rPr>
              <a:t>Infancy; babies learn to trust/mistrust others to meet basic needs</a:t>
            </a:r>
            <a:br>
              <a:rPr lang="en-US" dirty="0">
                <a:ln w="15875">
                  <a:noFill/>
                  <a:round/>
                </a:ln>
              </a:rPr>
            </a:br>
            <a:endParaRPr lang="en-US" dirty="0">
              <a:ln w="15875">
                <a:noFill/>
                <a:round/>
              </a:ln>
            </a:endParaRPr>
          </a:p>
          <a:p>
            <a:pPr marL="285750" indent="-285750">
              <a:spcBef>
                <a:spcPts val="0"/>
              </a:spcBef>
              <a:buFont typeface="Arial" panose="020B0604020202020204" pitchFamily="34" charset="0"/>
              <a:buChar char="•"/>
            </a:pPr>
            <a:r>
              <a:rPr lang="en-US" dirty="0">
                <a:ln w="15875">
                  <a:noFill/>
                  <a:round/>
                </a:ln>
              </a:rPr>
              <a:t>Adolescence; establish identity as part of social group, or will be confused about identity</a:t>
            </a:r>
            <a:br>
              <a:rPr lang="en-US" dirty="0">
                <a:ln w="15875">
                  <a:noFill/>
                  <a:round/>
                </a:ln>
              </a:rPr>
            </a:br>
            <a:endParaRPr lang="en-US" dirty="0">
              <a:ln w="15875">
                <a:noFill/>
                <a:round/>
              </a:ln>
            </a:endParaRPr>
          </a:p>
          <a:p>
            <a:pPr marL="285750" indent="-285750">
              <a:spcBef>
                <a:spcPts val="0"/>
              </a:spcBef>
              <a:buFont typeface="Arial" panose="020B0604020202020204" pitchFamily="34" charset="0"/>
              <a:buChar char="•"/>
            </a:pPr>
            <a:r>
              <a:rPr lang="en-US" dirty="0">
                <a:ln w="15875">
                  <a:noFill/>
                  <a:round/>
                </a:ln>
              </a:rPr>
              <a:t>Adulthood; make sense of prior experiences &amp; believe lives were meaningful or will despair over unachieved goals</a:t>
            </a:r>
          </a:p>
        </p:txBody>
      </p:sp>
    </p:spTree>
    <p:extLst>
      <p:ext uri="{BB962C8B-B14F-4D97-AF65-F5344CB8AC3E}">
        <p14:creationId xmlns:p14="http://schemas.microsoft.com/office/powerpoint/2010/main" val="6354635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FFF5102-5FAD-5B44-A12C-A581AE302AF9}"/>
              </a:ext>
            </a:extLst>
          </p:cNvPr>
          <p:cNvPicPr>
            <a:picLocks noChangeAspect="1"/>
          </p:cNvPicPr>
          <p:nvPr/>
        </p:nvPicPr>
        <p:blipFill rotWithShape="1">
          <a:blip r:embed="rId3">
            <a:extLst>
              <a:ext uri="{28A0092B-C50C-407E-A947-70E740481C1C}">
                <a14:useLocalDpi xmlns:a14="http://schemas.microsoft.com/office/drawing/2010/main"/>
              </a:ext>
            </a:extLst>
          </a:blip>
          <a:srcRect r="25"/>
          <a:stretch/>
        </p:blipFill>
        <p:spPr>
          <a:xfrm>
            <a:off x="3048" y="10"/>
            <a:ext cx="12188952" cy="6857990"/>
          </a:xfrm>
          <a:prstGeom prst="rect">
            <a:avLst/>
          </a:prstGeom>
        </p:spPr>
      </p:pic>
      <p:sp>
        <p:nvSpPr>
          <p:cNvPr id="33" name="Rectangle 32">
            <a:extLst>
              <a:ext uri="{FF2B5EF4-FFF2-40B4-BE49-F238E27FC236}">
                <a16:creationId xmlns:a16="http://schemas.microsoft.com/office/drawing/2014/main" id="{CD64F326-929E-45E2-B54D-DC7E172077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0224" y="941695"/>
            <a:ext cx="5452527" cy="4974610"/>
          </a:xfrm>
          <a:prstGeom prst="rect">
            <a:avLst/>
          </a:prstGeom>
          <a:solidFill>
            <a:schemeClr val="bg1">
              <a:lumMod val="75000"/>
              <a:lumOff val="25000"/>
            </a:schemeClr>
          </a:solidFill>
          <a:ln w="6350" cap="sq" cmpd="sng" algn="ctr">
            <a:noFill/>
            <a:prstDash val="solid"/>
            <a:miter lim="800000"/>
          </a:ln>
          <a:effectLst/>
        </p:spPr>
      </p:sp>
      <p:sp>
        <p:nvSpPr>
          <p:cNvPr id="35" name="Rectangle 34">
            <a:extLst>
              <a:ext uri="{FF2B5EF4-FFF2-40B4-BE49-F238E27FC236}">
                <a16:creationId xmlns:a16="http://schemas.microsoft.com/office/drawing/2014/main" id="{7BFCDFD7-7B3B-4ED9-B533-34D0B37244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56167" y="1106424"/>
            <a:ext cx="5120640" cy="464515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0B5DA946-4465-3F47-AB9F-F8BEAF97F3DC}"/>
              </a:ext>
            </a:extLst>
          </p:cNvPr>
          <p:cNvSpPr>
            <a:spLocks noGrp="1"/>
          </p:cNvSpPr>
          <p:nvPr>
            <p:ph type="title"/>
          </p:nvPr>
        </p:nvSpPr>
        <p:spPr>
          <a:xfrm>
            <a:off x="6210846" y="1352277"/>
            <a:ext cx="4633416" cy="1371600"/>
          </a:xfrm>
        </p:spPr>
        <p:txBody>
          <a:bodyPr>
            <a:normAutofit/>
          </a:bodyPr>
          <a:lstStyle/>
          <a:p>
            <a:r>
              <a:rPr lang="en-US" sz="3100" dirty="0">
                <a:solidFill>
                  <a:schemeClr val="tx1"/>
                </a:solidFill>
              </a:rPr>
              <a:t>Psychoanalytic Theories: Strengths &amp; Limitations </a:t>
            </a:r>
          </a:p>
        </p:txBody>
      </p:sp>
      <p:sp>
        <p:nvSpPr>
          <p:cNvPr id="3" name="Content Placeholder 2">
            <a:extLst>
              <a:ext uri="{FF2B5EF4-FFF2-40B4-BE49-F238E27FC236}">
                <a16:creationId xmlns:a16="http://schemas.microsoft.com/office/drawing/2014/main" id="{B762F0A4-4131-5444-BC8E-F04C6D4EED53}"/>
              </a:ext>
            </a:extLst>
          </p:cNvPr>
          <p:cNvSpPr>
            <a:spLocks noGrp="1"/>
          </p:cNvSpPr>
          <p:nvPr>
            <p:ph idx="1"/>
          </p:nvPr>
        </p:nvSpPr>
        <p:spPr>
          <a:xfrm>
            <a:off x="6210845" y="2852792"/>
            <a:ext cx="4633415" cy="2572193"/>
          </a:xfrm>
        </p:spPr>
        <p:txBody>
          <a:bodyPr>
            <a:normAutofit/>
          </a:bodyPr>
          <a:lstStyle/>
          <a:p>
            <a:pPr marL="285750" indent="-285750">
              <a:spcBef>
                <a:spcPts val="0"/>
              </a:spcBef>
              <a:spcAft>
                <a:spcPts val="600"/>
              </a:spcAft>
              <a:buFont typeface="Arial" panose="020B0604020202020204" pitchFamily="34" charset="0"/>
              <a:buChar char="•"/>
            </a:pPr>
            <a:r>
              <a:rPr lang="en-US" dirty="0">
                <a:ln w="15875">
                  <a:noFill/>
                  <a:round/>
                </a:ln>
              </a:rPr>
              <a:t>Until end of 1960s, psychodynamic perspectives reflected dominant theoretical approach in social work</a:t>
            </a:r>
            <a:br>
              <a:rPr lang="en-US" dirty="0">
                <a:ln w="15875">
                  <a:noFill/>
                  <a:round/>
                </a:ln>
              </a:rPr>
            </a:br>
            <a:endParaRPr lang="en-US" dirty="0">
              <a:ln w="15875">
                <a:noFill/>
                <a:round/>
              </a:ln>
            </a:endParaRPr>
          </a:p>
          <a:p>
            <a:pPr marL="285750" indent="-285750">
              <a:spcBef>
                <a:spcPts val="0"/>
              </a:spcBef>
              <a:spcAft>
                <a:spcPts val="600"/>
              </a:spcAft>
              <a:buFont typeface="Arial" panose="020B0604020202020204" pitchFamily="34" charset="0"/>
              <a:buChar char="•"/>
            </a:pPr>
            <a:r>
              <a:rPr lang="en-US" dirty="0">
                <a:ln w="15875">
                  <a:noFill/>
                  <a:round/>
                </a:ln>
              </a:rPr>
              <a:t>Psychodynamic theory considers ways emotions experienced from past relationships/environment affect individuals’ present behavior</a:t>
            </a:r>
          </a:p>
        </p:txBody>
      </p:sp>
    </p:spTree>
    <p:extLst>
      <p:ext uri="{BB962C8B-B14F-4D97-AF65-F5344CB8AC3E}">
        <p14:creationId xmlns:p14="http://schemas.microsoft.com/office/powerpoint/2010/main" val="30940776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lose up of a blue sky&#10;&#10;Description automatically generated">
            <a:extLst>
              <a:ext uri="{FF2B5EF4-FFF2-40B4-BE49-F238E27FC236}">
                <a16:creationId xmlns:a16="http://schemas.microsoft.com/office/drawing/2014/main" id="{09B45318-B64D-714B-B108-9603E2A9A524}"/>
              </a:ext>
            </a:extLst>
          </p:cNvPr>
          <p:cNvPicPr>
            <a:picLocks noChangeAspect="1"/>
          </p:cNvPicPr>
          <p:nvPr/>
        </p:nvPicPr>
        <p:blipFill rotWithShape="1">
          <a:blip r:embed="rId3">
            <a:extLst>
              <a:ext uri="{28A0092B-C50C-407E-A947-70E740481C1C}">
                <a14:useLocalDpi xmlns:a14="http://schemas.microsoft.com/office/drawing/2010/main"/>
              </a:ext>
            </a:extLst>
          </a:blip>
          <a:srcRect t="6842" r="9091" b="2249"/>
          <a:stretch/>
        </p:blipFill>
        <p:spPr>
          <a:xfrm>
            <a:off x="1" y="10"/>
            <a:ext cx="12191999" cy="6857989"/>
          </a:xfrm>
          <a:prstGeom prst="rect">
            <a:avLst/>
          </a:prstGeom>
        </p:spPr>
      </p:pic>
      <p:sp>
        <p:nvSpPr>
          <p:cNvPr id="21"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FD77E86-08B7-9245-92CB-CC0190C8A3EA}"/>
              </a:ext>
            </a:extLst>
          </p:cNvPr>
          <p:cNvSpPr>
            <a:spLocks noGrp="1"/>
          </p:cNvSpPr>
          <p:nvPr>
            <p:ph type="title"/>
          </p:nvPr>
        </p:nvSpPr>
        <p:spPr>
          <a:xfrm>
            <a:off x="774043" y="727626"/>
            <a:ext cx="4602152" cy="1718225"/>
          </a:xfrm>
        </p:spPr>
        <p:txBody>
          <a:bodyPr>
            <a:normAutofit/>
          </a:bodyPr>
          <a:lstStyle/>
          <a:p>
            <a:r>
              <a:rPr lang="en-US" sz="3700"/>
              <a:t>Psychoanalytic Theories: Strengths &amp; Limitations </a:t>
            </a:r>
          </a:p>
        </p:txBody>
      </p:sp>
      <p:sp>
        <p:nvSpPr>
          <p:cNvPr id="3" name="Content Placeholder 2">
            <a:extLst>
              <a:ext uri="{FF2B5EF4-FFF2-40B4-BE49-F238E27FC236}">
                <a16:creationId xmlns:a16="http://schemas.microsoft.com/office/drawing/2014/main" id="{2AF239CF-5E5A-5C43-BE7C-5F8D53AD1A26}"/>
              </a:ext>
            </a:extLst>
          </p:cNvPr>
          <p:cNvSpPr>
            <a:spLocks noGrp="1"/>
          </p:cNvSpPr>
          <p:nvPr>
            <p:ph idx="1"/>
          </p:nvPr>
        </p:nvSpPr>
        <p:spPr>
          <a:xfrm>
            <a:off x="536981" y="2369587"/>
            <a:ext cx="5127436" cy="3480066"/>
          </a:xfrm>
        </p:spPr>
        <p:txBody>
          <a:bodyPr>
            <a:noAutofit/>
          </a:bodyPr>
          <a:lstStyle/>
          <a:p>
            <a:endParaRPr lang="en-US" dirty="0">
              <a:ln w="15875">
                <a:noFill/>
                <a:round/>
              </a:ln>
            </a:endParaRPr>
          </a:p>
          <a:p>
            <a:pPr marL="285750" indent="-285750">
              <a:buFont typeface="Arial" panose="020B0604020202020204" pitchFamily="34" charset="0"/>
              <a:buChar char="•"/>
            </a:pPr>
            <a:r>
              <a:rPr lang="en-US" b="1" dirty="0">
                <a:ln w="15875">
                  <a:noFill/>
                  <a:round/>
                </a:ln>
              </a:rPr>
              <a:t>Limitations:</a:t>
            </a:r>
            <a:endParaRPr lang="en-US" dirty="0">
              <a:ln w="15875">
                <a:noFill/>
                <a:round/>
              </a:ln>
            </a:endParaRPr>
          </a:p>
          <a:p>
            <a:pPr marL="742950" lvl="1" indent="-285750">
              <a:buFont typeface="Arial" panose="020B0604020202020204" pitchFamily="34" charset="0"/>
              <a:buChar char="•"/>
            </a:pPr>
            <a:r>
              <a:rPr lang="en-US" sz="1800" dirty="0">
                <a:ln w="15875">
                  <a:noFill/>
                  <a:round/>
                </a:ln>
              </a:rPr>
              <a:t>Difficulty to empirically assess unconscious thought processes </a:t>
            </a:r>
          </a:p>
          <a:p>
            <a:pPr marL="742950" lvl="1" indent="-285750">
              <a:buFont typeface="Arial" panose="020B0604020202020204" pitchFamily="34" charset="0"/>
              <a:buChar char="•"/>
            </a:pPr>
            <a:r>
              <a:rPr lang="en-US" sz="1800" dirty="0">
                <a:ln w="15875">
                  <a:noFill/>
                  <a:round/>
                </a:ln>
              </a:rPr>
              <a:t>Evidence-based scientific theories cannot replicate or demonstrate most psychoanalytic concepts &amp; assumptions</a:t>
            </a:r>
          </a:p>
          <a:p>
            <a:pPr marL="742950" lvl="1" indent="-285750">
              <a:buFont typeface="Arial" panose="020B0604020202020204" pitchFamily="34" charset="0"/>
              <a:buChar char="•"/>
            </a:pPr>
            <a:r>
              <a:rPr lang="en-US" sz="1800" dirty="0">
                <a:ln w="15875">
                  <a:noFill/>
                  <a:round/>
                </a:ln>
              </a:rPr>
              <a:t>Brain develops/learns differently than assumed by psychoanalytic theories</a:t>
            </a:r>
          </a:p>
          <a:p>
            <a:pPr marL="742950" lvl="1" indent="-285750">
              <a:buFont typeface="Arial" panose="020B0604020202020204" pitchFamily="34" charset="0"/>
              <a:buChar char="•"/>
            </a:pPr>
            <a:r>
              <a:rPr lang="en-US" sz="1800" dirty="0">
                <a:ln w="15875">
                  <a:noFill/>
                  <a:round/>
                </a:ln>
              </a:rPr>
              <a:t>Theories overlap but provide differing assumptions for explaining human development &amp; behavior</a:t>
            </a:r>
          </a:p>
          <a:p>
            <a:pPr marL="742950" lvl="1" indent="-285750">
              <a:buFont typeface="Arial" panose="020B0604020202020204" pitchFamily="34" charset="0"/>
              <a:buChar char="•"/>
            </a:pPr>
            <a:endParaRPr lang="en-US" sz="1800" dirty="0">
              <a:ln w="15875">
                <a:noFill/>
                <a:round/>
              </a:ln>
            </a:endParaRPr>
          </a:p>
          <a:p>
            <a:endParaRPr lang="en-US" dirty="0">
              <a:ln w="15875">
                <a:noFill/>
                <a:round/>
              </a:ln>
            </a:endParaRPr>
          </a:p>
          <a:p>
            <a:endParaRPr lang="en-US" dirty="0"/>
          </a:p>
        </p:txBody>
      </p:sp>
    </p:spTree>
    <p:extLst>
      <p:ext uri="{BB962C8B-B14F-4D97-AF65-F5344CB8AC3E}">
        <p14:creationId xmlns:p14="http://schemas.microsoft.com/office/powerpoint/2010/main" val="19134029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870BB34-1E11-4A38-961E-8BECD4EB20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Picture 5">
            <a:extLst>
              <a:ext uri="{FF2B5EF4-FFF2-40B4-BE49-F238E27FC236}">
                <a16:creationId xmlns:a16="http://schemas.microsoft.com/office/drawing/2014/main" id="{4F862431-7AEE-444D-B3FD-FCA9DE50C6F3}"/>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 y="10"/>
            <a:ext cx="12191999" cy="6857989"/>
          </a:xfrm>
          <a:prstGeom prst="rect">
            <a:avLst/>
          </a:prstGeom>
        </p:spPr>
      </p:pic>
      <p:sp>
        <p:nvSpPr>
          <p:cNvPr id="13" name="Rectangle 12">
            <a:extLst>
              <a:ext uri="{FF2B5EF4-FFF2-40B4-BE49-F238E27FC236}">
                <a16:creationId xmlns:a16="http://schemas.microsoft.com/office/drawing/2014/main" id="{3E480DB9-98E5-480A-AF30-5D73B61273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0206"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id="{C1F246CF-DB85-4B25-B3A3-F5BBDEE3EA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7366" y="374904"/>
            <a:ext cx="7340156" cy="6108192"/>
          </a:xfrm>
          <a:prstGeom prst="rect">
            <a:avLst/>
          </a:prstGeom>
          <a:noFill/>
          <a:ln w="635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2194DC43-A69B-304A-84EA-8A40358BE4D2}"/>
              </a:ext>
            </a:extLst>
          </p:cNvPr>
          <p:cNvSpPr>
            <a:spLocks noGrp="1"/>
          </p:cNvSpPr>
          <p:nvPr>
            <p:ph type="title"/>
          </p:nvPr>
        </p:nvSpPr>
        <p:spPr>
          <a:xfrm>
            <a:off x="671830" y="320859"/>
            <a:ext cx="6718433" cy="1746504"/>
          </a:xfrm>
        </p:spPr>
        <p:txBody>
          <a:bodyPr>
            <a:normAutofit/>
          </a:bodyPr>
          <a:lstStyle/>
          <a:p>
            <a:r>
              <a:rPr lang="en-US" sz="4000" dirty="0">
                <a:solidFill>
                  <a:schemeClr val="tx1">
                    <a:lumMod val="75000"/>
                    <a:lumOff val="25000"/>
                  </a:schemeClr>
                </a:solidFill>
              </a:rPr>
              <a:t>Learning Theory</a:t>
            </a:r>
          </a:p>
        </p:txBody>
      </p:sp>
      <p:sp>
        <p:nvSpPr>
          <p:cNvPr id="4" name="Content Placeholder 3">
            <a:extLst>
              <a:ext uri="{FF2B5EF4-FFF2-40B4-BE49-F238E27FC236}">
                <a16:creationId xmlns:a16="http://schemas.microsoft.com/office/drawing/2014/main" id="{EDF2A377-C6BB-7440-A696-CDECE3695153}"/>
              </a:ext>
            </a:extLst>
          </p:cNvPr>
          <p:cNvSpPr>
            <a:spLocks noGrp="1"/>
          </p:cNvSpPr>
          <p:nvPr>
            <p:ph idx="1"/>
          </p:nvPr>
        </p:nvSpPr>
        <p:spPr>
          <a:xfrm>
            <a:off x="519433" y="1627098"/>
            <a:ext cx="7198089" cy="4686665"/>
          </a:xfrm>
        </p:spPr>
        <p:txBody>
          <a:bodyPr>
            <a:normAutofit/>
          </a:bodyPr>
          <a:lstStyle/>
          <a:p>
            <a:pPr marL="285750" indent="-285750">
              <a:spcBef>
                <a:spcPts val="0"/>
              </a:spcBef>
              <a:buFont typeface="Arial" panose="020B0604020202020204" pitchFamily="34" charset="0"/>
              <a:buChar char="•"/>
            </a:pPr>
            <a:r>
              <a:rPr lang="en-US" dirty="0">
                <a:ln w="15875">
                  <a:noFill/>
                  <a:round/>
                </a:ln>
                <a:solidFill>
                  <a:schemeClr val="tx1">
                    <a:lumMod val="75000"/>
                    <a:lumOff val="25000"/>
                  </a:schemeClr>
                </a:solidFill>
              </a:rPr>
              <a:t>Development = incremental process; occurs from experiencing consequences of behavior &amp; observing &amp; imitating others</a:t>
            </a:r>
          </a:p>
          <a:p>
            <a:pPr marL="285750" indent="-285750">
              <a:spcBef>
                <a:spcPts val="0"/>
              </a:spcBef>
              <a:buFont typeface="Arial" panose="020B0604020202020204" pitchFamily="34" charset="0"/>
              <a:buChar char="•"/>
            </a:pPr>
            <a:endParaRPr lang="en-US" dirty="0">
              <a:ln w="15875">
                <a:noFill/>
                <a:round/>
              </a:ln>
              <a:solidFill>
                <a:schemeClr val="tx1">
                  <a:lumMod val="75000"/>
                  <a:lumOff val="25000"/>
                </a:schemeClr>
              </a:solidFill>
            </a:endParaRPr>
          </a:p>
          <a:p>
            <a:pPr marL="285750" indent="-285750">
              <a:spcBef>
                <a:spcPts val="0"/>
              </a:spcBef>
              <a:buFont typeface="Arial" panose="020B0604020202020204" pitchFamily="34" charset="0"/>
              <a:buChar char="•"/>
            </a:pPr>
            <a:r>
              <a:rPr lang="en-US" dirty="0">
                <a:ln w="15875">
                  <a:noFill/>
                  <a:round/>
                </a:ln>
                <a:solidFill>
                  <a:schemeClr val="tx1">
                    <a:lumMod val="75000"/>
                    <a:lumOff val="25000"/>
                  </a:schemeClr>
                </a:solidFill>
              </a:rPr>
              <a:t>Ivan Pavlov (1849–1936) </a:t>
            </a:r>
            <a:r>
              <a:rPr lang="en-US" b="1" dirty="0">
                <a:ln w="15875">
                  <a:noFill/>
                  <a:round/>
                </a:ln>
                <a:solidFill>
                  <a:schemeClr val="tx1">
                    <a:lumMod val="75000"/>
                    <a:lumOff val="25000"/>
                  </a:schemeClr>
                </a:solidFill>
              </a:rPr>
              <a:t>classical conditioning</a:t>
            </a:r>
            <a:r>
              <a:rPr lang="en-US" dirty="0">
                <a:ln w="15875">
                  <a:noFill/>
                  <a:round/>
                </a:ln>
                <a:solidFill>
                  <a:schemeClr val="tx1">
                    <a:lumMod val="75000"/>
                    <a:lumOff val="25000"/>
                  </a:schemeClr>
                </a:solidFill>
              </a:rPr>
              <a:t> </a:t>
            </a:r>
          </a:p>
          <a:p>
            <a:pPr marL="285750" indent="-285750">
              <a:spcBef>
                <a:spcPts val="0"/>
              </a:spcBef>
              <a:buFont typeface="Arial" panose="020B0604020202020204" pitchFamily="34" charset="0"/>
              <a:buChar char="•"/>
            </a:pPr>
            <a:endParaRPr lang="en-US" dirty="0">
              <a:ln w="15875">
                <a:noFill/>
                <a:round/>
              </a:ln>
              <a:solidFill>
                <a:schemeClr val="tx1">
                  <a:lumMod val="75000"/>
                  <a:lumOff val="25000"/>
                </a:schemeClr>
              </a:solidFill>
            </a:endParaRPr>
          </a:p>
          <a:p>
            <a:pPr marL="285750" indent="-285750">
              <a:spcBef>
                <a:spcPts val="0"/>
              </a:spcBef>
              <a:buFont typeface="Arial" panose="020B0604020202020204" pitchFamily="34" charset="0"/>
              <a:buChar char="•"/>
            </a:pPr>
            <a:r>
              <a:rPr lang="en-US" dirty="0">
                <a:ln w="15875">
                  <a:noFill/>
                  <a:round/>
                </a:ln>
                <a:solidFill>
                  <a:schemeClr val="tx1">
                    <a:lumMod val="75000"/>
                    <a:lumOff val="25000"/>
                  </a:schemeClr>
                </a:solidFill>
              </a:rPr>
              <a:t>John B. Watson (1878–1958) &amp; B. F. Skinner (1904–1990) explained learning also results from individual’s active responses to environment</a:t>
            </a:r>
          </a:p>
          <a:p>
            <a:pPr marL="285750" indent="-285750">
              <a:spcBef>
                <a:spcPts val="0"/>
              </a:spcBef>
              <a:buFont typeface="Arial" panose="020B0604020202020204" pitchFamily="34" charset="0"/>
              <a:buChar char="•"/>
            </a:pPr>
            <a:endParaRPr lang="en-US" dirty="0">
              <a:ln w="15875">
                <a:noFill/>
                <a:round/>
              </a:ln>
              <a:solidFill>
                <a:schemeClr val="tx1">
                  <a:lumMod val="75000"/>
                  <a:lumOff val="25000"/>
                </a:schemeClr>
              </a:solidFill>
            </a:endParaRPr>
          </a:p>
          <a:p>
            <a:pPr marL="285750" indent="-285750">
              <a:spcBef>
                <a:spcPts val="0"/>
              </a:spcBef>
              <a:buFont typeface="Arial" panose="020B0604020202020204" pitchFamily="34" charset="0"/>
              <a:buChar char="•"/>
            </a:pPr>
            <a:r>
              <a:rPr lang="en-US" b="1" dirty="0">
                <a:ln w="15875">
                  <a:noFill/>
                  <a:round/>
                </a:ln>
              </a:rPr>
              <a:t>Operant conditioning: </a:t>
            </a:r>
            <a:r>
              <a:rPr lang="en-US" dirty="0">
                <a:ln w="15875">
                  <a:noFill/>
                  <a:round/>
                </a:ln>
              </a:rPr>
              <a:t>changes in behavior shaped by consequences </a:t>
            </a:r>
            <a:br>
              <a:rPr lang="en-US" dirty="0">
                <a:ln w="15875">
                  <a:noFill/>
                  <a:round/>
                </a:ln>
              </a:rPr>
            </a:br>
            <a:r>
              <a:rPr lang="en-US" dirty="0">
                <a:ln w="15875">
                  <a:noFill/>
                  <a:round/>
                </a:ln>
              </a:rPr>
              <a:t>of behavior</a:t>
            </a:r>
          </a:p>
          <a:p>
            <a:pPr marL="285750" indent="-285750">
              <a:spcBef>
                <a:spcPts val="0"/>
              </a:spcBef>
              <a:buFont typeface="Arial" panose="020B0604020202020204" pitchFamily="34" charset="0"/>
              <a:buChar char="•"/>
            </a:pPr>
            <a:endParaRPr lang="en-US" dirty="0">
              <a:ln w="15875">
                <a:noFill/>
                <a:round/>
              </a:ln>
            </a:endParaRPr>
          </a:p>
          <a:p>
            <a:pPr marL="285750" indent="-285750">
              <a:spcBef>
                <a:spcPts val="0"/>
              </a:spcBef>
              <a:buFont typeface="Arial" panose="020B0604020202020204" pitchFamily="34" charset="0"/>
              <a:buChar char="•"/>
            </a:pPr>
            <a:r>
              <a:rPr lang="en-US" b="1" dirty="0">
                <a:ln w="15875">
                  <a:noFill/>
                  <a:round/>
                </a:ln>
              </a:rPr>
              <a:t>Reinforcement </a:t>
            </a:r>
            <a:r>
              <a:rPr lang="en-US" dirty="0">
                <a:ln w="15875">
                  <a:noFill/>
                  <a:round/>
                </a:ln>
              </a:rPr>
              <a:t>allows for behavior increase in frequency </a:t>
            </a:r>
          </a:p>
          <a:p>
            <a:pPr marL="285750" indent="-285750">
              <a:spcBef>
                <a:spcPts val="0"/>
              </a:spcBef>
              <a:buFont typeface="Arial" panose="020B0604020202020204" pitchFamily="34" charset="0"/>
              <a:buChar char="•"/>
            </a:pPr>
            <a:endParaRPr lang="en-US" dirty="0">
              <a:ln w="15875">
                <a:noFill/>
                <a:round/>
              </a:ln>
            </a:endParaRPr>
          </a:p>
          <a:p>
            <a:pPr marL="285750" indent="-285750">
              <a:spcBef>
                <a:spcPts val="0"/>
              </a:spcBef>
              <a:buFont typeface="Arial" panose="020B0604020202020204" pitchFamily="34" charset="0"/>
              <a:buChar char="•"/>
            </a:pPr>
            <a:r>
              <a:rPr lang="en-US" b="1" dirty="0">
                <a:ln w="15875">
                  <a:noFill/>
                  <a:round/>
                </a:ln>
              </a:rPr>
              <a:t>Punishment</a:t>
            </a:r>
            <a:r>
              <a:rPr lang="en-US" dirty="0">
                <a:ln w="15875">
                  <a:noFill/>
                  <a:round/>
                </a:ln>
              </a:rPr>
              <a:t> may result in avoidance of behavior</a:t>
            </a:r>
            <a:br>
              <a:rPr lang="en-US" dirty="0">
                <a:ln w="15875">
                  <a:noFill/>
                  <a:round/>
                </a:ln>
              </a:rPr>
            </a:br>
            <a:endParaRPr lang="en-US" dirty="0">
              <a:ln w="15875">
                <a:noFill/>
                <a:round/>
              </a:ln>
            </a:endParaRPr>
          </a:p>
          <a:p>
            <a:pPr marL="285750" indent="-285750">
              <a:spcBef>
                <a:spcPts val="0"/>
              </a:spcBef>
              <a:buFont typeface="Arial" panose="020B0604020202020204" pitchFamily="34" charset="0"/>
              <a:buChar char="•"/>
            </a:pPr>
            <a:r>
              <a:rPr lang="en-US" dirty="0">
                <a:ln w="15875">
                  <a:noFill/>
                  <a:round/>
                </a:ln>
                <a:solidFill>
                  <a:schemeClr val="tx1">
                    <a:lumMod val="75000"/>
                    <a:lumOff val="25000"/>
                  </a:schemeClr>
                </a:solidFill>
              </a:rPr>
              <a:t>Positive/negative don’t meant good/bad</a:t>
            </a:r>
            <a:endParaRPr lang="en-US" dirty="0">
              <a:ln w="15875">
                <a:noFill/>
                <a:round/>
              </a:ln>
            </a:endParaRPr>
          </a:p>
          <a:p>
            <a:pPr>
              <a:spcBef>
                <a:spcPts val="0"/>
              </a:spcBef>
            </a:pPr>
            <a:endParaRPr lang="en-US" dirty="0">
              <a:solidFill>
                <a:schemeClr val="tx1">
                  <a:lumMod val="75000"/>
                  <a:lumOff val="25000"/>
                </a:schemeClr>
              </a:solidFill>
            </a:endParaRPr>
          </a:p>
        </p:txBody>
      </p:sp>
    </p:spTree>
    <p:extLst>
      <p:ext uri="{BB962C8B-B14F-4D97-AF65-F5344CB8AC3E}">
        <p14:creationId xmlns:p14="http://schemas.microsoft.com/office/powerpoint/2010/main" val="8709999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close up of a logo&#10;&#10;Description automatically generated">
            <a:extLst>
              <a:ext uri="{FF2B5EF4-FFF2-40B4-BE49-F238E27FC236}">
                <a16:creationId xmlns:a16="http://schemas.microsoft.com/office/drawing/2014/main" id="{F6DB56AD-96E0-E54B-A7F2-2F3BBFB6D139}"/>
              </a:ext>
            </a:extLst>
          </p:cNvPr>
          <p:cNvPicPr>
            <a:picLocks noChangeAspect="1"/>
          </p:cNvPicPr>
          <p:nvPr/>
        </p:nvPicPr>
        <p:blipFill rotWithShape="1">
          <a:blip r:embed="rId3">
            <a:extLst>
              <a:ext uri="{28A0092B-C50C-407E-A947-70E740481C1C}">
                <a14:useLocalDpi xmlns:a14="http://schemas.microsoft.com/office/drawing/2010/main"/>
              </a:ext>
            </a:extLst>
          </a:blip>
          <a:srcRect l="9091" t="7158" b="1933"/>
          <a:stretch/>
        </p:blipFill>
        <p:spPr>
          <a:xfrm>
            <a:off x="20" y="10"/>
            <a:ext cx="12191980" cy="6857990"/>
          </a:xfrm>
          <a:prstGeom prst="rect">
            <a:avLst/>
          </a:prstGeom>
        </p:spPr>
      </p:pic>
      <p:sp>
        <p:nvSpPr>
          <p:cNvPr id="18" name="Rectangle 17">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C5F3A8E-7DB7-864C-8288-97E11A2E2BF4}"/>
              </a:ext>
            </a:extLst>
          </p:cNvPr>
          <p:cNvSpPr>
            <a:spLocks noGrp="1"/>
          </p:cNvSpPr>
          <p:nvPr>
            <p:ph type="title"/>
          </p:nvPr>
        </p:nvSpPr>
        <p:spPr>
          <a:xfrm>
            <a:off x="6770077" y="358346"/>
            <a:ext cx="4678212" cy="1718225"/>
          </a:xfrm>
        </p:spPr>
        <p:txBody>
          <a:bodyPr>
            <a:normAutofit/>
          </a:bodyPr>
          <a:lstStyle/>
          <a:p>
            <a:r>
              <a:rPr lang="en-US" sz="4400" dirty="0"/>
              <a:t>Learning Theory</a:t>
            </a:r>
          </a:p>
        </p:txBody>
      </p:sp>
      <p:sp>
        <p:nvSpPr>
          <p:cNvPr id="3" name="Content Placeholder 2">
            <a:extLst>
              <a:ext uri="{FF2B5EF4-FFF2-40B4-BE49-F238E27FC236}">
                <a16:creationId xmlns:a16="http://schemas.microsoft.com/office/drawing/2014/main" id="{44C8C52A-2619-AE43-935D-928DC582B96C}"/>
              </a:ext>
            </a:extLst>
          </p:cNvPr>
          <p:cNvSpPr>
            <a:spLocks noGrp="1"/>
          </p:cNvSpPr>
          <p:nvPr>
            <p:ph idx="1"/>
          </p:nvPr>
        </p:nvSpPr>
        <p:spPr>
          <a:xfrm>
            <a:off x="6637868" y="1941040"/>
            <a:ext cx="4995332" cy="3480066"/>
          </a:xfrm>
        </p:spPr>
        <p:txBody>
          <a:bodyPr>
            <a:noAutofit/>
          </a:bodyPr>
          <a:lstStyle/>
          <a:p>
            <a:pPr>
              <a:lnSpc>
                <a:spcPct val="90000"/>
              </a:lnSpc>
              <a:spcBef>
                <a:spcPts val="0"/>
              </a:spcBef>
              <a:buFont typeface="Arial" panose="020B0604020202020204" pitchFamily="34" charset="0"/>
              <a:buChar char="•"/>
            </a:pPr>
            <a:r>
              <a:rPr lang="en-US" dirty="0">
                <a:ln w="15875">
                  <a:noFill/>
                  <a:round/>
                </a:ln>
              </a:rPr>
              <a:t>Positive reinforcement = something added</a:t>
            </a:r>
            <a:br>
              <a:rPr lang="en-US" dirty="0">
                <a:ln w="15875">
                  <a:noFill/>
                  <a:round/>
                </a:ln>
              </a:rPr>
            </a:br>
            <a:endParaRPr lang="en-US" dirty="0">
              <a:ln w="15875">
                <a:noFill/>
                <a:round/>
              </a:ln>
            </a:endParaRPr>
          </a:p>
          <a:p>
            <a:pPr>
              <a:lnSpc>
                <a:spcPct val="90000"/>
              </a:lnSpc>
              <a:spcBef>
                <a:spcPts val="0"/>
              </a:spcBef>
              <a:buFont typeface="Arial" panose="020B0604020202020204" pitchFamily="34" charset="0"/>
              <a:buChar char="•"/>
            </a:pPr>
            <a:r>
              <a:rPr lang="en-US" dirty="0">
                <a:ln w="15875">
                  <a:noFill/>
                  <a:round/>
                </a:ln>
              </a:rPr>
              <a:t>Negative reinforcement = something taken away</a:t>
            </a:r>
            <a:br>
              <a:rPr lang="en-US" dirty="0">
                <a:ln w="15875">
                  <a:noFill/>
                  <a:round/>
                </a:ln>
              </a:rPr>
            </a:br>
            <a:endParaRPr lang="en-US" dirty="0">
              <a:ln w="15875">
                <a:noFill/>
                <a:round/>
              </a:ln>
            </a:endParaRPr>
          </a:p>
          <a:p>
            <a:pPr>
              <a:lnSpc>
                <a:spcPct val="90000"/>
              </a:lnSpc>
              <a:spcBef>
                <a:spcPts val="0"/>
              </a:spcBef>
              <a:buFont typeface="Arial" panose="020B0604020202020204" pitchFamily="34" charset="0"/>
              <a:buChar char="•"/>
            </a:pPr>
            <a:r>
              <a:rPr lang="en-US" dirty="0">
                <a:ln w="15875">
                  <a:noFill/>
                  <a:round/>
                </a:ln>
              </a:rPr>
              <a:t>Punishment changes behavior by adding/removing something that decrease a behavior</a:t>
            </a:r>
            <a:br>
              <a:rPr lang="en-US" dirty="0">
                <a:ln w="15875">
                  <a:noFill/>
                  <a:round/>
                </a:ln>
              </a:rPr>
            </a:br>
            <a:endParaRPr lang="en-US" dirty="0">
              <a:ln w="15875">
                <a:noFill/>
                <a:round/>
              </a:ln>
            </a:endParaRPr>
          </a:p>
          <a:p>
            <a:pPr>
              <a:lnSpc>
                <a:spcPct val="90000"/>
              </a:lnSpc>
              <a:spcBef>
                <a:spcPts val="0"/>
              </a:spcBef>
              <a:buFont typeface="Arial" panose="020B0604020202020204" pitchFamily="34" charset="0"/>
              <a:buChar char="•"/>
            </a:pPr>
            <a:r>
              <a:rPr lang="en-US" dirty="0">
                <a:ln w="15875">
                  <a:noFill/>
                  <a:round/>
                </a:ln>
              </a:rPr>
              <a:t>Reinforcers strengthens willful responses &amp; punishment weakens willful responses</a:t>
            </a:r>
            <a:br>
              <a:rPr lang="en-US" dirty="0">
                <a:ln w="15875">
                  <a:noFill/>
                  <a:round/>
                </a:ln>
              </a:rPr>
            </a:br>
            <a:endParaRPr lang="en-US" dirty="0">
              <a:ln w="15875">
                <a:noFill/>
                <a:round/>
              </a:ln>
            </a:endParaRPr>
          </a:p>
          <a:p>
            <a:pPr>
              <a:lnSpc>
                <a:spcPct val="90000"/>
              </a:lnSpc>
              <a:spcBef>
                <a:spcPts val="0"/>
              </a:spcBef>
              <a:buFont typeface="Arial" panose="020B0604020202020204" pitchFamily="34" charset="0"/>
              <a:buChar char="•"/>
            </a:pPr>
            <a:endParaRPr lang="en-US" dirty="0">
              <a:ln w="15875">
                <a:noFill/>
                <a:round/>
              </a:ln>
            </a:endParaRPr>
          </a:p>
          <a:p>
            <a:pPr marL="0" indent="0">
              <a:lnSpc>
                <a:spcPct val="90000"/>
              </a:lnSpc>
              <a:spcBef>
                <a:spcPts val="0"/>
              </a:spcBef>
              <a:buNone/>
            </a:pPr>
            <a:br>
              <a:rPr lang="en-US" dirty="0">
                <a:ln w="15875">
                  <a:noFill/>
                  <a:round/>
                </a:ln>
              </a:rPr>
            </a:br>
            <a:endParaRPr lang="en-US" dirty="0">
              <a:ln w="15875">
                <a:noFill/>
                <a:round/>
              </a:ln>
            </a:endParaRPr>
          </a:p>
          <a:p>
            <a:pPr>
              <a:lnSpc>
                <a:spcPct val="90000"/>
              </a:lnSpc>
            </a:pPr>
            <a:r>
              <a:rPr lang="en-US" sz="1400" dirty="0">
                <a:ln w="15875">
                  <a:noFill/>
                  <a:round/>
                </a:ln>
              </a:rPr>
              <a:t>Reference for this slide: </a:t>
            </a:r>
          </a:p>
          <a:p>
            <a:pPr lvl="1">
              <a:lnSpc>
                <a:spcPct val="90000"/>
              </a:lnSpc>
            </a:pPr>
            <a:r>
              <a:rPr lang="en-US" sz="1400" i="1" dirty="0">
                <a:ln w="15875">
                  <a:noFill/>
                  <a:round/>
                </a:ln>
              </a:rPr>
              <a:t>Lumen: Introduction to Psychology. Reinforcement and Punishment. </a:t>
            </a:r>
          </a:p>
          <a:p>
            <a:pPr lvl="1">
              <a:lnSpc>
                <a:spcPct val="90000"/>
              </a:lnSpc>
            </a:pPr>
            <a:r>
              <a:rPr lang="en-CA" sz="1400" dirty="0">
                <a:hlinkClick r:id="rId4"/>
              </a:rPr>
              <a:t>https://courses.lumenlearning.com/waymaker-psychology/chapter/operant-conditioning/</a:t>
            </a:r>
            <a:r>
              <a:rPr lang="en-US" sz="1400" i="1" dirty="0">
                <a:ln w="15875">
                  <a:noFill/>
                  <a:round/>
                </a:ln>
              </a:rPr>
              <a:t>  </a:t>
            </a:r>
          </a:p>
          <a:p>
            <a:pPr>
              <a:lnSpc>
                <a:spcPct val="90000"/>
              </a:lnSpc>
            </a:pPr>
            <a:endParaRPr lang="en-US" dirty="0"/>
          </a:p>
        </p:txBody>
      </p:sp>
    </p:spTree>
    <p:extLst>
      <p:ext uri="{BB962C8B-B14F-4D97-AF65-F5344CB8AC3E}">
        <p14:creationId xmlns:p14="http://schemas.microsoft.com/office/powerpoint/2010/main" val="30874892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870BB34-1E11-4A38-961E-8BECD4EB20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a:extLst>
              <a:ext uri="{FF2B5EF4-FFF2-40B4-BE49-F238E27FC236}">
                <a16:creationId xmlns:a16="http://schemas.microsoft.com/office/drawing/2014/main" id="{01068046-C40A-C044-8A6C-2C2996A7A443}"/>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 y="10"/>
            <a:ext cx="12191999" cy="6857989"/>
          </a:xfrm>
          <a:prstGeom prst="rect">
            <a:avLst/>
          </a:prstGeom>
        </p:spPr>
      </p:pic>
      <p:sp>
        <p:nvSpPr>
          <p:cNvPr id="12" name="Rectangle 11">
            <a:extLst>
              <a:ext uri="{FF2B5EF4-FFF2-40B4-BE49-F238E27FC236}">
                <a16:creationId xmlns:a16="http://schemas.microsoft.com/office/drawing/2014/main" id="{3E480DB9-98E5-480A-AF30-5D73B61273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0206"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C1F246CF-DB85-4B25-B3A3-F5BBDEE3EA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7366" y="374904"/>
            <a:ext cx="7340156" cy="6108192"/>
          </a:xfrm>
          <a:prstGeom prst="rect">
            <a:avLst/>
          </a:prstGeom>
          <a:noFill/>
          <a:ln w="635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3504A147-757A-F043-9B0C-1B2480658EF3}"/>
              </a:ext>
            </a:extLst>
          </p:cNvPr>
          <p:cNvSpPr>
            <a:spLocks noGrp="1"/>
          </p:cNvSpPr>
          <p:nvPr>
            <p:ph type="title"/>
          </p:nvPr>
        </p:nvSpPr>
        <p:spPr>
          <a:xfrm>
            <a:off x="536364" y="320860"/>
            <a:ext cx="6718433" cy="1746504"/>
          </a:xfrm>
        </p:spPr>
        <p:txBody>
          <a:bodyPr>
            <a:normAutofit/>
          </a:bodyPr>
          <a:lstStyle/>
          <a:p>
            <a:r>
              <a:rPr lang="en-US" dirty="0">
                <a:solidFill>
                  <a:schemeClr val="tx1">
                    <a:lumMod val="75000"/>
                    <a:lumOff val="25000"/>
                  </a:schemeClr>
                </a:solidFill>
              </a:rPr>
              <a:t>Learning Theory</a:t>
            </a:r>
          </a:p>
        </p:txBody>
      </p:sp>
      <p:sp>
        <p:nvSpPr>
          <p:cNvPr id="3" name="Content Placeholder 2">
            <a:extLst>
              <a:ext uri="{FF2B5EF4-FFF2-40B4-BE49-F238E27FC236}">
                <a16:creationId xmlns:a16="http://schemas.microsoft.com/office/drawing/2014/main" id="{78E15490-F39E-4544-98C3-431E2231608B}"/>
              </a:ext>
            </a:extLst>
          </p:cNvPr>
          <p:cNvSpPr>
            <a:spLocks noGrp="1"/>
          </p:cNvSpPr>
          <p:nvPr>
            <p:ph idx="1"/>
          </p:nvPr>
        </p:nvSpPr>
        <p:spPr>
          <a:xfrm>
            <a:off x="470323" y="1745634"/>
            <a:ext cx="7247199" cy="4265702"/>
          </a:xfrm>
        </p:spPr>
        <p:txBody>
          <a:bodyPr>
            <a:noAutofit/>
          </a:bodyPr>
          <a:lstStyle/>
          <a:p>
            <a:pPr>
              <a:lnSpc>
                <a:spcPct val="90000"/>
              </a:lnSpc>
              <a:spcBef>
                <a:spcPts val="0"/>
              </a:spcBef>
            </a:pPr>
            <a:endParaRPr lang="en-US" dirty="0">
              <a:ln w="15875">
                <a:noFill/>
                <a:round/>
              </a:ln>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r>
              <a:rPr lang="en-US" dirty="0">
                <a:ln w="15875">
                  <a:noFill/>
                  <a:round/>
                </a:ln>
                <a:solidFill>
                  <a:schemeClr val="tx1">
                    <a:lumMod val="75000"/>
                    <a:lumOff val="25000"/>
                  </a:schemeClr>
                </a:solidFill>
              </a:rPr>
              <a:t>Albert Bandura &amp; </a:t>
            </a:r>
            <a:r>
              <a:rPr lang="en-US" b="1" dirty="0">
                <a:ln w="15875">
                  <a:noFill/>
                  <a:round/>
                </a:ln>
                <a:solidFill>
                  <a:schemeClr val="tx1">
                    <a:lumMod val="75000"/>
                    <a:lumOff val="25000"/>
                  </a:schemeClr>
                </a:solidFill>
              </a:rPr>
              <a:t>social learning </a:t>
            </a:r>
            <a:r>
              <a:rPr lang="en-US" dirty="0">
                <a:ln w="15875">
                  <a:noFill/>
                  <a:round/>
                </a:ln>
                <a:solidFill>
                  <a:schemeClr val="tx1">
                    <a:lumMod val="75000"/>
                    <a:lumOff val="25000"/>
                  </a:schemeClr>
                </a:solidFill>
              </a:rPr>
              <a:t>theorists: social human behavior</a:t>
            </a:r>
            <a:br>
              <a:rPr lang="en-US" dirty="0">
                <a:ln w="15875">
                  <a:noFill/>
                  <a:round/>
                </a:ln>
                <a:solidFill>
                  <a:schemeClr val="tx1">
                    <a:lumMod val="75000"/>
                    <a:lumOff val="25000"/>
                  </a:schemeClr>
                </a:solidFill>
              </a:rPr>
            </a:br>
            <a:endParaRPr lang="en-US" dirty="0">
              <a:ln w="15875">
                <a:noFill/>
                <a:round/>
              </a:ln>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r>
              <a:rPr lang="en-US" dirty="0">
                <a:ln w="15875">
                  <a:noFill/>
                  <a:round/>
                </a:ln>
                <a:solidFill>
                  <a:schemeClr val="tx1">
                    <a:lumMod val="75000"/>
                    <a:lumOff val="25000"/>
                  </a:schemeClr>
                </a:solidFill>
              </a:rPr>
              <a:t>Argued human learning occurs through reinforcement/punishment &amp; observation/imitation</a:t>
            </a:r>
            <a:br>
              <a:rPr lang="en-US" dirty="0">
                <a:ln w="15875">
                  <a:noFill/>
                  <a:round/>
                </a:ln>
                <a:solidFill>
                  <a:schemeClr val="tx1">
                    <a:lumMod val="75000"/>
                    <a:lumOff val="25000"/>
                  </a:schemeClr>
                </a:solidFill>
              </a:rPr>
            </a:br>
            <a:endParaRPr lang="en-US" dirty="0">
              <a:ln w="15875">
                <a:noFill/>
                <a:round/>
              </a:ln>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r>
              <a:rPr lang="en-US" dirty="0">
                <a:ln w="15875">
                  <a:noFill/>
                  <a:round/>
                </a:ln>
                <a:solidFill>
                  <a:schemeClr val="tx1">
                    <a:lumMod val="75000"/>
                    <a:lumOff val="25000"/>
                  </a:schemeClr>
                </a:solidFill>
              </a:rPr>
              <a:t>Develop interventions used in social work</a:t>
            </a:r>
            <a:br>
              <a:rPr lang="en-US" dirty="0">
                <a:ln w="15875">
                  <a:noFill/>
                  <a:round/>
                </a:ln>
                <a:solidFill>
                  <a:schemeClr val="tx1">
                    <a:lumMod val="75000"/>
                    <a:lumOff val="25000"/>
                  </a:schemeClr>
                </a:solidFill>
              </a:rPr>
            </a:br>
            <a:endParaRPr lang="en-US" dirty="0">
              <a:ln w="15875">
                <a:noFill/>
                <a:round/>
              </a:ln>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r>
              <a:rPr lang="en-US" b="1" dirty="0">
                <a:ln w="15875">
                  <a:noFill/>
                  <a:round/>
                </a:ln>
                <a:solidFill>
                  <a:schemeClr val="tx1">
                    <a:lumMod val="75000"/>
                    <a:lumOff val="25000"/>
                  </a:schemeClr>
                </a:solidFill>
              </a:rPr>
              <a:t>Behavior therapy </a:t>
            </a:r>
            <a:r>
              <a:rPr lang="en-US" dirty="0">
                <a:ln w="15875">
                  <a:noFill/>
                  <a:round/>
                </a:ln>
                <a:solidFill>
                  <a:schemeClr val="tx1">
                    <a:lumMod val="75000"/>
                    <a:lumOff val="25000"/>
                  </a:schemeClr>
                </a:solidFill>
              </a:rPr>
              <a:t>used to clients: </a:t>
            </a:r>
          </a:p>
          <a:p>
            <a:pPr marL="742950" lvl="1" indent="-285750">
              <a:lnSpc>
                <a:spcPct val="90000"/>
              </a:lnSpc>
              <a:spcBef>
                <a:spcPts val="0"/>
              </a:spcBef>
              <a:buFont typeface="Arial" panose="020B0604020202020204" pitchFamily="34" charset="0"/>
              <a:buChar char="•"/>
            </a:pPr>
            <a:r>
              <a:rPr lang="en-US" sz="1800" dirty="0">
                <a:ln w="15875">
                  <a:noFill/>
                  <a:round/>
                </a:ln>
                <a:solidFill>
                  <a:schemeClr val="tx1">
                    <a:lumMod val="75000"/>
                    <a:lumOff val="25000"/>
                  </a:schemeClr>
                </a:solidFill>
              </a:rPr>
              <a:t>Phobias</a:t>
            </a:r>
          </a:p>
          <a:p>
            <a:pPr marL="742950" lvl="1" indent="-285750">
              <a:lnSpc>
                <a:spcPct val="90000"/>
              </a:lnSpc>
              <a:spcBef>
                <a:spcPts val="0"/>
              </a:spcBef>
              <a:buFont typeface="Arial" panose="020B0604020202020204" pitchFamily="34" charset="0"/>
              <a:buChar char="•"/>
            </a:pPr>
            <a:r>
              <a:rPr lang="en-US" sz="1800" dirty="0">
                <a:ln w="15875">
                  <a:noFill/>
                  <a:round/>
                </a:ln>
                <a:solidFill>
                  <a:schemeClr val="tx1">
                    <a:lumMod val="75000"/>
                    <a:lumOff val="25000"/>
                  </a:schemeClr>
                </a:solidFill>
              </a:rPr>
              <a:t>Self-harm </a:t>
            </a:r>
          </a:p>
          <a:p>
            <a:pPr marL="742950" lvl="1" indent="-285750">
              <a:lnSpc>
                <a:spcPct val="90000"/>
              </a:lnSpc>
              <a:spcBef>
                <a:spcPts val="0"/>
              </a:spcBef>
              <a:buFont typeface="Arial" panose="020B0604020202020204" pitchFamily="34" charset="0"/>
              <a:buChar char="•"/>
            </a:pPr>
            <a:r>
              <a:rPr lang="en-US" sz="1800" dirty="0">
                <a:ln w="15875">
                  <a:noFill/>
                  <a:round/>
                </a:ln>
                <a:solidFill>
                  <a:schemeClr val="tx1">
                    <a:lumMod val="75000"/>
                    <a:lumOff val="25000"/>
                  </a:schemeClr>
                </a:solidFill>
              </a:rPr>
              <a:t>Harming others</a:t>
            </a:r>
          </a:p>
          <a:p>
            <a:pPr marL="742950" lvl="1" indent="-285750">
              <a:lnSpc>
                <a:spcPct val="90000"/>
              </a:lnSpc>
              <a:spcBef>
                <a:spcPts val="0"/>
              </a:spcBef>
              <a:buFont typeface="Arial" panose="020B0604020202020204" pitchFamily="34" charset="0"/>
              <a:buChar char="•"/>
            </a:pPr>
            <a:r>
              <a:rPr lang="en-US" sz="1800" dirty="0">
                <a:ln w="15875">
                  <a:noFill/>
                  <a:round/>
                </a:ln>
                <a:solidFill>
                  <a:schemeClr val="tx1">
                    <a:lumMod val="75000"/>
                    <a:lumOff val="25000"/>
                  </a:schemeClr>
                </a:solidFill>
              </a:rPr>
              <a:t>Certain autism spectrum symptoms</a:t>
            </a:r>
          </a:p>
          <a:p>
            <a:pPr marL="742950" lvl="1" indent="-285750">
              <a:lnSpc>
                <a:spcPct val="90000"/>
              </a:lnSpc>
              <a:spcBef>
                <a:spcPts val="0"/>
              </a:spcBef>
              <a:buFont typeface="Arial" panose="020B0604020202020204" pitchFamily="34" charset="0"/>
              <a:buChar char="•"/>
            </a:pPr>
            <a:r>
              <a:rPr lang="en-US" sz="1800" dirty="0">
                <a:ln w="15875">
                  <a:noFill/>
                  <a:round/>
                </a:ln>
                <a:solidFill>
                  <a:schemeClr val="tx1">
                    <a:lumMod val="75000"/>
                    <a:lumOff val="25000"/>
                  </a:schemeClr>
                </a:solidFill>
              </a:rPr>
              <a:t>Severe depression</a:t>
            </a:r>
            <a:br>
              <a:rPr lang="en-US" sz="1800" dirty="0">
                <a:ln w="15875">
                  <a:noFill/>
                  <a:round/>
                </a:ln>
                <a:solidFill>
                  <a:schemeClr val="tx1">
                    <a:lumMod val="75000"/>
                    <a:lumOff val="25000"/>
                  </a:schemeClr>
                </a:solidFill>
              </a:rPr>
            </a:br>
            <a:endParaRPr lang="en-US" dirty="0">
              <a:ln w="15875">
                <a:noFill/>
                <a:round/>
              </a:ln>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r>
              <a:rPr lang="en-US" dirty="0">
                <a:ln w="15875">
                  <a:noFill/>
                  <a:round/>
                </a:ln>
              </a:rPr>
              <a:t>Cognitive behavioral therapy (CBT) integrates cognitive &amp; behavioral therapies to enhance client functioning</a:t>
            </a:r>
            <a:endParaRPr lang="en-US" dirty="0">
              <a:solidFill>
                <a:schemeClr val="tx1">
                  <a:lumMod val="75000"/>
                  <a:lumOff val="25000"/>
                </a:schemeClr>
              </a:solidFill>
            </a:endParaRPr>
          </a:p>
        </p:txBody>
      </p:sp>
    </p:spTree>
    <p:extLst>
      <p:ext uri="{BB962C8B-B14F-4D97-AF65-F5344CB8AC3E}">
        <p14:creationId xmlns:p14="http://schemas.microsoft.com/office/powerpoint/2010/main" val="37257075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0B63848-673A-1043-9FAD-A390BC55C70E}"/>
              </a:ext>
            </a:extLst>
          </p:cNvPr>
          <p:cNvPicPr>
            <a:picLocks noChangeAspect="1"/>
          </p:cNvPicPr>
          <p:nvPr/>
        </p:nvPicPr>
        <p:blipFill rotWithShape="1">
          <a:blip r:embed="rId3">
            <a:extLst>
              <a:ext uri="{28A0092B-C50C-407E-A947-70E740481C1C}">
                <a14:useLocalDpi xmlns:a14="http://schemas.microsoft.com/office/drawing/2010/main"/>
              </a:ext>
            </a:extLst>
          </a:blip>
          <a:srcRect l="25"/>
          <a:stretch/>
        </p:blipFill>
        <p:spPr>
          <a:xfrm>
            <a:off x="20" y="10"/>
            <a:ext cx="12188932" cy="6857990"/>
          </a:xfrm>
          <a:prstGeom prst="rect">
            <a:avLst/>
          </a:prstGeom>
        </p:spPr>
      </p:pic>
      <p:sp>
        <p:nvSpPr>
          <p:cNvPr id="19" name="Rectangle 18">
            <a:extLst>
              <a:ext uri="{FF2B5EF4-FFF2-40B4-BE49-F238E27FC236}">
                <a16:creationId xmlns:a16="http://schemas.microsoft.com/office/drawing/2014/main" id="{CD64F326-929E-45E2-B54D-DC7E172077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941695"/>
            <a:ext cx="5452527" cy="4974610"/>
          </a:xfrm>
          <a:prstGeom prst="rect">
            <a:avLst/>
          </a:prstGeom>
          <a:solidFill>
            <a:schemeClr val="bg1">
              <a:lumMod val="75000"/>
              <a:lumOff val="25000"/>
            </a:schemeClr>
          </a:solidFill>
          <a:ln w="6350" cap="sq" cmpd="sng" algn="ctr">
            <a:noFill/>
            <a:prstDash val="solid"/>
            <a:miter lim="800000"/>
          </a:ln>
          <a:effectLst/>
        </p:spPr>
      </p:sp>
      <p:sp>
        <p:nvSpPr>
          <p:cNvPr id="21" name="Rectangle 20">
            <a:extLst>
              <a:ext uri="{FF2B5EF4-FFF2-40B4-BE49-F238E27FC236}">
                <a16:creationId xmlns:a16="http://schemas.microsoft.com/office/drawing/2014/main" id="{7BFCDFD7-7B3B-4ED9-B533-34D0B37244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106424"/>
            <a:ext cx="5120640" cy="464515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168FA487-A99D-914A-B514-67B21FA1EA90}"/>
              </a:ext>
            </a:extLst>
          </p:cNvPr>
          <p:cNvSpPr>
            <a:spLocks noGrp="1"/>
          </p:cNvSpPr>
          <p:nvPr>
            <p:ph type="title"/>
          </p:nvPr>
        </p:nvSpPr>
        <p:spPr>
          <a:xfrm>
            <a:off x="1357951" y="1352277"/>
            <a:ext cx="4633416" cy="1371600"/>
          </a:xfrm>
        </p:spPr>
        <p:txBody>
          <a:bodyPr>
            <a:normAutofit/>
          </a:bodyPr>
          <a:lstStyle/>
          <a:p>
            <a:r>
              <a:rPr lang="en-US" sz="3100"/>
              <a:t>Learning Theory: Cognitive Behavioral Therapy</a:t>
            </a:r>
          </a:p>
        </p:txBody>
      </p:sp>
      <p:sp>
        <p:nvSpPr>
          <p:cNvPr id="3" name="Content Placeholder 2">
            <a:extLst>
              <a:ext uri="{FF2B5EF4-FFF2-40B4-BE49-F238E27FC236}">
                <a16:creationId xmlns:a16="http://schemas.microsoft.com/office/drawing/2014/main" id="{4273A09B-329F-FD41-BAFA-C918B57E27F8}"/>
              </a:ext>
            </a:extLst>
          </p:cNvPr>
          <p:cNvSpPr>
            <a:spLocks noGrp="1"/>
          </p:cNvSpPr>
          <p:nvPr>
            <p:ph idx="1"/>
          </p:nvPr>
        </p:nvSpPr>
        <p:spPr>
          <a:xfrm>
            <a:off x="1357950" y="2852792"/>
            <a:ext cx="4633415" cy="2572193"/>
          </a:xfrm>
        </p:spPr>
        <p:txBody>
          <a:bodyPr>
            <a:normAutofit/>
          </a:bodyPr>
          <a:lstStyle/>
          <a:p>
            <a:pPr marL="285750" indent="-285750">
              <a:lnSpc>
                <a:spcPct val="90000"/>
              </a:lnSpc>
              <a:spcBef>
                <a:spcPts val="0"/>
              </a:spcBef>
              <a:spcAft>
                <a:spcPts val="600"/>
              </a:spcAft>
              <a:buFont typeface="Arial" panose="020B0604020202020204" pitchFamily="34" charset="0"/>
              <a:buChar char="•"/>
            </a:pPr>
            <a:r>
              <a:rPr lang="en-US" dirty="0">
                <a:ln w="15875">
                  <a:noFill/>
                  <a:round/>
                </a:ln>
              </a:rPr>
              <a:t>CBTs = focused &amp; time-limited</a:t>
            </a:r>
            <a:br>
              <a:rPr lang="en-US" dirty="0">
                <a:ln w="15875">
                  <a:noFill/>
                  <a:round/>
                </a:ln>
              </a:rPr>
            </a:br>
            <a:endParaRPr lang="en-US">
              <a:ln w="15875">
                <a:noFill/>
                <a:round/>
              </a:ln>
            </a:endParaRPr>
          </a:p>
          <a:p>
            <a:pPr marL="285750" indent="-285750">
              <a:lnSpc>
                <a:spcPct val="90000"/>
              </a:lnSpc>
              <a:spcBef>
                <a:spcPts val="0"/>
              </a:spcBef>
              <a:spcAft>
                <a:spcPts val="600"/>
              </a:spcAft>
              <a:buFont typeface="Arial" panose="020B0604020202020204" pitchFamily="34" charset="0"/>
              <a:buChar char="•"/>
            </a:pPr>
            <a:r>
              <a:rPr lang="en-US" dirty="0">
                <a:ln w="15875">
                  <a:noFill/>
                  <a:round/>
                </a:ln>
              </a:rPr>
              <a:t>Effective for variety of problems</a:t>
            </a:r>
            <a:br>
              <a:rPr lang="en-US" dirty="0">
                <a:ln w="15875">
                  <a:noFill/>
                  <a:round/>
                </a:ln>
              </a:rPr>
            </a:br>
            <a:endParaRPr lang="en-US">
              <a:ln w="15875">
                <a:noFill/>
                <a:round/>
              </a:ln>
            </a:endParaRPr>
          </a:p>
          <a:p>
            <a:pPr marL="285750" indent="-285750">
              <a:lnSpc>
                <a:spcPct val="90000"/>
              </a:lnSpc>
              <a:spcBef>
                <a:spcPts val="0"/>
              </a:spcBef>
              <a:spcAft>
                <a:spcPts val="600"/>
              </a:spcAft>
              <a:buFont typeface="Arial" panose="020B0604020202020204" pitchFamily="34" charset="0"/>
              <a:buChar char="•"/>
            </a:pPr>
            <a:r>
              <a:rPr lang="en-US" dirty="0">
                <a:ln w="15875">
                  <a:noFill/>
                  <a:round/>
                </a:ln>
              </a:rPr>
              <a:t>Criticisms include: </a:t>
            </a:r>
            <a:endParaRPr lang="en-US">
              <a:ln w="15875">
                <a:noFill/>
                <a:round/>
              </a:ln>
            </a:endParaRPr>
          </a:p>
          <a:p>
            <a:pPr marL="742950" lvl="1" indent="-285750">
              <a:lnSpc>
                <a:spcPct val="90000"/>
              </a:lnSpc>
              <a:spcBef>
                <a:spcPts val="0"/>
              </a:spcBef>
              <a:spcAft>
                <a:spcPts val="600"/>
              </a:spcAft>
              <a:buFont typeface="Arial" panose="020B0604020202020204" pitchFamily="34" charset="0"/>
              <a:buChar char="•"/>
            </a:pPr>
            <a:r>
              <a:rPr lang="en-US">
                <a:ln w="15875">
                  <a:noFill/>
                  <a:round/>
                </a:ln>
              </a:rPr>
              <a:t>Constraining client freedom</a:t>
            </a:r>
          </a:p>
          <a:p>
            <a:pPr marL="742950" lvl="1" indent="-285750">
              <a:lnSpc>
                <a:spcPct val="90000"/>
              </a:lnSpc>
              <a:spcBef>
                <a:spcPts val="0"/>
              </a:spcBef>
              <a:spcAft>
                <a:spcPts val="600"/>
              </a:spcAft>
              <a:buFont typeface="Arial" panose="020B0604020202020204" pitchFamily="34" charset="0"/>
              <a:buChar char="•"/>
            </a:pPr>
            <a:r>
              <a:rPr lang="en-US">
                <a:ln w="15875">
                  <a:noFill/>
                  <a:round/>
                </a:ln>
              </a:rPr>
              <a:t>Focusing on individual deficits</a:t>
            </a:r>
          </a:p>
          <a:p>
            <a:pPr marL="742950" lvl="1" indent="-285750">
              <a:lnSpc>
                <a:spcPct val="90000"/>
              </a:lnSpc>
              <a:spcBef>
                <a:spcPts val="0"/>
              </a:spcBef>
              <a:spcAft>
                <a:spcPts val="600"/>
              </a:spcAft>
              <a:buFont typeface="Arial" panose="020B0604020202020204" pitchFamily="34" charset="0"/>
              <a:buChar char="•"/>
            </a:pPr>
            <a:r>
              <a:rPr lang="en-US">
                <a:ln w="15875">
                  <a:noFill/>
                  <a:round/>
                </a:ln>
              </a:rPr>
              <a:t>Ignoring socioeconomic &amp; cultural contexts</a:t>
            </a:r>
          </a:p>
          <a:p>
            <a:pPr>
              <a:lnSpc>
                <a:spcPct val="90000"/>
              </a:lnSpc>
              <a:spcBef>
                <a:spcPts val="0"/>
              </a:spcBef>
              <a:spcAft>
                <a:spcPts val="600"/>
              </a:spcAft>
            </a:pPr>
            <a:endParaRPr lang="en-US"/>
          </a:p>
        </p:txBody>
      </p:sp>
    </p:spTree>
    <p:extLst>
      <p:ext uri="{BB962C8B-B14F-4D97-AF65-F5344CB8AC3E}">
        <p14:creationId xmlns:p14="http://schemas.microsoft.com/office/powerpoint/2010/main" val="3286746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F89B6476-36A9-7944-AB9C-A8E1A31BA8A7}"/>
              </a:ext>
            </a:extLst>
          </p:cNvPr>
          <p:cNvPicPr>
            <a:picLocks noChangeAspect="1"/>
          </p:cNvPicPr>
          <p:nvPr/>
        </p:nvPicPr>
        <p:blipFill rotWithShape="1">
          <a:blip r:embed="rId3">
            <a:extLst>
              <a:ext uri="{28A0092B-C50C-407E-A947-70E740481C1C}">
                <a14:useLocalDpi xmlns:a14="http://schemas.microsoft.com/office/drawing/2010/main"/>
              </a:ext>
            </a:extLst>
          </a:blip>
          <a:srcRect l="9091" t="1609" b="7482"/>
          <a:stretch/>
        </p:blipFill>
        <p:spPr>
          <a:xfrm>
            <a:off x="1" y="10"/>
            <a:ext cx="12191999" cy="6857989"/>
          </a:xfrm>
          <a:prstGeom prst="rect">
            <a:avLst/>
          </a:prstGeom>
        </p:spPr>
      </p:pic>
      <p:sp>
        <p:nvSpPr>
          <p:cNvPr id="31" name="Rectangle 3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28D9C69-9405-DC40-B8E3-564323C757C6}"/>
              </a:ext>
            </a:extLst>
          </p:cNvPr>
          <p:cNvSpPr>
            <a:spLocks noGrp="1"/>
          </p:cNvSpPr>
          <p:nvPr>
            <p:ph type="title"/>
          </p:nvPr>
        </p:nvSpPr>
        <p:spPr>
          <a:xfrm>
            <a:off x="774043" y="727626"/>
            <a:ext cx="4602152" cy="1718225"/>
          </a:xfrm>
        </p:spPr>
        <p:txBody>
          <a:bodyPr>
            <a:normAutofit/>
          </a:bodyPr>
          <a:lstStyle/>
          <a:p>
            <a:r>
              <a:rPr lang="en-US" sz="4400"/>
              <a:t>Information Processing</a:t>
            </a:r>
          </a:p>
        </p:txBody>
      </p:sp>
      <p:sp>
        <p:nvSpPr>
          <p:cNvPr id="3" name="Content Placeholder 2">
            <a:extLst>
              <a:ext uri="{FF2B5EF4-FFF2-40B4-BE49-F238E27FC236}">
                <a16:creationId xmlns:a16="http://schemas.microsoft.com/office/drawing/2014/main" id="{B595AA48-EE36-BB4B-BAE1-FE2C1778540F}"/>
              </a:ext>
            </a:extLst>
          </p:cNvPr>
          <p:cNvSpPr>
            <a:spLocks noGrp="1"/>
          </p:cNvSpPr>
          <p:nvPr>
            <p:ph idx="1"/>
          </p:nvPr>
        </p:nvSpPr>
        <p:spPr>
          <a:xfrm>
            <a:off x="545124" y="2538920"/>
            <a:ext cx="5170092" cy="3480066"/>
          </a:xfrm>
        </p:spPr>
        <p:txBody>
          <a:bodyPr>
            <a:noAutofit/>
          </a:bodyPr>
          <a:lstStyle/>
          <a:p>
            <a:pPr>
              <a:lnSpc>
                <a:spcPct val="90000"/>
              </a:lnSpc>
              <a:spcBef>
                <a:spcPts val="0"/>
              </a:spcBef>
              <a:buFont typeface="Arial" panose="020B0604020202020204" pitchFamily="34" charset="0"/>
              <a:buChar char="•"/>
            </a:pPr>
            <a:r>
              <a:rPr lang="en-US" dirty="0">
                <a:ln w="15875">
                  <a:noFill/>
                  <a:round/>
                </a:ln>
              </a:rPr>
              <a:t>Theory uses computer metaphor to examine how humans receive, store, retrieve, process &amp; evaluate information</a:t>
            </a:r>
            <a:br>
              <a:rPr lang="en-US" dirty="0">
                <a:ln w="15875">
                  <a:noFill/>
                  <a:round/>
                </a:ln>
              </a:rPr>
            </a:br>
            <a:endParaRPr lang="en-US" dirty="0">
              <a:ln w="15875">
                <a:noFill/>
                <a:round/>
              </a:ln>
            </a:endParaRPr>
          </a:p>
          <a:p>
            <a:pPr>
              <a:lnSpc>
                <a:spcPct val="90000"/>
              </a:lnSpc>
              <a:spcBef>
                <a:spcPts val="0"/>
              </a:spcBef>
              <a:buFont typeface="Arial" panose="020B0604020202020204" pitchFamily="34" charset="0"/>
              <a:buChar char="•"/>
            </a:pPr>
            <a:r>
              <a:rPr lang="en-US" dirty="0">
                <a:ln w="15875">
                  <a:noFill/>
                  <a:round/>
                </a:ln>
              </a:rPr>
              <a:t>Robert Sternberg (2009) used theory to advance triarchic model of intelligence</a:t>
            </a:r>
            <a:br>
              <a:rPr lang="en-US" dirty="0">
                <a:ln w="15875">
                  <a:noFill/>
                  <a:round/>
                </a:ln>
              </a:rPr>
            </a:br>
            <a:endParaRPr lang="en-US" dirty="0">
              <a:ln w="15875">
                <a:noFill/>
                <a:round/>
              </a:ln>
            </a:endParaRPr>
          </a:p>
          <a:p>
            <a:pPr>
              <a:lnSpc>
                <a:spcPct val="90000"/>
              </a:lnSpc>
              <a:spcBef>
                <a:spcPts val="0"/>
              </a:spcBef>
              <a:buFont typeface="Arial" panose="020B0604020202020204" pitchFamily="34" charset="0"/>
              <a:buChar char="•"/>
            </a:pPr>
            <a:r>
              <a:rPr lang="en-US" dirty="0">
                <a:ln w="15875">
                  <a:noFill/>
                  <a:round/>
                </a:ln>
              </a:rPr>
              <a:t>Model can: </a:t>
            </a:r>
          </a:p>
          <a:p>
            <a:pPr marL="742950" lvl="1" indent="-285750">
              <a:lnSpc>
                <a:spcPct val="90000"/>
              </a:lnSpc>
              <a:spcBef>
                <a:spcPts val="0"/>
              </a:spcBef>
              <a:buFont typeface="Arial" panose="020B0604020202020204" pitchFamily="34" charset="0"/>
              <a:buChar char="•"/>
            </a:pPr>
            <a:r>
              <a:rPr lang="en-US" sz="1800" dirty="0">
                <a:ln w="15875">
                  <a:noFill/>
                  <a:round/>
                </a:ln>
              </a:rPr>
              <a:t>Receive/analyze information in an efficient manner </a:t>
            </a:r>
          </a:p>
          <a:p>
            <a:pPr marL="742950" lvl="1" indent="-285750">
              <a:lnSpc>
                <a:spcPct val="90000"/>
              </a:lnSpc>
              <a:spcBef>
                <a:spcPts val="0"/>
              </a:spcBef>
              <a:buFont typeface="Arial" panose="020B0604020202020204" pitchFamily="34" charset="0"/>
              <a:buChar char="•"/>
            </a:pPr>
            <a:r>
              <a:rPr lang="en-US" sz="1800" dirty="0">
                <a:ln w="15875">
                  <a:noFill/>
                  <a:round/>
                </a:ln>
              </a:rPr>
              <a:t>Compare new information w/ stored knowledge &amp; experience</a:t>
            </a:r>
          </a:p>
          <a:p>
            <a:pPr marL="742950" lvl="1" indent="-285750">
              <a:lnSpc>
                <a:spcPct val="90000"/>
              </a:lnSpc>
              <a:spcBef>
                <a:spcPts val="0"/>
              </a:spcBef>
              <a:buFont typeface="Arial" panose="020B0604020202020204" pitchFamily="34" charset="0"/>
              <a:buChar char="•"/>
            </a:pPr>
            <a:r>
              <a:rPr lang="en-US" sz="1800" dirty="0">
                <a:ln w="15875">
                  <a:noFill/>
                  <a:round/>
                </a:ln>
              </a:rPr>
              <a:t>Solve problems</a:t>
            </a:r>
            <a:endParaRPr lang="en-US" sz="1800" dirty="0"/>
          </a:p>
        </p:txBody>
      </p:sp>
    </p:spTree>
    <p:extLst>
      <p:ext uri="{BB962C8B-B14F-4D97-AF65-F5344CB8AC3E}">
        <p14:creationId xmlns:p14="http://schemas.microsoft.com/office/powerpoint/2010/main" val="35867150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7" name="Picture 16" descr="A picture containing blur&#10;&#10;Description automatically generated">
            <a:extLst>
              <a:ext uri="{FF2B5EF4-FFF2-40B4-BE49-F238E27FC236}">
                <a16:creationId xmlns:a16="http://schemas.microsoft.com/office/drawing/2014/main" id="{FC337572-691B-5340-B120-412A3861DAF3}"/>
              </a:ext>
            </a:extLst>
          </p:cNvPr>
          <p:cNvPicPr>
            <a:picLocks noChangeAspect="1"/>
          </p:cNvPicPr>
          <p:nvPr/>
        </p:nvPicPr>
        <p:blipFill rotWithShape="1">
          <a:blip r:embed="rId3">
            <a:extLst>
              <a:ext uri="{28A0092B-C50C-407E-A947-70E740481C1C}">
                <a14:useLocalDpi xmlns:a14="http://schemas.microsoft.com/office/drawing/2010/main"/>
              </a:ext>
            </a:extLst>
          </a:blip>
          <a:srcRect l="9091" t="9091"/>
          <a:stretch/>
        </p:blipFill>
        <p:spPr>
          <a:xfrm>
            <a:off x="20" y="10"/>
            <a:ext cx="12191980" cy="6857990"/>
          </a:xfrm>
          <a:prstGeom prst="rect">
            <a:avLst/>
          </a:prstGeom>
        </p:spPr>
      </p:pic>
      <p:sp>
        <p:nvSpPr>
          <p:cNvPr id="50" name="Rectangle 49">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2" name="Rectangle 51">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7BE4209-81E0-3D41-AA41-E43CD966A263}"/>
              </a:ext>
            </a:extLst>
          </p:cNvPr>
          <p:cNvSpPr>
            <a:spLocks noGrp="1"/>
          </p:cNvSpPr>
          <p:nvPr>
            <p:ph type="title"/>
          </p:nvPr>
        </p:nvSpPr>
        <p:spPr>
          <a:xfrm>
            <a:off x="5029200" y="572254"/>
            <a:ext cx="6429984" cy="1746504"/>
          </a:xfrm>
        </p:spPr>
        <p:txBody>
          <a:bodyPr>
            <a:normAutofit/>
          </a:bodyPr>
          <a:lstStyle/>
          <a:p>
            <a:r>
              <a:rPr lang="en-US" sz="4000" dirty="0">
                <a:solidFill>
                  <a:schemeClr val="tx1">
                    <a:lumMod val="75000"/>
                    <a:lumOff val="25000"/>
                  </a:schemeClr>
                </a:solidFill>
              </a:rPr>
              <a:t>Information Processing: Multiple Intelligences</a:t>
            </a:r>
          </a:p>
        </p:txBody>
      </p:sp>
      <p:sp>
        <p:nvSpPr>
          <p:cNvPr id="3" name="Content Placeholder 2">
            <a:extLst>
              <a:ext uri="{FF2B5EF4-FFF2-40B4-BE49-F238E27FC236}">
                <a16:creationId xmlns:a16="http://schemas.microsoft.com/office/drawing/2014/main" id="{EA610037-D81F-DD41-9A54-D603C201072E}"/>
              </a:ext>
            </a:extLst>
          </p:cNvPr>
          <p:cNvSpPr>
            <a:spLocks noGrp="1"/>
          </p:cNvSpPr>
          <p:nvPr>
            <p:ph idx="1"/>
          </p:nvPr>
        </p:nvSpPr>
        <p:spPr>
          <a:xfrm>
            <a:off x="4740752" y="2389098"/>
            <a:ext cx="6718434" cy="3645942"/>
          </a:xfrm>
        </p:spPr>
        <p:txBody>
          <a:bodyPr>
            <a:noAutofit/>
          </a:bodyPr>
          <a:lstStyle/>
          <a:p>
            <a:pPr marL="285750" indent="-285750">
              <a:lnSpc>
                <a:spcPct val="90000"/>
              </a:lnSpc>
              <a:spcBef>
                <a:spcPts val="0"/>
              </a:spcBef>
              <a:buFont typeface="Arial" panose="020B0604020202020204" pitchFamily="34" charset="0"/>
              <a:buChar char="•"/>
            </a:pPr>
            <a:r>
              <a:rPr lang="en-US" dirty="0">
                <a:ln w="15875">
                  <a:noFill/>
                  <a:round/>
                </a:ln>
                <a:solidFill>
                  <a:schemeClr val="tx1">
                    <a:lumMod val="75000"/>
                    <a:lumOff val="25000"/>
                  </a:schemeClr>
                </a:solidFill>
              </a:rPr>
              <a:t>Howard Gardner (1983/2011, 1993) humans have multiple intelligences; provide ways of learning &amp; processing information</a:t>
            </a:r>
            <a:br>
              <a:rPr lang="en-US" dirty="0">
                <a:ln w="15875">
                  <a:noFill/>
                  <a:round/>
                </a:ln>
                <a:solidFill>
                  <a:schemeClr val="tx1">
                    <a:lumMod val="75000"/>
                    <a:lumOff val="25000"/>
                  </a:schemeClr>
                </a:solidFill>
              </a:rPr>
            </a:br>
            <a:endParaRPr lang="en-US" dirty="0">
              <a:ln w="15875">
                <a:noFill/>
                <a:round/>
              </a:ln>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r>
              <a:rPr lang="en-US" dirty="0">
                <a:ln w="15875">
                  <a:noFill/>
                  <a:round/>
                </a:ln>
                <a:solidFill>
                  <a:schemeClr val="tx1">
                    <a:lumMod val="75000"/>
                    <a:lumOff val="25000"/>
                  </a:schemeClr>
                </a:solidFill>
              </a:rPr>
              <a:t>Multiple intelligences cooperate but don’t have to correlate</a:t>
            </a:r>
            <a:br>
              <a:rPr lang="en-US" dirty="0">
                <a:ln w="15875">
                  <a:noFill/>
                  <a:round/>
                </a:ln>
                <a:solidFill>
                  <a:schemeClr val="tx1">
                    <a:lumMod val="75000"/>
                    <a:lumOff val="25000"/>
                  </a:schemeClr>
                </a:solidFill>
              </a:rPr>
            </a:br>
            <a:endParaRPr lang="en-US" dirty="0">
              <a:ln w="15875">
                <a:noFill/>
                <a:round/>
              </a:ln>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r>
              <a:rPr lang="en-US" dirty="0">
                <a:ln w="15875">
                  <a:noFill/>
                  <a:round/>
                </a:ln>
                <a:solidFill>
                  <a:schemeClr val="tx1">
                    <a:lumMod val="75000"/>
                    <a:lumOff val="25000"/>
                  </a:schemeClr>
                </a:solidFill>
              </a:rPr>
              <a:t>Separate systems of intelligence exist for:</a:t>
            </a:r>
          </a:p>
          <a:p>
            <a:pPr marL="742950" lvl="1" indent="-285750">
              <a:lnSpc>
                <a:spcPct val="90000"/>
              </a:lnSpc>
              <a:spcBef>
                <a:spcPts val="0"/>
              </a:spcBef>
              <a:buFont typeface="Arial" panose="020B0604020202020204" pitchFamily="34" charset="0"/>
              <a:buChar char="•"/>
            </a:pPr>
            <a:r>
              <a:rPr lang="en-US" sz="1800" dirty="0">
                <a:ln w="15875">
                  <a:noFill/>
                  <a:round/>
                </a:ln>
                <a:solidFill>
                  <a:schemeClr val="tx1">
                    <a:lumMod val="75000"/>
                    <a:lumOff val="25000"/>
                  </a:schemeClr>
                </a:solidFill>
              </a:rPr>
              <a:t>Linguistic, logical thinking, planning</a:t>
            </a:r>
          </a:p>
          <a:p>
            <a:pPr marL="742950" lvl="1" indent="-285750">
              <a:lnSpc>
                <a:spcPct val="90000"/>
              </a:lnSpc>
              <a:spcBef>
                <a:spcPts val="0"/>
              </a:spcBef>
              <a:buFont typeface="Arial" panose="020B0604020202020204" pitchFamily="34" charset="0"/>
              <a:buChar char="•"/>
            </a:pPr>
            <a:r>
              <a:rPr lang="en-US" sz="1800" dirty="0">
                <a:ln w="15875">
                  <a:noFill/>
                  <a:round/>
                </a:ln>
                <a:solidFill>
                  <a:schemeClr val="tx1">
                    <a:lumMod val="75000"/>
                    <a:lumOff val="25000"/>
                  </a:schemeClr>
                </a:solidFill>
              </a:rPr>
              <a:t>Musical skills</a:t>
            </a:r>
          </a:p>
          <a:p>
            <a:pPr marL="742950" lvl="1" indent="-285750">
              <a:lnSpc>
                <a:spcPct val="90000"/>
              </a:lnSpc>
              <a:spcBef>
                <a:spcPts val="0"/>
              </a:spcBef>
              <a:buFont typeface="Arial" panose="020B0604020202020204" pitchFamily="34" charset="0"/>
              <a:buChar char="•"/>
            </a:pPr>
            <a:r>
              <a:rPr lang="en-US" sz="1800" dirty="0">
                <a:ln w="15875">
                  <a:noFill/>
                  <a:round/>
                </a:ln>
                <a:solidFill>
                  <a:schemeClr val="tx1">
                    <a:lumMod val="75000"/>
                    <a:lumOff val="25000"/>
                  </a:schemeClr>
                </a:solidFill>
              </a:rPr>
              <a:t>Interpersonal skills</a:t>
            </a:r>
          </a:p>
          <a:p>
            <a:pPr marL="742950" lvl="1" indent="-285750">
              <a:lnSpc>
                <a:spcPct val="90000"/>
              </a:lnSpc>
              <a:spcBef>
                <a:spcPts val="0"/>
              </a:spcBef>
              <a:buFont typeface="Arial" panose="020B0604020202020204" pitchFamily="34" charset="0"/>
              <a:buChar char="•"/>
            </a:pPr>
            <a:r>
              <a:rPr lang="en-US" sz="1800" dirty="0">
                <a:ln w="15875">
                  <a:noFill/>
                  <a:round/>
                </a:ln>
                <a:solidFill>
                  <a:schemeClr val="tx1">
                    <a:lumMod val="75000"/>
                    <a:lumOff val="25000"/>
                  </a:schemeClr>
                </a:solidFill>
              </a:rPr>
              <a:t>Kinesthetic</a:t>
            </a:r>
            <a:br>
              <a:rPr lang="en-US" sz="1800" dirty="0">
                <a:ln w="15875">
                  <a:noFill/>
                  <a:round/>
                </a:ln>
                <a:solidFill>
                  <a:schemeClr val="tx1">
                    <a:lumMod val="75000"/>
                    <a:lumOff val="25000"/>
                  </a:schemeClr>
                </a:solidFill>
              </a:rPr>
            </a:br>
            <a:endParaRPr lang="en-US" sz="1800" dirty="0">
              <a:ln w="15875">
                <a:noFill/>
                <a:round/>
              </a:ln>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r>
              <a:rPr lang="en-US" dirty="0">
                <a:ln w="15875">
                  <a:noFill/>
                  <a:round/>
                </a:ln>
                <a:solidFill>
                  <a:schemeClr val="tx1">
                    <a:lumMod val="75000"/>
                    <a:lumOff val="25000"/>
                  </a:schemeClr>
                </a:solidFill>
              </a:rPr>
              <a:t>Differs from “general intelligence” theory</a:t>
            </a:r>
            <a:br>
              <a:rPr lang="en-US" dirty="0">
                <a:ln w="15875">
                  <a:noFill/>
                  <a:round/>
                </a:ln>
                <a:solidFill>
                  <a:schemeClr val="tx1">
                    <a:lumMod val="75000"/>
                    <a:lumOff val="25000"/>
                  </a:schemeClr>
                </a:solidFill>
              </a:rPr>
            </a:br>
            <a:endParaRPr lang="en-US" dirty="0">
              <a:ln w="15875">
                <a:noFill/>
                <a:round/>
              </a:ln>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r>
              <a:rPr lang="en-US" dirty="0">
                <a:ln w="15875">
                  <a:noFill/>
                  <a:round/>
                </a:ln>
                <a:solidFill>
                  <a:schemeClr val="tx1">
                    <a:lumMod val="75000"/>
                    <a:lumOff val="25000"/>
                  </a:schemeClr>
                </a:solidFill>
              </a:rPr>
              <a:t>Wechsler Intelligence Scales based on concepts of general intelligence theory</a:t>
            </a:r>
          </a:p>
          <a:p>
            <a:pPr>
              <a:lnSpc>
                <a:spcPct val="90000"/>
              </a:lnSpc>
              <a:spcBef>
                <a:spcPts val="0"/>
              </a:spcBef>
            </a:pPr>
            <a:endParaRPr lang="en-US" dirty="0">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endParaRPr lang="en-US" dirty="0">
              <a:ln w="15875">
                <a:noFill/>
                <a:round/>
              </a:ln>
              <a:solidFill>
                <a:schemeClr val="tx1">
                  <a:lumMod val="75000"/>
                  <a:lumOff val="25000"/>
                </a:schemeClr>
              </a:solidFill>
            </a:endParaRPr>
          </a:p>
          <a:p>
            <a:pPr>
              <a:lnSpc>
                <a:spcPct val="90000"/>
              </a:lnSpc>
              <a:spcBef>
                <a:spcPts val="0"/>
              </a:spcBef>
            </a:pPr>
            <a:endParaRPr lang="en-US" dirty="0">
              <a:solidFill>
                <a:schemeClr val="tx1">
                  <a:lumMod val="75000"/>
                  <a:lumOff val="25000"/>
                </a:schemeClr>
              </a:solidFill>
            </a:endParaRPr>
          </a:p>
        </p:txBody>
      </p:sp>
    </p:spTree>
    <p:extLst>
      <p:ext uri="{BB962C8B-B14F-4D97-AF65-F5344CB8AC3E}">
        <p14:creationId xmlns:p14="http://schemas.microsoft.com/office/powerpoint/2010/main" val="22290359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DF32A7F-4BE8-2E47-9E17-FA8E6E06870C}"/>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12" name="Rectangle 11">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2944F9EB-C59F-C547-8B91-6DEF1025C582}"/>
              </a:ext>
            </a:extLst>
          </p:cNvPr>
          <p:cNvSpPr>
            <a:spLocks noGrp="1"/>
          </p:cNvSpPr>
          <p:nvPr>
            <p:ph type="title"/>
          </p:nvPr>
        </p:nvSpPr>
        <p:spPr>
          <a:xfrm>
            <a:off x="4740751" y="642594"/>
            <a:ext cx="6718433" cy="1746504"/>
          </a:xfrm>
        </p:spPr>
        <p:txBody>
          <a:bodyPr>
            <a:normAutofit/>
          </a:bodyPr>
          <a:lstStyle/>
          <a:p>
            <a:r>
              <a:rPr lang="en-US" dirty="0">
                <a:solidFill>
                  <a:schemeClr val="tx1">
                    <a:lumMod val="75000"/>
                    <a:lumOff val="25000"/>
                  </a:schemeClr>
                </a:solidFill>
              </a:rPr>
              <a:t>Objectives</a:t>
            </a:r>
          </a:p>
        </p:txBody>
      </p:sp>
      <p:sp>
        <p:nvSpPr>
          <p:cNvPr id="3" name="Content Placeholder 2">
            <a:extLst>
              <a:ext uri="{FF2B5EF4-FFF2-40B4-BE49-F238E27FC236}">
                <a16:creationId xmlns:a16="http://schemas.microsoft.com/office/drawing/2014/main" id="{F5AB6DA6-9C74-D743-9F6F-3D673808ACED}"/>
              </a:ext>
            </a:extLst>
          </p:cNvPr>
          <p:cNvSpPr>
            <a:spLocks noGrp="1"/>
          </p:cNvSpPr>
          <p:nvPr>
            <p:ph idx="1"/>
          </p:nvPr>
        </p:nvSpPr>
        <p:spPr>
          <a:xfrm>
            <a:off x="4555067" y="2302932"/>
            <a:ext cx="7078133" cy="4121573"/>
          </a:xfrm>
        </p:spPr>
        <p:txBody>
          <a:bodyPr>
            <a:normAutofit/>
          </a:bodyPr>
          <a:lstStyle/>
          <a:p>
            <a:r>
              <a:rPr lang="en-US" dirty="0">
                <a:solidFill>
                  <a:schemeClr val="tx1">
                    <a:lumMod val="75000"/>
                    <a:lumOff val="25000"/>
                  </a:schemeClr>
                </a:solidFill>
              </a:rPr>
              <a:t>Understand how assessments &amp; interventions dependent on systematic consideration of biological, psychological &amp; social factors</a:t>
            </a:r>
            <a:br>
              <a:rPr lang="en-US" dirty="0">
                <a:solidFill>
                  <a:schemeClr val="tx1">
                    <a:lumMod val="75000"/>
                    <a:lumOff val="25000"/>
                  </a:schemeClr>
                </a:solidFill>
              </a:rPr>
            </a:br>
            <a:endParaRPr lang="en-US" sz="1000" dirty="0">
              <a:solidFill>
                <a:schemeClr val="tx1">
                  <a:lumMod val="75000"/>
                  <a:lumOff val="25000"/>
                </a:schemeClr>
              </a:solidFill>
            </a:endParaRPr>
          </a:p>
          <a:p>
            <a:r>
              <a:rPr lang="en-US" dirty="0">
                <a:solidFill>
                  <a:schemeClr val="tx1">
                    <a:lumMod val="75000"/>
                    <a:lumOff val="25000"/>
                  </a:schemeClr>
                </a:solidFill>
              </a:rPr>
              <a:t>Highlight historical contributions to profession of social work</a:t>
            </a:r>
            <a:br>
              <a:rPr lang="en-US" dirty="0">
                <a:solidFill>
                  <a:schemeClr val="tx1">
                    <a:lumMod val="75000"/>
                    <a:lumOff val="25000"/>
                  </a:schemeClr>
                </a:solidFill>
              </a:rPr>
            </a:br>
            <a:endParaRPr lang="en-US" dirty="0">
              <a:solidFill>
                <a:schemeClr val="tx1">
                  <a:lumMod val="75000"/>
                  <a:lumOff val="25000"/>
                </a:schemeClr>
              </a:solidFill>
            </a:endParaRPr>
          </a:p>
          <a:p>
            <a:r>
              <a:rPr lang="en-US" dirty="0">
                <a:solidFill>
                  <a:schemeClr val="tx1">
                    <a:lumMod val="75000"/>
                    <a:lumOff val="25000"/>
                  </a:schemeClr>
                </a:solidFill>
              </a:rPr>
              <a:t>Identify core concepts of developmental, ecological-systems perspective</a:t>
            </a:r>
            <a:br>
              <a:rPr lang="en-US" dirty="0">
                <a:solidFill>
                  <a:schemeClr val="tx1">
                    <a:lumMod val="75000"/>
                    <a:lumOff val="25000"/>
                  </a:schemeClr>
                </a:solidFill>
              </a:rPr>
            </a:br>
            <a:endParaRPr lang="en-US" dirty="0">
              <a:solidFill>
                <a:schemeClr val="tx1">
                  <a:lumMod val="75000"/>
                  <a:lumOff val="25000"/>
                </a:schemeClr>
              </a:solidFill>
            </a:endParaRPr>
          </a:p>
          <a:p>
            <a:r>
              <a:rPr lang="en-US" dirty="0">
                <a:solidFill>
                  <a:schemeClr val="tx1">
                    <a:lumMod val="75000"/>
                    <a:lumOff val="25000"/>
                  </a:schemeClr>
                </a:solidFill>
              </a:rPr>
              <a:t>Illustrate how changing theories/concepts of developmental processes shaped &amp; changed social work practiced</a:t>
            </a:r>
            <a:br>
              <a:rPr lang="en-US" dirty="0">
                <a:solidFill>
                  <a:schemeClr val="tx1">
                    <a:lumMod val="75000"/>
                    <a:lumOff val="25000"/>
                  </a:schemeClr>
                </a:solidFill>
              </a:rPr>
            </a:br>
            <a:endParaRPr lang="en-US" dirty="0">
              <a:solidFill>
                <a:schemeClr val="tx1">
                  <a:lumMod val="75000"/>
                  <a:lumOff val="25000"/>
                </a:schemeClr>
              </a:solidFill>
            </a:endParaRPr>
          </a:p>
          <a:p>
            <a:r>
              <a:rPr lang="en-US" dirty="0">
                <a:solidFill>
                  <a:schemeClr val="tx1">
                    <a:lumMod val="75000"/>
                    <a:lumOff val="25000"/>
                  </a:schemeClr>
                </a:solidFill>
              </a:rPr>
              <a:t>Demonstrate how social work has contributed to elaborating developmental, ecological-systems framework</a:t>
            </a:r>
          </a:p>
          <a:p>
            <a:endParaRPr lang="en-US" dirty="0">
              <a:solidFill>
                <a:schemeClr val="tx1">
                  <a:lumMod val="75000"/>
                  <a:lumOff val="25000"/>
                </a:schemeClr>
              </a:solidFill>
            </a:endParaRPr>
          </a:p>
          <a:p>
            <a:endParaRPr lang="en-US" dirty="0">
              <a:solidFill>
                <a:schemeClr val="tx1">
                  <a:lumMod val="75000"/>
                  <a:lumOff val="25000"/>
                </a:schemeClr>
              </a:solidFill>
            </a:endParaRPr>
          </a:p>
        </p:txBody>
      </p:sp>
    </p:spTree>
    <p:extLst>
      <p:ext uri="{BB962C8B-B14F-4D97-AF65-F5344CB8AC3E}">
        <p14:creationId xmlns:p14="http://schemas.microsoft.com/office/powerpoint/2010/main" val="40919259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DF32A7F-4BE8-2E47-9E17-FA8E6E06870C}"/>
              </a:ext>
            </a:extLst>
          </p:cNvPr>
          <p:cNvPicPr>
            <a:picLocks noChangeAspect="1"/>
          </p:cNvPicPr>
          <p:nvPr/>
        </p:nvPicPr>
        <p:blipFill rotWithShape="1">
          <a:blip r:embed="rId3">
            <a:extLst>
              <a:ext uri="{28A0092B-C50C-407E-A947-70E740481C1C}">
                <a14:useLocalDpi xmlns:a14="http://schemas.microsoft.com/office/drawing/2010/main"/>
              </a:ext>
            </a:extLst>
          </a:blip>
          <a:srcRect r="25"/>
          <a:stretch/>
        </p:blipFill>
        <p:spPr>
          <a:xfrm>
            <a:off x="3048" y="10"/>
            <a:ext cx="12188952" cy="6857990"/>
          </a:xfrm>
          <a:prstGeom prst="rect">
            <a:avLst/>
          </a:prstGeom>
        </p:spPr>
      </p:pic>
      <p:sp>
        <p:nvSpPr>
          <p:cNvPr id="26" name="Rectangle 19">
            <a:extLst>
              <a:ext uri="{FF2B5EF4-FFF2-40B4-BE49-F238E27FC236}">
                <a16:creationId xmlns:a16="http://schemas.microsoft.com/office/drawing/2014/main" id="{CD64F326-929E-45E2-B54D-DC7E172077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0224" y="941695"/>
            <a:ext cx="5452527" cy="4974610"/>
          </a:xfrm>
          <a:prstGeom prst="rect">
            <a:avLst/>
          </a:prstGeom>
          <a:solidFill>
            <a:schemeClr val="bg1">
              <a:lumMod val="75000"/>
              <a:lumOff val="25000"/>
            </a:schemeClr>
          </a:solidFill>
          <a:ln w="6350" cap="sq" cmpd="sng" algn="ctr">
            <a:noFill/>
            <a:prstDash val="solid"/>
            <a:miter lim="800000"/>
          </a:ln>
          <a:effectLst/>
        </p:spPr>
      </p:sp>
      <p:sp>
        <p:nvSpPr>
          <p:cNvPr id="27" name="Rectangle 21">
            <a:extLst>
              <a:ext uri="{FF2B5EF4-FFF2-40B4-BE49-F238E27FC236}">
                <a16:creationId xmlns:a16="http://schemas.microsoft.com/office/drawing/2014/main" id="{7BFCDFD7-7B3B-4ED9-B533-34D0B37244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56167" y="1106424"/>
            <a:ext cx="5120640" cy="4645152"/>
          </a:xfrm>
          <a:prstGeom prst="rect">
            <a:avLst/>
          </a:prstGeom>
          <a:noFill/>
          <a:ln w="6350" cap="sq" cmpd="sng" algn="ctr">
            <a:solidFill>
              <a:schemeClr val="tx1"/>
            </a:solidFill>
            <a:prstDash val="solid"/>
            <a:miter lim="800000"/>
          </a:ln>
          <a:effectLst>
            <a:softEdge rad="0"/>
          </a:effectLst>
        </p:spPr>
      </p:sp>
      <p:sp>
        <p:nvSpPr>
          <p:cNvPr id="8" name="Title 7">
            <a:extLst>
              <a:ext uri="{FF2B5EF4-FFF2-40B4-BE49-F238E27FC236}">
                <a16:creationId xmlns:a16="http://schemas.microsoft.com/office/drawing/2014/main" id="{15423E92-8ADE-1B46-A477-FBCB2A33149C}"/>
              </a:ext>
            </a:extLst>
          </p:cNvPr>
          <p:cNvSpPr>
            <a:spLocks noGrp="1"/>
          </p:cNvSpPr>
          <p:nvPr>
            <p:ph type="title"/>
          </p:nvPr>
        </p:nvSpPr>
        <p:spPr>
          <a:xfrm>
            <a:off x="6210846" y="1352277"/>
            <a:ext cx="4633416" cy="1371600"/>
          </a:xfrm>
        </p:spPr>
        <p:txBody>
          <a:bodyPr>
            <a:normAutofit/>
          </a:bodyPr>
          <a:lstStyle/>
          <a:p>
            <a:r>
              <a:rPr lang="en-US" sz="3400">
                <a:solidFill>
                  <a:schemeClr val="tx1"/>
                </a:solidFill>
              </a:rPr>
              <a:t>Constructivist Theories of Human Development</a:t>
            </a:r>
          </a:p>
        </p:txBody>
      </p:sp>
      <p:sp>
        <p:nvSpPr>
          <p:cNvPr id="5" name="Content Placeholder 4">
            <a:extLst>
              <a:ext uri="{FF2B5EF4-FFF2-40B4-BE49-F238E27FC236}">
                <a16:creationId xmlns:a16="http://schemas.microsoft.com/office/drawing/2014/main" id="{80B251DD-60D2-E843-88FC-B00AB66FF4FC}"/>
              </a:ext>
            </a:extLst>
          </p:cNvPr>
          <p:cNvSpPr>
            <a:spLocks noGrp="1"/>
          </p:cNvSpPr>
          <p:nvPr>
            <p:ph idx="1"/>
          </p:nvPr>
        </p:nvSpPr>
        <p:spPr>
          <a:xfrm>
            <a:off x="6210845" y="2852792"/>
            <a:ext cx="4633415" cy="2572193"/>
          </a:xfrm>
        </p:spPr>
        <p:txBody>
          <a:bodyPr>
            <a:normAutofit/>
          </a:bodyPr>
          <a:lstStyle/>
          <a:p>
            <a:pPr marL="285750" indent="-285750">
              <a:spcBef>
                <a:spcPts val="0"/>
              </a:spcBef>
              <a:buFont typeface="Arial" panose="020B0604020202020204" pitchFamily="34" charset="0"/>
              <a:buChar char="•"/>
            </a:pPr>
            <a:r>
              <a:rPr lang="en-US" dirty="0">
                <a:ln w="15875">
                  <a:noFill/>
                  <a:round/>
                </a:ln>
              </a:rPr>
              <a:t>View</a:t>
            </a:r>
            <a:r>
              <a:rPr lang="en-US" b="1" dirty="0">
                <a:ln w="15875">
                  <a:noFill/>
                  <a:round/>
                </a:ln>
              </a:rPr>
              <a:t> </a:t>
            </a:r>
            <a:r>
              <a:rPr lang="en-US" dirty="0">
                <a:ln w="15875">
                  <a:noFill/>
                  <a:round/>
                </a:ln>
              </a:rPr>
              <a:t>individuals as shaping/constructing own reality</a:t>
            </a:r>
            <a:br>
              <a:rPr lang="en-US" dirty="0">
                <a:ln w="15875">
                  <a:noFill/>
                  <a:round/>
                </a:ln>
              </a:rPr>
            </a:br>
            <a:endParaRPr lang="en-US" dirty="0">
              <a:ln w="15875">
                <a:noFill/>
                <a:round/>
              </a:ln>
            </a:endParaRPr>
          </a:p>
          <a:p>
            <a:pPr marL="285750" indent="-285750">
              <a:spcBef>
                <a:spcPts val="0"/>
              </a:spcBef>
              <a:buFont typeface="Arial" panose="020B0604020202020204" pitchFamily="34" charset="0"/>
              <a:buChar char="•"/>
            </a:pPr>
            <a:r>
              <a:rPr lang="en-US" dirty="0">
                <a:ln w="15875">
                  <a:noFill/>
                  <a:round/>
                </a:ln>
              </a:rPr>
              <a:t>Jean Piaget (1896–1980), focused on </a:t>
            </a:r>
            <a:r>
              <a:rPr lang="en-US" b="1" dirty="0">
                <a:ln w="15875">
                  <a:noFill/>
                  <a:round/>
                </a:ln>
              </a:rPr>
              <a:t>cognitive development</a:t>
            </a:r>
            <a:r>
              <a:rPr lang="en-US" dirty="0">
                <a:ln w="15875">
                  <a:noFill/>
                  <a:round/>
                </a:ln>
              </a:rPr>
              <a:t>, particularly logical, scientific reasoning </a:t>
            </a:r>
            <a:br>
              <a:rPr lang="en-US" dirty="0">
                <a:ln w="15875">
                  <a:noFill/>
                  <a:round/>
                </a:ln>
              </a:rPr>
            </a:br>
            <a:endParaRPr lang="en-US" dirty="0">
              <a:ln w="15875">
                <a:noFill/>
                <a:round/>
              </a:ln>
            </a:endParaRPr>
          </a:p>
          <a:p>
            <a:pPr marL="285750" indent="-285750">
              <a:spcBef>
                <a:spcPts val="0"/>
              </a:spcBef>
              <a:buFont typeface="Arial" panose="020B0604020202020204" pitchFamily="34" charset="0"/>
              <a:buChar char="•"/>
            </a:pPr>
            <a:r>
              <a:rPr lang="en-US" dirty="0">
                <a:ln w="15875">
                  <a:noFill/>
                  <a:round/>
                </a:ln>
              </a:rPr>
              <a:t>Children’s logical thinking develops through series of stages</a:t>
            </a:r>
            <a:endParaRPr lang="en-US" dirty="0"/>
          </a:p>
        </p:txBody>
      </p:sp>
    </p:spTree>
    <p:extLst>
      <p:ext uri="{BB962C8B-B14F-4D97-AF65-F5344CB8AC3E}">
        <p14:creationId xmlns:p14="http://schemas.microsoft.com/office/powerpoint/2010/main" val="6952990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dishware, tableware&#10;&#10;Description automatically generated">
            <a:extLst>
              <a:ext uri="{FF2B5EF4-FFF2-40B4-BE49-F238E27FC236}">
                <a16:creationId xmlns:a16="http://schemas.microsoft.com/office/drawing/2014/main" id="{ADC90B60-0EB8-E841-9275-61AE6338BE2E}"/>
              </a:ext>
            </a:extLst>
          </p:cNvPr>
          <p:cNvPicPr>
            <a:picLocks noChangeAspect="1"/>
          </p:cNvPicPr>
          <p:nvPr/>
        </p:nvPicPr>
        <p:blipFill rotWithShape="1">
          <a:blip r:embed="rId3">
            <a:extLst>
              <a:ext uri="{28A0092B-C50C-407E-A947-70E740481C1C}">
                <a14:useLocalDpi xmlns:a14="http://schemas.microsoft.com/office/drawing/2010/main"/>
              </a:ext>
            </a:extLst>
          </a:blip>
          <a:srcRect t="1792" r="9091" b="7299"/>
          <a:stretch/>
        </p:blipFill>
        <p:spPr>
          <a:xfrm>
            <a:off x="1" y="10"/>
            <a:ext cx="12191999" cy="6857989"/>
          </a:xfrm>
          <a:prstGeom prst="rect">
            <a:avLst/>
          </a:prstGeom>
        </p:spPr>
      </p:pic>
      <p:sp>
        <p:nvSpPr>
          <p:cNvPr id="24" name="Rectangle 23">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BD942925-F1A6-C148-B85A-AD8B28BC65F8}"/>
              </a:ext>
            </a:extLst>
          </p:cNvPr>
          <p:cNvSpPr>
            <a:spLocks noGrp="1"/>
          </p:cNvSpPr>
          <p:nvPr>
            <p:ph type="title"/>
          </p:nvPr>
        </p:nvSpPr>
        <p:spPr>
          <a:xfrm>
            <a:off x="774043" y="727626"/>
            <a:ext cx="4602152" cy="1718225"/>
          </a:xfrm>
        </p:spPr>
        <p:txBody>
          <a:bodyPr>
            <a:normAutofit/>
          </a:bodyPr>
          <a:lstStyle/>
          <a:p>
            <a:r>
              <a:rPr lang="en-US" sz="3200" dirty="0"/>
              <a:t>Constructivist Theories of Human Development: Piaget’s Stages</a:t>
            </a:r>
          </a:p>
        </p:txBody>
      </p:sp>
      <p:sp>
        <p:nvSpPr>
          <p:cNvPr id="4" name="Content Placeholder 3">
            <a:extLst>
              <a:ext uri="{FF2B5EF4-FFF2-40B4-BE49-F238E27FC236}">
                <a16:creationId xmlns:a16="http://schemas.microsoft.com/office/drawing/2014/main" id="{B68939CA-510A-5D42-9856-B8C1C47DD5D7}"/>
              </a:ext>
            </a:extLst>
          </p:cNvPr>
          <p:cNvSpPr>
            <a:spLocks noGrp="1"/>
          </p:cNvSpPr>
          <p:nvPr>
            <p:ph idx="1"/>
          </p:nvPr>
        </p:nvSpPr>
        <p:spPr>
          <a:xfrm>
            <a:off x="580292" y="2538920"/>
            <a:ext cx="5011615" cy="3891546"/>
          </a:xfrm>
        </p:spPr>
        <p:txBody>
          <a:bodyPr>
            <a:normAutofit/>
          </a:bodyPr>
          <a:lstStyle/>
          <a:p>
            <a:pPr marL="285750" indent="-285750">
              <a:spcBef>
                <a:spcPts val="0"/>
              </a:spcBef>
              <a:buFont typeface="Arial" panose="020B0604020202020204" pitchFamily="34" charset="0"/>
              <a:buChar char="•"/>
            </a:pPr>
            <a:r>
              <a:rPr lang="en-US" dirty="0">
                <a:ln w="15875">
                  <a:noFill/>
                  <a:round/>
                </a:ln>
              </a:rPr>
              <a:t>Sensorimotor stage (0-2yrs): children base thought in actions, focusing on what they can perceive/do</a:t>
            </a:r>
            <a:br>
              <a:rPr lang="en-US" dirty="0">
                <a:ln w="15875">
                  <a:noFill/>
                  <a:round/>
                </a:ln>
              </a:rPr>
            </a:br>
            <a:endParaRPr lang="en-US" dirty="0">
              <a:ln w="15875">
                <a:noFill/>
                <a:round/>
              </a:ln>
            </a:endParaRPr>
          </a:p>
          <a:p>
            <a:pPr marL="285750" indent="-285750">
              <a:spcBef>
                <a:spcPts val="0"/>
              </a:spcBef>
              <a:buFont typeface="Arial" panose="020B0604020202020204" pitchFamily="34" charset="0"/>
              <a:buChar char="•"/>
            </a:pPr>
            <a:r>
              <a:rPr lang="en-US" dirty="0">
                <a:ln w="15875">
                  <a:noFill/>
                  <a:round/>
                </a:ln>
              </a:rPr>
              <a:t>Preoperational stage (2-6yrs): children acquire ability to use symbols</a:t>
            </a:r>
            <a:br>
              <a:rPr lang="en-US" dirty="0">
                <a:ln w="15875">
                  <a:noFill/>
                  <a:round/>
                </a:ln>
              </a:rPr>
            </a:br>
            <a:endParaRPr lang="en-US" dirty="0">
              <a:ln w="15875">
                <a:noFill/>
                <a:round/>
              </a:ln>
            </a:endParaRPr>
          </a:p>
          <a:p>
            <a:pPr marL="285750" indent="-285750">
              <a:spcBef>
                <a:spcPts val="0"/>
              </a:spcBef>
              <a:buFont typeface="Arial" panose="020B0604020202020204" pitchFamily="34" charset="0"/>
              <a:buChar char="•"/>
            </a:pPr>
            <a:r>
              <a:rPr lang="en-US" dirty="0">
                <a:ln w="15875">
                  <a:noFill/>
                  <a:round/>
                </a:ln>
              </a:rPr>
              <a:t>Concrete operations stage: children develop skills for manipulating representations &amp; logic of concrete statements</a:t>
            </a:r>
            <a:br>
              <a:rPr lang="en-US" dirty="0">
                <a:ln w="15875">
                  <a:noFill/>
                  <a:round/>
                </a:ln>
              </a:rPr>
            </a:br>
            <a:endParaRPr lang="en-US" dirty="0">
              <a:ln w="15875">
                <a:noFill/>
                <a:round/>
              </a:ln>
            </a:endParaRPr>
          </a:p>
          <a:p>
            <a:pPr marL="285750" indent="-285750">
              <a:spcBef>
                <a:spcPts val="0"/>
              </a:spcBef>
              <a:buFont typeface="Arial" panose="020B0604020202020204" pitchFamily="34" charset="0"/>
              <a:buChar char="•"/>
            </a:pPr>
            <a:r>
              <a:rPr lang="en-US" dirty="0">
                <a:ln w="15875">
                  <a:noFill/>
                  <a:round/>
                </a:ln>
              </a:rPr>
              <a:t>Formal operations (adolescence): Final stage marked by ability to engage in hypothetical, scientific thinking</a:t>
            </a:r>
          </a:p>
          <a:p>
            <a:pPr>
              <a:spcBef>
                <a:spcPts val="0"/>
              </a:spcBef>
            </a:pPr>
            <a:endParaRPr lang="en-US" dirty="0"/>
          </a:p>
        </p:txBody>
      </p:sp>
    </p:spTree>
    <p:extLst>
      <p:ext uri="{BB962C8B-B14F-4D97-AF65-F5344CB8AC3E}">
        <p14:creationId xmlns:p14="http://schemas.microsoft.com/office/powerpoint/2010/main" val="7979044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54A4710A-8EE6-7640-8B0D-9E9B8AEEB8B6}"/>
              </a:ext>
            </a:extLst>
          </p:cNvPr>
          <p:cNvPicPr>
            <a:picLocks noChangeAspect="1"/>
          </p:cNvPicPr>
          <p:nvPr/>
        </p:nvPicPr>
        <p:blipFill rotWithShape="1">
          <a:blip r:embed="rId3">
            <a:extLst>
              <a:ext uri="{28A0092B-C50C-407E-A947-70E740481C1C}">
                <a14:useLocalDpi xmlns:a14="http://schemas.microsoft.com/office/drawing/2010/main"/>
              </a:ext>
            </a:extLst>
          </a:blip>
          <a:srcRect l="9091" t="4608" b="4483"/>
          <a:stretch/>
        </p:blipFill>
        <p:spPr>
          <a:xfrm>
            <a:off x="1" y="10"/>
            <a:ext cx="12191999" cy="6857989"/>
          </a:xfrm>
          <a:prstGeom prst="rect">
            <a:avLst/>
          </a:prstGeom>
        </p:spPr>
      </p:pic>
      <p:sp>
        <p:nvSpPr>
          <p:cNvPr id="26" name="Rectangle 25">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EC50654B-FBCF-6F44-837D-44EAE0E37CA0}"/>
              </a:ext>
            </a:extLst>
          </p:cNvPr>
          <p:cNvSpPr>
            <a:spLocks noGrp="1"/>
          </p:cNvSpPr>
          <p:nvPr>
            <p:ph type="title"/>
          </p:nvPr>
        </p:nvSpPr>
        <p:spPr>
          <a:xfrm>
            <a:off x="6846137" y="727626"/>
            <a:ext cx="4602152" cy="1718225"/>
          </a:xfrm>
        </p:spPr>
        <p:txBody>
          <a:bodyPr>
            <a:normAutofit/>
          </a:bodyPr>
          <a:lstStyle/>
          <a:p>
            <a:r>
              <a:rPr lang="en-US" sz="3200" dirty="0"/>
              <a:t>Constructivist Theories of Human Development</a:t>
            </a:r>
          </a:p>
        </p:txBody>
      </p:sp>
      <p:sp>
        <p:nvSpPr>
          <p:cNvPr id="4" name="Content Placeholder 3">
            <a:extLst>
              <a:ext uri="{FF2B5EF4-FFF2-40B4-BE49-F238E27FC236}">
                <a16:creationId xmlns:a16="http://schemas.microsoft.com/office/drawing/2014/main" id="{7F1BFFE2-D166-1148-9C5E-1F848A039C0A}"/>
              </a:ext>
            </a:extLst>
          </p:cNvPr>
          <p:cNvSpPr>
            <a:spLocks noGrp="1"/>
          </p:cNvSpPr>
          <p:nvPr>
            <p:ph idx="1"/>
          </p:nvPr>
        </p:nvSpPr>
        <p:spPr>
          <a:xfrm>
            <a:off x="6846137" y="2538920"/>
            <a:ext cx="4602152" cy="3480066"/>
          </a:xfrm>
        </p:spPr>
        <p:txBody>
          <a:bodyPr>
            <a:noAutofit/>
          </a:bodyPr>
          <a:lstStyle/>
          <a:p>
            <a:pPr marL="285750" indent="-285750">
              <a:lnSpc>
                <a:spcPct val="90000"/>
              </a:lnSpc>
              <a:buFont typeface="Arial" panose="020B0604020202020204" pitchFamily="34" charset="0"/>
              <a:buChar char="•"/>
            </a:pPr>
            <a:r>
              <a:rPr lang="en-IN" dirty="0"/>
              <a:t>Roger Brown (1973) contributed to </a:t>
            </a:r>
            <a:r>
              <a:rPr lang="en-IN" b="1" dirty="0"/>
              <a:t>constructivist perspectives; </a:t>
            </a:r>
            <a:r>
              <a:rPr lang="en-IN" dirty="0"/>
              <a:t>children’s rapid acquisition of complex native language reflects human genetic potential</a:t>
            </a:r>
          </a:p>
          <a:p>
            <a:pPr marL="285750" indent="-285750">
              <a:lnSpc>
                <a:spcPct val="90000"/>
              </a:lnSpc>
              <a:buFont typeface="Arial" panose="020B0604020202020204" pitchFamily="34" charset="0"/>
              <a:buChar char="•"/>
            </a:pPr>
            <a:endParaRPr lang="en-IN" dirty="0">
              <a:ln w="15875">
                <a:noFill/>
                <a:round/>
              </a:ln>
            </a:endParaRPr>
          </a:p>
          <a:p>
            <a:pPr marL="285750" indent="-285750">
              <a:lnSpc>
                <a:spcPct val="90000"/>
              </a:lnSpc>
              <a:buFont typeface="Arial" panose="020B0604020202020204" pitchFamily="34" charset="0"/>
              <a:buChar char="•"/>
            </a:pPr>
            <a:r>
              <a:rPr lang="en-IN" dirty="0">
                <a:ln w="15875">
                  <a:noFill/>
                  <a:round/>
                </a:ln>
              </a:rPr>
              <a:t>Theories </a:t>
            </a:r>
            <a:r>
              <a:rPr lang="en-US" dirty="0"/>
              <a:t>draw attention to role of meaning in human behavior &amp; development &amp; ways individuals respond</a:t>
            </a:r>
          </a:p>
          <a:p>
            <a:pPr marL="285750" indent="-285750">
              <a:lnSpc>
                <a:spcPct val="90000"/>
              </a:lnSpc>
              <a:buFont typeface="Arial" panose="020B0604020202020204" pitchFamily="34" charset="0"/>
              <a:buChar char="•"/>
            </a:pPr>
            <a:endParaRPr lang="en-US" dirty="0"/>
          </a:p>
          <a:p>
            <a:pPr marL="285750" indent="-285750">
              <a:lnSpc>
                <a:spcPct val="90000"/>
              </a:lnSpc>
              <a:buFont typeface="Arial" panose="020B0604020202020204" pitchFamily="34" charset="0"/>
              <a:buChar char="•"/>
            </a:pPr>
            <a:r>
              <a:rPr lang="en-US" dirty="0"/>
              <a:t>Effective social work interventions consider how clients will understand, interpret &amp; respond to change</a:t>
            </a:r>
            <a:endParaRPr lang="en-CA" dirty="0"/>
          </a:p>
          <a:p>
            <a:pPr marL="285750" indent="-285750">
              <a:lnSpc>
                <a:spcPct val="90000"/>
              </a:lnSpc>
              <a:buFont typeface="Arial" panose="020B0604020202020204" pitchFamily="34" charset="0"/>
              <a:buChar char="•"/>
            </a:pPr>
            <a:endParaRPr lang="en-US" dirty="0">
              <a:ln w="15875">
                <a:noFill/>
                <a:round/>
              </a:ln>
            </a:endParaRPr>
          </a:p>
          <a:p>
            <a:pPr>
              <a:lnSpc>
                <a:spcPct val="90000"/>
              </a:lnSpc>
            </a:pPr>
            <a:endParaRPr lang="en-US" dirty="0"/>
          </a:p>
        </p:txBody>
      </p:sp>
    </p:spTree>
    <p:extLst>
      <p:ext uri="{BB962C8B-B14F-4D97-AF65-F5344CB8AC3E}">
        <p14:creationId xmlns:p14="http://schemas.microsoft.com/office/powerpoint/2010/main" val="26262225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5">
            <a:extLst>
              <a:ext uri="{FF2B5EF4-FFF2-40B4-BE49-F238E27FC236}">
                <a16:creationId xmlns:a16="http://schemas.microsoft.com/office/drawing/2014/main" id="{04FBB674-7E07-F141-9603-FD05E0E80F36}"/>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13" name="Rectangle 1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8" name="Title 7">
            <a:extLst>
              <a:ext uri="{FF2B5EF4-FFF2-40B4-BE49-F238E27FC236}">
                <a16:creationId xmlns:a16="http://schemas.microsoft.com/office/drawing/2014/main" id="{BFB3F0A0-E441-1D4D-AE43-67A00722C13F}"/>
              </a:ext>
            </a:extLst>
          </p:cNvPr>
          <p:cNvSpPr>
            <a:spLocks noGrp="1"/>
          </p:cNvSpPr>
          <p:nvPr>
            <p:ph type="title"/>
          </p:nvPr>
        </p:nvSpPr>
        <p:spPr>
          <a:xfrm>
            <a:off x="5011615" y="574860"/>
            <a:ext cx="6447569" cy="1746504"/>
          </a:xfrm>
        </p:spPr>
        <p:txBody>
          <a:bodyPr>
            <a:normAutofit/>
          </a:bodyPr>
          <a:lstStyle/>
          <a:p>
            <a:r>
              <a:rPr lang="en-US" sz="3800" dirty="0">
                <a:solidFill>
                  <a:schemeClr val="tx1">
                    <a:lumMod val="75000"/>
                    <a:lumOff val="25000"/>
                  </a:schemeClr>
                </a:solidFill>
              </a:rPr>
              <a:t>Sociocultural Systems</a:t>
            </a:r>
          </a:p>
        </p:txBody>
      </p:sp>
      <p:sp>
        <p:nvSpPr>
          <p:cNvPr id="6" name="Content Placeholder 5">
            <a:extLst>
              <a:ext uri="{FF2B5EF4-FFF2-40B4-BE49-F238E27FC236}">
                <a16:creationId xmlns:a16="http://schemas.microsoft.com/office/drawing/2014/main" id="{34F24866-4E4C-364D-A36C-54E0EE657CCC}"/>
              </a:ext>
            </a:extLst>
          </p:cNvPr>
          <p:cNvSpPr>
            <a:spLocks noGrp="1"/>
          </p:cNvSpPr>
          <p:nvPr>
            <p:ph idx="1"/>
          </p:nvPr>
        </p:nvSpPr>
        <p:spPr>
          <a:xfrm>
            <a:off x="4727964" y="2184375"/>
            <a:ext cx="6718433" cy="4367301"/>
          </a:xfrm>
        </p:spPr>
        <p:txBody>
          <a:bodyPr>
            <a:noAutofit/>
          </a:bodyPr>
          <a:lstStyle/>
          <a:p>
            <a:pPr marL="285750" indent="-285750">
              <a:lnSpc>
                <a:spcPct val="90000"/>
              </a:lnSpc>
              <a:spcBef>
                <a:spcPts val="0"/>
              </a:spcBef>
              <a:buFont typeface="Arial" panose="020B0604020202020204" pitchFamily="34" charset="0"/>
              <a:buChar char="•"/>
            </a:pPr>
            <a:r>
              <a:rPr lang="en-IN" b="1" dirty="0">
                <a:solidFill>
                  <a:schemeClr val="tx1">
                    <a:lumMod val="75000"/>
                    <a:lumOff val="25000"/>
                  </a:schemeClr>
                </a:solidFill>
              </a:rPr>
              <a:t>Sociocultural-historical theories of human development </a:t>
            </a:r>
            <a:r>
              <a:rPr lang="en-IN" dirty="0">
                <a:solidFill>
                  <a:schemeClr val="tx1">
                    <a:lumMod val="75000"/>
                    <a:lumOff val="25000"/>
                  </a:schemeClr>
                </a:solidFill>
              </a:rPr>
              <a:t>emphasize individuals’ contributions to development; views cultural &amp; historical context as critical factor in development</a:t>
            </a:r>
            <a:br>
              <a:rPr lang="en-IN" dirty="0">
                <a:solidFill>
                  <a:schemeClr val="tx1">
                    <a:lumMod val="75000"/>
                    <a:lumOff val="25000"/>
                  </a:schemeClr>
                </a:solidFill>
              </a:rPr>
            </a:br>
            <a:endParaRPr lang="en-IN" b="1" dirty="0">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r>
              <a:rPr lang="en-IN" b="1" dirty="0">
                <a:solidFill>
                  <a:schemeClr val="tx1">
                    <a:lumMod val="75000"/>
                    <a:lumOff val="25000"/>
                  </a:schemeClr>
                </a:solidFill>
              </a:rPr>
              <a:t>Culture: </a:t>
            </a:r>
            <a:r>
              <a:rPr lang="en-IN" dirty="0">
                <a:solidFill>
                  <a:schemeClr val="tx1">
                    <a:lumMod val="75000"/>
                    <a:lumOff val="25000"/>
                  </a:schemeClr>
                </a:solidFill>
              </a:rPr>
              <a:t>physical objects, activities, patterns of living, meaning, values &amp; social structures shaped by experiences of earlier generations; elaborated by later generations</a:t>
            </a:r>
            <a:br>
              <a:rPr lang="en-IN" dirty="0">
                <a:solidFill>
                  <a:schemeClr val="tx1">
                    <a:lumMod val="75000"/>
                    <a:lumOff val="25000"/>
                  </a:schemeClr>
                </a:solidFill>
              </a:rPr>
            </a:br>
            <a:endParaRPr lang="en-US" dirty="0">
              <a:ln w="15875">
                <a:noFill/>
                <a:round/>
              </a:ln>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r>
              <a:rPr lang="en-IN" dirty="0">
                <a:solidFill>
                  <a:schemeClr val="tx1">
                    <a:lumMod val="75000"/>
                    <a:lumOff val="25000"/>
                  </a:schemeClr>
                </a:solidFill>
              </a:rPr>
              <a:t>Cultural contexts include ways people link together through similarities in thought, emotions, values, beliefs, rituals &amp; behaviors</a:t>
            </a:r>
            <a:br>
              <a:rPr lang="en-IN" dirty="0">
                <a:solidFill>
                  <a:schemeClr val="tx1">
                    <a:lumMod val="75000"/>
                    <a:lumOff val="25000"/>
                  </a:schemeClr>
                </a:solidFill>
              </a:rPr>
            </a:br>
            <a:endParaRPr lang="en-IN" dirty="0">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r>
              <a:rPr lang="en-IN" dirty="0">
                <a:solidFill>
                  <a:schemeClr val="tx1">
                    <a:lumMod val="75000"/>
                    <a:lumOff val="25000"/>
                  </a:schemeClr>
                </a:solidFill>
              </a:rPr>
              <a:t>Culture: “glue” that creates sense of identity &amp; belonging </a:t>
            </a:r>
          </a:p>
        </p:txBody>
      </p:sp>
    </p:spTree>
    <p:extLst>
      <p:ext uri="{BB962C8B-B14F-4D97-AF65-F5344CB8AC3E}">
        <p14:creationId xmlns:p14="http://schemas.microsoft.com/office/powerpoint/2010/main" val="8084365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descr="A close up of a persons face&#10;&#10;Description automatically generated">
            <a:extLst>
              <a:ext uri="{FF2B5EF4-FFF2-40B4-BE49-F238E27FC236}">
                <a16:creationId xmlns:a16="http://schemas.microsoft.com/office/drawing/2014/main" id="{2368A43D-AF0E-2444-A377-1F5EE962F1FB}"/>
              </a:ext>
            </a:extLst>
          </p:cNvPr>
          <p:cNvPicPr>
            <a:picLocks noChangeAspect="1"/>
          </p:cNvPicPr>
          <p:nvPr/>
        </p:nvPicPr>
        <p:blipFill rotWithShape="1">
          <a:blip r:embed="rId3">
            <a:extLst>
              <a:ext uri="{28A0092B-C50C-407E-A947-70E740481C1C}">
                <a14:useLocalDpi xmlns:a14="http://schemas.microsoft.com/office/drawing/2010/main"/>
              </a:ext>
            </a:extLst>
          </a:blip>
          <a:srcRect l="9091" t="9091"/>
          <a:stretch/>
        </p:blipFill>
        <p:spPr>
          <a:xfrm>
            <a:off x="20" y="10"/>
            <a:ext cx="12191980" cy="6857990"/>
          </a:xfrm>
          <a:prstGeom prst="rect">
            <a:avLst/>
          </a:prstGeom>
        </p:spPr>
      </p:pic>
      <p:sp>
        <p:nvSpPr>
          <p:cNvPr id="25" name="Rectangle 24">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7" name="Title 6">
            <a:extLst>
              <a:ext uri="{FF2B5EF4-FFF2-40B4-BE49-F238E27FC236}">
                <a16:creationId xmlns:a16="http://schemas.microsoft.com/office/drawing/2014/main" id="{6C1632EB-472F-7946-AD22-FF6A23435614}"/>
              </a:ext>
            </a:extLst>
          </p:cNvPr>
          <p:cNvSpPr>
            <a:spLocks noGrp="1"/>
          </p:cNvSpPr>
          <p:nvPr>
            <p:ph type="title"/>
          </p:nvPr>
        </p:nvSpPr>
        <p:spPr>
          <a:xfrm>
            <a:off x="4740751" y="642594"/>
            <a:ext cx="6718433" cy="1746504"/>
          </a:xfrm>
        </p:spPr>
        <p:txBody>
          <a:bodyPr>
            <a:normAutofit/>
          </a:bodyPr>
          <a:lstStyle/>
          <a:p>
            <a:r>
              <a:rPr lang="en-US">
                <a:solidFill>
                  <a:schemeClr val="tx1">
                    <a:lumMod val="75000"/>
                    <a:lumOff val="25000"/>
                  </a:schemeClr>
                </a:solidFill>
              </a:rPr>
              <a:t>Sociocultural Systems</a:t>
            </a:r>
          </a:p>
        </p:txBody>
      </p:sp>
      <p:sp>
        <p:nvSpPr>
          <p:cNvPr id="5" name="Content Placeholder 4">
            <a:extLst>
              <a:ext uri="{FF2B5EF4-FFF2-40B4-BE49-F238E27FC236}">
                <a16:creationId xmlns:a16="http://schemas.microsoft.com/office/drawing/2014/main" id="{612BCA73-4162-0E43-ACE2-B8D124E2FED7}"/>
              </a:ext>
            </a:extLst>
          </p:cNvPr>
          <p:cNvSpPr>
            <a:spLocks noGrp="1"/>
          </p:cNvSpPr>
          <p:nvPr>
            <p:ph idx="1"/>
          </p:nvPr>
        </p:nvSpPr>
        <p:spPr>
          <a:xfrm>
            <a:off x="4740752" y="2230835"/>
            <a:ext cx="6718434" cy="3645942"/>
          </a:xfrm>
        </p:spPr>
        <p:txBody>
          <a:bodyPr>
            <a:noAutofit/>
          </a:bodyPr>
          <a:lstStyle/>
          <a:p>
            <a:pPr marL="285750" indent="-285750">
              <a:lnSpc>
                <a:spcPct val="90000"/>
              </a:lnSpc>
              <a:spcBef>
                <a:spcPts val="0"/>
              </a:spcBef>
              <a:buFont typeface="Arial" panose="020B0604020202020204" pitchFamily="34" charset="0"/>
              <a:buChar char="•"/>
            </a:pPr>
            <a:r>
              <a:rPr lang="en-IN" dirty="0">
                <a:solidFill>
                  <a:schemeClr val="tx1">
                    <a:lumMod val="75000"/>
                    <a:lumOff val="25000"/>
                  </a:schemeClr>
                </a:solidFill>
              </a:rPr>
              <a:t>Sociocultural-historical perspective elaborates on constructivist perspective </a:t>
            </a:r>
          </a:p>
          <a:p>
            <a:pPr marL="560070" lvl="1" indent="-285750">
              <a:lnSpc>
                <a:spcPct val="90000"/>
              </a:lnSpc>
              <a:spcBef>
                <a:spcPts val="0"/>
              </a:spcBef>
              <a:buFont typeface="Arial" panose="020B0604020202020204" pitchFamily="34" charset="0"/>
              <a:buChar char="•"/>
            </a:pPr>
            <a:r>
              <a:rPr lang="en-IN" sz="1800" dirty="0">
                <a:solidFill>
                  <a:schemeClr val="tx1">
                    <a:lumMod val="75000"/>
                    <a:lumOff val="25000"/>
                  </a:schemeClr>
                </a:solidFill>
              </a:rPr>
              <a:t>Theory assumes less experienced &amp; more experienced individuals = active </a:t>
            </a:r>
            <a:r>
              <a:rPr lang="en-IN" sz="1800" i="1" dirty="0">
                <a:solidFill>
                  <a:schemeClr val="tx1">
                    <a:lumMod val="75000"/>
                    <a:lumOff val="25000"/>
                  </a:schemeClr>
                </a:solidFill>
              </a:rPr>
              <a:t>collaborators</a:t>
            </a:r>
            <a:r>
              <a:rPr lang="en-IN" sz="1800" dirty="0">
                <a:solidFill>
                  <a:schemeClr val="tx1">
                    <a:lumMod val="75000"/>
                    <a:lumOff val="25000"/>
                  </a:schemeClr>
                </a:solidFill>
              </a:rPr>
              <a:t> in process of development</a:t>
            </a:r>
            <a:br>
              <a:rPr lang="en-IN" sz="1800" dirty="0">
                <a:solidFill>
                  <a:schemeClr val="tx1">
                    <a:lumMod val="75000"/>
                    <a:lumOff val="25000"/>
                  </a:schemeClr>
                </a:solidFill>
              </a:rPr>
            </a:br>
            <a:endParaRPr lang="en-IN" sz="1800" dirty="0">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r>
              <a:rPr lang="en-IN" dirty="0">
                <a:solidFill>
                  <a:schemeClr val="tx1">
                    <a:lumMod val="75000"/>
                    <a:lumOff val="25000"/>
                  </a:schemeClr>
                </a:solidFill>
              </a:rPr>
              <a:t>Development occurs through complex, dialectical processes of </a:t>
            </a:r>
            <a:r>
              <a:rPr lang="en-IN" b="1" dirty="0">
                <a:solidFill>
                  <a:schemeClr val="tx1">
                    <a:lumMod val="75000"/>
                    <a:lumOff val="25000"/>
                  </a:schemeClr>
                </a:solidFill>
              </a:rPr>
              <a:t>socialization</a:t>
            </a:r>
            <a:r>
              <a:rPr lang="en-IN" dirty="0">
                <a:solidFill>
                  <a:schemeClr val="tx1">
                    <a:lumMod val="75000"/>
                    <a:lumOff val="25000"/>
                  </a:schemeClr>
                </a:solidFill>
              </a:rPr>
              <a:t> &amp; </a:t>
            </a:r>
            <a:r>
              <a:rPr lang="en-IN" b="1" dirty="0">
                <a:solidFill>
                  <a:schemeClr val="tx1">
                    <a:lumMod val="75000"/>
                    <a:lumOff val="25000"/>
                  </a:schemeClr>
                </a:solidFill>
              </a:rPr>
              <a:t>acquisition</a:t>
            </a:r>
            <a:br>
              <a:rPr lang="en-IN" b="1" dirty="0">
                <a:solidFill>
                  <a:schemeClr val="tx1">
                    <a:lumMod val="75000"/>
                    <a:lumOff val="25000"/>
                  </a:schemeClr>
                </a:solidFill>
              </a:rPr>
            </a:br>
            <a:endParaRPr lang="en-IN" b="1" dirty="0">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r>
              <a:rPr lang="en-IN" b="1" dirty="0">
                <a:solidFill>
                  <a:schemeClr val="tx1">
                    <a:lumMod val="75000"/>
                    <a:lumOff val="25000"/>
                  </a:schemeClr>
                </a:solidFill>
              </a:rPr>
              <a:t>Socialization: </a:t>
            </a:r>
          </a:p>
          <a:p>
            <a:pPr marL="560070" lvl="1" indent="-285750">
              <a:lnSpc>
                <a:spcPct val="90000"/>
              </a:lnSpc>
              <a:spcBef>
                <a:spcPts val="0"/>
              </a:spcBef>
              <a:buFont typeface="Arial" panose="020B0604020202020204" pitchFamily="34" charset="0"/>
              <a:buChar char="•"/>
            </a:pPr>
            <a:r>
              <a:rPr lang="en-IN" sz="1800" dirty="0">
                <a:solidFill>
                  <a:schemeClr val="tx1">
                    <a:lumMod val="75000"/>
                    <a:lumOff val="25000"/>
                  </a:schemeClr>
                </a:solidFill>
              </a:rPr>
              <a:t>Experienced individuals structure social environment &amp; display meanings for novice</a:t>
            </a:r>
            <a:br>
              <a:rPr lang="en-IN" sz="1800" dirty="0">
                <a:solidFill>
                  <a:schemeClr val="tx1">
                    <a:lumMod val="75000"/>
                    <a:lumOff val="25000"/>
                  </a:schemeClr>
                </a:solidFill>
              </a:rPr>
            </a:br>
            <a:endParaRPr lang="en-IN" sz="1800" dirty="0">
              <a:solidFill>
                <a:schemeClr val="tx1">
                  <a:lumMod val="75000"/>
                  <a:lumOff val="25000"/>
                </a:schemeClr>
              </a:solidFill>
            </a:endParaRPr>
          </a:p>
          <a:p>
            <a:pPr marL="342900" indent="-342900">
              <a:lnSpc>
                <a:spcPct val="90000"/>
              </a:lnSpc>
              <a:spcBef>
                <a:spcPts val="0"/>
              </a:spcBef>
              <a:buFont typeface="Arial" panose="020B0604020202020204" pitchFamily="34" charset="0"/>
              <a:buChar char="•"/>
            </a:pPr>
            <a:r>
              <a:rPr lang="en-US" b="1" dirty="0">
                <a:solidFill>
                  <a:schemeClr val="tx1">
                    <a:lumMod val="75000"/>
                    <a:lumOff val="25000"/>
                  </a:schemeClr>
                </a:solidFill>
              </a:rPr>
              <a:t>Acquisition:</a:t>
            </a:r>
          </a:p>
          <a:p>
            <a:pPr marL="617220" lvl="1" indent="-342900">
              <a:lnSpc>
                <a:spcPct val="90000"/>
              </a:lnSpc>
              <a:spcBef>
                <a:spcPts val="0"/>
              </a:spcBef>
              <a:buFont typeface="Arial" panose="020B0604020202020204" pitchFamily="34" charset="0"/>
              <a:buChar char="•"/>
            </a:pPr>
            <a:r>
              <a:rPr lang="en-US" sz="1800" dirty="0">
                <a:solidFill>
                  <a:schemeClr val="tx1">
                    <a:lumMod val="75000"/>
                    <a:lumOff val="25000"/>
                  </a:schemeClr>
                </a:solidFill>
              </a:rPr>
              <a:t>Novices interpret, respond to, ignore, reject, embrace social patterns exposed to</a:t>
            </a:r>
          </a:p>
        </p:txBody>
      </p:sp>
    </p:spTree>
    <p:extLst>
      <p:ext uri="{BB962C8B-B14F-4D97-AF65-F5344CB8AC3E}">
        <p14:creationId xmlns:p14="http://schemas.microsoft.com/office/powerpoint/2010/main" val="28727986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870BB34-1E11-4A38-961E-8BECD4EB20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7" name="Picture 6">
            <a:extLst>
              <a:ext uri="{FF2B5EF4-FFF2-40B4-BE49-F238E27FC236}">
                <a16:creationId xmlns:a16="http://schemas.microsoft.com/office/drawing/2014/main" id="{1698E7C7-2BF1-ED40-ABF6-8DA07A80FDFE}"/>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 y="10"/>
            <a:ext cx="12191999" cy="6857989"/>
          </a:xfrm>
          <a:prstGeom prst="rect">
            <a:avLst/>
          </a:prstGeom>
        </p:spPr>
      </p:pic>
      <p:sp>
        <p:nvSpPr>
          <p:cNvPr id="15" name="Rectangle 14">
            <a:extLst>
              <a:ext uri="{FF2B5EF4-FFF2-40B4-BE49-F238E27FC236}">
                <a16:creationId xmlns:a16="http://schemas.microsoft.com/office/drawing/2014/main" id="{3E480DB9-98E5-480A-AF30-5D73B61273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0206"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a:extLst>
              <a:ext uri="{FF2B5EF4-FFF2-40B4-BE49-F238E27FC236}">
                <a16:creationId xmlns:a16="http://schemas.microsoft.com/office/drawing/2014/main" id="{C1F246CF-DB85-4B25-B3A3-F5BBDEE3EA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7366" y="374904"/>
            <a:ext cx="7340156" cy="6108192"/>
          </a:xfrm>
          <a:prstGeom prst="rect">
            <a:avLst/>
          </a:prstGeom>
          <a:noFill/>
          <a:ln w="635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8" name="Title 7">
            <a:extLst>
              <a:ext uri="{FF2B5EF4-FFF2-40B4-BE49-F238E27FC236}">
                <a16:creationId xmlns:a16="http://schemas.microsoft.com/office/drawing/2014/main" id="{400E1EBC-E957-1F41-8D01-80CD02BD7F06}"/>
              </a:ext>
            </a:extLst>
          </p:cNvPr>
          <p:cNvSpPr>
            <a:spLocks noGrp="1"/>
          </p:cNvSpPr>
          <p:nvPr>
            <p:ph type="title"/>
          </p:nvPr>
        </p:nvSpPr>
        <p:spPr>
          <a:xfrm>
            <a:off x="671830" y="286993"/>
            <a:ext cx="7045692" cy="1746504"/>
          </a:xfrm>
        </p:spPr>
        <p:txBody>
          <a:bodyPr>
            <a:normAutofit/>
          </a:bodyPr>
          <a:lstStyle/>
          <a:p>
            <a:r>
              <a:rPr lang="en-US" sz="4000" dirty="0">
                <a:solidFill>
                  <a:schemeClr val="tx1">
                    <a:lumMod val="75000"/>
                    <a:lumOff val="25000"/>
                  </a:schemeClr>
                </a:solidFill>
              </a:rPr>
              <a:t>Sociocultural Systems</a:t>
            </a:r>
          </a:p>
        </p:txBody>
      </p:sp>
      <p:sp>
        <p:nvSpPr>
          <p:cNvPr id="5" name="Content Placeholder 4">
            <a:extLst>
              <a:ext uri="{FF2B5EF4-FFF2-40B4-BE49-F238E27FC236}">
                <a16:creationId xmlns:a16="http://schemas.microsoft.com/office/drawing/2014/main" id="{B0FB0B99-862D-CB4F-8500-84B483BB4528}"/>
              </a:ext>
            </a:extLst>
          </p:cNvPr>
          <p:cNvSpPr>
            <a:spLocks noGrp="1"/>
          </p:cNvSpPr>
          <p:nvPr>
            <p:ph idx="1"/>
          </p:nvPr>
        </p:nvSpPr>
        <p:spPr>
          <a:xfrm>
            <a:off x="524934" y="1728698"/>
            <a:ext cx="7192588" cy="4754398"/>
          </a:xfrm>
        </p:spPr>
        <p:txBody>
          <a:bodyPr>
            <a:noAutofit/>
          </a:bodyPr>
          <a:lstStyle/>
          <a:p>
            <a:pPr marL="285750" indent="-285750">
              <a:spcBef>
                <a:spcPts val="0"/>
              </a:spcBef>
              <a:buFont typeface="Arial" panose="020B0604020202020204" pitchFamily="34" charset="0"/>
              <a:buChar char="•"/>
            </a:pPr>
            <a:r>
              <a:rPr lang="en-IN" dirty="0">
                <a:solidFill>
                  <a:schemeClr val="tx1">
                    <a:lumMod val="75000"/>
                    <a:lumOff val="25000"/>
                  </a:schemeClr>
                </a:solidFill>
              </a:rPr>
              <a:t>Lev Vygotsky (1896–1934); human mind develops “in” society</a:t>
            </a:r>
            <a:br>
              <a:rPr lang="en-IN" dirty="0">
                <a:solidFill>
                  <a:schemeClr val="tx1">
                    <a:lumMod val="75000"/>
                    <a:lumOff val="25000"/>
                  </a:schemeClr>
                </a:solidFill>
              </a:rPr>
            </a:br>
            <a:endParaRPr lang="en-IN" dirty="0">
              <a:solidFill>
                <a:schemeClr val="tx1">
                  <a:lumMod val="75000"/>
                  <a:lumOff val="25000"/>
                </a:schemeClr>
              </a:solidFill>
            </a:endParaRPr>
          </a:p>
          <a:p>
            <a:pPr marL="285750" indent="-285750">
              <a:spcBef>
                <a:spcPts val="0"/>
              </a:spcBef>
              <a:buFont typeface="Arial" panose="020B0604020202020204" pitchFamily="34" charset="0"/>
              <a:buChar char="•"/>
            </a:pPr>
            <a:r>
              <a:rPr lang="en-IN" dirty="0">
                <a:solidFill>
                  <a:schemeClr val="tx1">
                    <a:lumMod val="75000"/>
                    <a:lumOff val="25000"/>
                  </a:schemeClr>
                </a:solidFill>
              </a:rPr>
              <a:t>Development of higher levels of thinking &amp; acting proceeds from interpersonal to intrapersonal processes</a:t>
            </a:r>
            <a:br>
              <a:rPr lang="en-IN" dirty="0">
                <a:solidFill>
                  <a:schemeClr val="tx1">
                    <a:lumMod val="75000"/>
                    <a:lumOff val="25000"/>
                  </a:schemeClr>
                </a:solidFill>
              </a:rPr>
            </a:br>
            <a:endParaRPr lang="en-IN" dirty="0">
              <a:solidFill>
                <a:schemeClr val="tx1">
                  <a:lumMod val="75000"/>
                  <a:lumOff val="25000"/>
                </a:schemeClr>
              </a:solidFill>
            </a:endParaRPr>
          </a:p>
          <a:p>
            <a:pPr marL="285750" indent="-285750">
              <a:spcBef>
                <a:spcPts val="0"/>
              </a:spcBef>
              <a:buFont typeface="Arial" panose="020B0604020202020204" pitchFamily="34" charset="0"/>
              <a:buChar char="•"/>
            </a:pPr>
            <a:r>
              <a:rPr lang="en-IN" dirty="0">
                <a:solidFill>
                  <a:schemeClr val="tx1">
                    <a:lumMod val="75000"/>
                    <a:lumOff val="25000"/>
                  </a:schemeClr>
                </a:solidFill>
              </a:rPr>
              <a:t>During interactions, experts support children developing new, complex ways of thinking</a:t>
            </a:r>
            <a:br>
              <a:rPr lang="en-IN" dirty="0">
                <a:solidFill>
                  <a:schemeClr val="tx1">
                    <a:lumMod val="75000"/>
                    <a:lumOff val="25000"/>
                  </a:schemeClr>
                </a:solidFill>
              </a:rPr>
            </a:br>
            <a:endParaRPr lang="en-IN" dirty="0">
              <a:solidFill>
                <a:schemeClr val="tx1">
                  <a:lumMod val="75000"/>
                  <a:lumOff val="25000"/>
                </a:schemeClr>
              </a:solidFill>
            </a:endParaRPr>
          </a:p>
          <a:p>
            <a:pPr marL="285750" indent="-285750">
              <a:spcBef>
                <a:spcPts val="0"/>
              </a:spcBef>
              <a:buFont typeface="Arial" panose="020B0604020202020204" pitchFamily="34" charset="0"/>
              <a:buChar char="•"/>
            </a:pPr>
            <a:r>
              <a:rPr lang="en-IN" dirty="0">
                <a:solidFill>
                  <a:schemeClr val="tx1">
                    <a:lumMod val="75000"/>
                    <a:lumOff val="25000"/>
                  </a:schemeClr>
                </a:solidFill>
              </a:rPr>
              <a:t>Interactions create </a:t>
            </a:r>
            <a:r>
              <a:rPr lang="en-IN" b="1" dirty="0">
                <a:solidFill>
                  <a:schemeClr val="tx1">
                    <a:lumMod val="75000"/>
                    <a:lumOff val="25000"/>
                  </a:schemeClr>
                </a:solidFill>
              </a:rPr>
              <a:t>zone of proximal development</a:t>
            </a:r>
            <a:br>
              <a:rPr lang="en-IN" b="1" dirty="0">
                <a:solidFill>
                  <a:schemeClr val="tx1">
                    <a:lumMod val="75000"/>
                    <a:lumOff val="25000"/>
                  </a:schemeClr>
                </a:solidFill>
              </a:rPr>
            </a:br>
            <a:endParaRPr lang="en-IN" dirty="0"/>
          </a:p>
          <a:p>
            <a:pPr marL="285750" indent="-285750">
              <a:spcBef>
                <a:spcPts val="0"/>
              </a:spcBef>
              <a:buFont typeface="Arial" panose="020B0604020202020204" pitchFamily="34" charset="0"/>
              <a:buChar char="•"/>
            </a:pPr>
            <a:r>
              <a:rPr lang="en-IN" dirty="0"/>
              <a:t>A.R. Luria; student of Vygotsky, stated one cannot understand human brain without knowing context of person’s cultural/social experiences (Luria, A.R. 1973. </a:t>
            </a:r>
            <a:r>
              <a:rPr lang="en-IN" i="1" dirty="0"/>
              <a:t>The Working Brain: An Introduction to Neuropsychology</a:t>
            </a:r>
            <a:r>
              <a:rPr lang="en-IN" dirty="0"/>
              <a:t>. New York: Basic Books). </a:t>
            </a:r>
          </a:p>
          <a:p>
            <a:pPr marL="285750" indent="-285750">
              <a:spcBef>
                <a:spcPts val="0"/>
              </a:spcBef>
              <a:buFont typeface="Arial" panose="020B0604020202020204" pitchFamily="34" charset="0"/>
              <a:buChar char="•"/>
            </a:pPr>
            <a:endParaRPr lang="en-US" dirty="0">
              <a:ln w="15875">
                <a:noFill/>
                <a:round/>
              </a:ln>
            </a:endParaRPr>
          </a:p>
          <a:p>
            <a:pPr marL="285750" indent="-285750">
              <a:spcBef>
                <a:spcPts val="0"/>
              </a:spcBef>
              <a:buFont typeface="Arial" panose="020B0604020202020204" pitchFamily="34" charset="0"/>
              <a:buChar char="•"/>
            </a:pPr>
            <a:endParaRPr lang="en-IN" b="1" dirty="0">
              <a:solidFill>
                <a:schemeClr val="tx1">
                  <a:lumMod val="75000"/>
                  <a:lumOff val="25000"/>
                </a:schemeClr>
              </a:solidFill>
            </a:endParaRPr>
          </a:p>
          <a:p>
            <a:pPr marL="285750" indent="-285750">
              <a:spcBef>
                <a:spcPts val="0"/>
              </a:spcBef>
              <a:buFont typeface="Arial" panose="020B0604020202020204" pitchFamily="34" charset="0"/>
              <a:buChar char="•"/>
            </a:pPr>
            <a:endParaRPr lang="en-US" dirty="0">
              <a:ln w="15875">
                <a:noFill/>
                <a:round/>
              </a:ln>
              <a:solidFill>
                <a:schemeClr val="tx1">
                  <a:lumMod val="75000"/>
                  <a:lumOff val="25000"/>
                </a:schemeClr>
              </a:solidFill>
            </a:endParaRPr>
          </a:p>
          <a:p>
            <a:pPr>
              <a:spcBef>
                <a:spcPts val="0"/>
              </a:spcBef>
            </a:pPr>
            <a:endParaRPr lang="en-US" dirty="0">
              <a:solidFill>
                <a:schemeClr val="tx1">
                  <a:lumMod val="75000"/>
                  <a:lumOff val="25000"/>
                </a:schemeClr>
              </a:solidFill>
            </a:endParaRPr>
          </a:p>
        </p:txBody>
      </p:sp>
    </p:spTree>
    <p:extLst>
      <p:ext uri="{BB962C8B-B14F-4D97-AF65-F5344CB8AC3E}">
        <p14:creationId xmlns:p14="http://schemas.microsoft.com/office/powerpoint/2010/main" val="37692360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4" descr="A picture containing bean, vegetable&#10;&#10;Description automatically generated">
            <a:extLst>
              <a:ext uri="{FF2B5EF4-FFF2-40B4-BE49-F238E27FC236}">
                <a16:creationId xmlns:a16="http://schemas.microsoft.com/office/drawing/2014/main" id="{3C8B34D0-A730-2940-A32F-C6A266A8FC1C}"/>
              </a:ext>
            </a:extLst>
          </p:cNvPr>
          <p:cNvPicPr>
            <a:picLocks noChangeAspect="1"/>
          </p:cNvPicPr>
          <p:nvPr/>
        </p:nvPicPr>
        <p:blipFill rotWithShape="1">
          <a:blip r:embed="rId3">
            <a:extLst>
              <a:ext uri="{28A0092B-C50C-407E-A947-70E740481C1C}">
                <a14:useLocalDpi xmlns:a14="http://schemas.microsoft.com/office/drawing/2010/main"/>
              </a:ext>
            </a:extLst>
          </a:blip>
          <a:srcRect l="9091" t="4676" b="4415"/>
          <a:stretch/>
        </p:blipFill>
        <p:spPr>
          <a:xfrm rot="5400000">
            <a:off x="2667001" y="-2667000"/>
            <a:ext cx="6857999" cy="12191999"/>
          </a:xfrm>
          <a:prstGeom prst="rect">
            <a:avLst/>
          </a:prstGeom>
        </p:spPr>
      </p:pic>
      <p:sp>
        <p:nvSpPr>
          <p:cNvPr id="24" name="Rectangle 23">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7BE466F8-638F-F749-9639-DB7026CCFE46}"/>
              </a:ext>
            </a:extLst>
          </p:cNvPr>
          <p:cNvSpPr>
            <a:spLocks noGrp="1"/>
          </p:cNvSpPr>
          <p:nvPr>
            <p:ph type="title"/>
          </p:nvPr>
        </p:nvSpPr>
        <p:spPr>
          <a:xfrm>
            <a:off x="774043" y="727626"/>
            <a:ext cx="4602152" cy="1718225"/>
          </a:xfrm>
        </p:spPr>
        <p:txBody>
          <a:bodyPr>
            <a:normAutofit/>
          </a:bodyPr>
          <a:lstStyle/>
          <a:p>
            <a:r>
              <a:rPr lang="en-US" sz="3700"/>
              <a:t>Sociocultural Systems: Social Work Practice</a:t>
            </a:r>
          </a:p>
        </p:txBody>
      </p:sp>
      <p:sp>
        <p:nvSpPr>
          <p:cNvPr id="4" name="Content Placeholder 3">
            <a:extLst>
              <a:ext uri="{FF2B5EF4-FFF2-40B4-BE49-F238E27FC236}">
                <a16:creationId xmlns:a16="http://schemas.microsoft.com/office/drawing/2014/main" id="{140A76E2-D25C-344F-A127-8D71B907FF54}"/>
              </a:ext>
            </a:extLst>
          </p:cNvPr>
          <p:cNvSpPr>
            <a:spLocks noGrp="1"/>
          </p:cNvSpPr>
          <p:nvPr>
            <p:ph idx="1"/>
          </p:nvPr>
        </p:nvSpPr>
        <p:spPr>
          <a:xfrm>
            <a:off x="774043" y="2538920"/>
            <a:ext cx="4602152" cy="3480066"/>
          </a:xfrm>
        </p:spPr>
        <p:txBody>
          <a:bodyPr>
            <a:normAutofit/>
          </a:bodyPr>
          <a:lstStyle/>
          <a:p>
            <a:pPr marL="285750" indent="-285750">
              <a:spcBef>
                <a:spcPts val="0"/>
              </a:spcBef>
              <a:buFont typeface="Arial" panose="020B0604020202020204" pitchFamily="34" charset="0"/>
              <a:buChar char="•"/>
            </a:pPr>
            <a:r>
              <a:rPr lang="en-US" dirty="0"/>
              <a:t>Sociocultural theories assume no single/universal way for individuals to develop</a:t>
            </a:r>
            <a:br>
              <a:rPr lang="en-US" dirty="0"/>
            </a:br>
            <a:endParaRPr lang="en-US" dirty="0"/>
          </a:p>
          <a:p>
            <a:pPr marL="285750" indent="-285750">
              <a:spcBef>
                <a:spcPts val="0"/>
              </a:spcBef>
              <a:buFont typeface="Arial" panose="020B0604020202020204" pitchFamily="34" charset="0"/>
              <a:buChar char="•"/>
            </a:pPr>
            <a:r>
              <a:rPr lang="en-US" dirty="0"/>
              <a:t>Not one “best practice” for social work intervention applies across all sociocultural &amp; historical contexts</a:t>
            </a:r>
            <a:br>
              <a:rPr lang="en-US" dirty="0"/>
            </a:br>
            <a:endParaRPr lang="en-IN" dirty="0"/>
          </a:p>
          <a:p>
            <a:pPr marL="285750" indent="-285750">
              <a:spcBef>
                <a:spcPts val="0"/>
              </a:spcBef>
              <a:buFont typeface="Arial" panose="020B0604020202020204" pitchFamily="34" charset="0"/>
              <a:buChar char="•"/>
            </a:pPr>
            <a:r>
              <a:rPr lang="en-IN" dirty="0"/>
              <a:t>Knowledge of cultural &amp; historical diversity allows social workers to understand challenges clients face</a:t>
            </a:r>
            <a:endParaRPr lang="en-CA" dirty="0"/>
          </a:p>
          <a:p>
            <a:pPr marL="285750" indent="-285750">
              <a:spcBef>
                <a:spcPts val="0"/>
              </a:spcBef>
              <a:buFont typeface="Arial" panose="020B0604020202020204" pitchFamily="34" charset="0"/>
              <a:buChar char="•"/>
            </a:pPr>
            <a:endParaRPr lang="en-US" dirty="0">
              <a:ln w="15875">
                <a:noFill/>
                <a:round/>
              </a:ln>
              <a:latin typeface="Franklin Gothic Heavy" panose="020B0903020102020204" pitchFamily="34" charset="0"/>
            </a:endParaRPr>
          </a:p>
          <a:p>
            <a:pPr>
              <a:spcBef>
                <a:spcPts val="0"/>
              </a:spcBef>
            </a:pPr>
            <a:endParaRPr lang="en-US" dirty="0"/>
          </a:p>
        </p:txBody>
      </p:sp>
    </p:spTree>
    <p:extLst>
      <p:ext uri="{BB962C8B-B14F-4D97-AF65-F5344CB8AC3E}">
        <p14:creationId xmlns:p14="http://schemas.microsoft.com/office/powerpoint/2010/main" val="16113364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outdoor&#10;&#10;Description automatically generated">
            <a:extLst>
              <a:ext uri="{FF2B5EF4-FFF2-40B4-BE49-F238E27FC236}">
                <a16:creationId xmlns:a16="http://schemas.microsoft.com/office/drawing/2014/main" id="{7237B53B-064B-5F4A-B3A4-4C4C3A4B872B}"/>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flipH="1">
            <a:off x="20" y="10"/>
            <a:ext cx="12191980" cy="6857990"/>
          </a:xfrm>
          <a:prstGeom prst="rect">
            <a:avLst/>
          </a:prstGeom>
        </p:spPr>
      </p:pic>
      <p:sp>
        <p:nvSpPr>
          <p:cNvPr id="13" name="Rectangle 1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8" name="Title 7">
            <a:extLst>
              <a:ext uri="{FF2B5EF4-FFF2-40B4-BE49-F238E27FC236}">
                <a16:creationId xmlns:a16="http://schemas.microsoft.com/office/drawing/2014/main" id="{7AE02983-4663-C541-8A92-3C17F573F693}"/>
              </a:ext>
            </a:extLst>
          </p:cNvPr>
          <p:cNvSpPr>
            <a:spLocks noGrp="1"/>
          </p:cNvSpPr>
          <p:nvPr>
            <p:ph type="title"/>
          </p:nvPr>
        </p:nvSpPr>
        <p:spPr>
          <a:xfrm>
            <a:off x="4740751" y="253128"/>
            <a:ext cx="6718433" cy="1746504"/>
          </a:xfrm>
        </p:spPr>
        <p:txBody>
          <a:bodyPr>
            <a:normAutofit/>
          </a:bodyPr>
          <a:lstStyle/>
          <a:p>
            <a:r>
              <a:rPr lang="en-US" sz="4400" dirty="0">
                <a:solidFill>
                  <a:schemeClr val="tx1">
                    <a:lumMod val="75000"/>
                    <a:lumOff val="25000"/>
                  </a:schemeClr>
                </a:solidFill>
              </a:rPr>
              <a:t>Ecological Systems</a:t>
            </a:r>
          </a:p>
        </p:txBody>
      </p:sp>
      <p:sp>
        <p:nvSpPr>
          <p:cNvPr id="6" name="Content Placeholder 5">
            <a:extLst>
              <a:ext uri="{FF2B5EF4-FFF2-40B4-BE49-F238E27FC236}">
                <a16:creationId xmlns:a16="http://schemas.microsoft.com/office/drawing/2014/main" id="{0FF1AA68-C38F-2A4D-B352-048C2458C2D8}"/>
              </a:ext>
            </a:extLst>
          </p:cNvPr>
          <p:cNvSpPr>
            <a:spLocks noGrp="1"/>
          </p:cNvSpPr>
          <p:nvPr>
            <p:ph idx="1"/>
          </p:nvPr>
        </p:nvSpPr>
        <p:spPr>
          <a:xfrm>
            <a:off x="4572001" y="1733255"/>
            <a:ext cx="7185258" cy="5028369"/>
          </a:xfrm>
        </p:spPr>
        <p:txBody>
          <a:bodyPr>
            <a:noAutofit/>
          </a:bodyPr>
          <a:lstStyle/>
          <a:p>
            <a:pPr marL="285750" indent="-285750">
              <a:spcBef>
                <a:spcPts val="0"/>
              </a:spcBef>
              <a:buFont typeface="Arial" panose="020B0604020202020204" pitchFamily="34" charset="0"/>
              <a:buChar char="•"/>
            </a:pPr>
            <a:r>
              <a:rPr lang="en-IN" b="1" dirty="0">
                <a:solidFill>
                  <a:schemeClr val="tx1">
                    <a:lumMod val="75000"/>
                    <a:lumOff val="25000"/>
                  </a:schemeClr>
                </a:solidFill>
              </a:rPr>
              <a:t>Ecology: </a:t>
            </a:r>
            <a:r>
              <a:rPr lang="en-IN" dirty="0">
                <a:solidFill>
                  <a:schemeClr val="tx1">
                    <a:lumMod val="75000"/>
                    <a:lumOff val="25000"/>
                  </a:schemeClr>
                </a:solidFill>
              </a:rPr>
              <a:t>Interrelationships of organisms w/ environment</a:t>
            </a:r>
          </a:p>
          <a:p>
            <a:pPr marL="285750" indent="-285750">
              <a:spcBef>
                <a:spcPts val="0"/>
              </a:spcBef>
              <a:buFont typeface="Arial" panose="020B0604020202020204" pitchFamily="34" charset="0"/>
              <a:buChar char="•"/>
            </a:pPr>
            <a:endParaRPr lang="en-IN" b="1" dirty="0">
              <a:solidFill>
                <a:schemeClr val="tx1">
                  <a:lumMod val="75000"/>
                  <a:lumOff val="25000"/>
                </a:schemeClr>
              </a:solidFill>
            </a:endParaRPr>
          </a:p>
          <a:p>
            <a:pPr marL="285750" indent="-285750">
              <a:spcBef>
                <a:spcPts val="0"/>
              </a:spcBef>
              <a:buFont typeface="Arial" panose="020B0604020202020204" pitchFamily="34" charset="0"/>
              <a:buChar char="•"/>
            </a:pPr>
            <a:r>
              <a:rPr lang="en-IN" b="1" dirty="0">
                <a:solidFill>
                  <a:schemeClr val="tx1">
                    <a:lumMod val="75000"/>
                    <a:lumOff val="25000"/>
                  </a:schemeClr>
                </a:solidFill>
              </a:rPr>
              <a:t>Physical ecology: </a:t>
            </a:r>
            <a:r>
              <a:rPr lang="en-IN" dirty="0">
                <a:solidFill>
                  <a:schemeClr val="tx1">
                    <a:lumMod val="75000"/>
                    <a:lumOff val="25000"/>
                  </a:schemeClr>
                </a:solidFill>
              </a:rPr>
              <a:t>Climate, plant &amp; animal life, &amp; human artefacts</a:t>
            </a:r>
          </a:p>
          <a:p>
            <a:pPr marL="285750" indent="-285750">
              <a:spcBef>
                <a:spcPts val="0"/>
              </a:spcBef>
              <a:buFont typeface="Arial" panose="020B0604020202020204" pitchFamily="34" charset="0"/>
              <a:buChar char="•"/>
            </a:pPr>
            <a:endParaRPr lang="en-IN" b="1" dirty="0">
              <a:solidFill>
                <a:schemeClr val="tx1">
                  <a:lumMod val="75000"/>
                  <a:lumOff val="25000"/>
                </a:schemeClr>
              </a:solidFill>
            </a:endParaRPr>
          </a:p>
          <a:p>
            <a:pPr marL="285750" indent="-285750">
              <a:spcBef>
                <a:spcPts val="0"/>
              </a:spcBef>
              <a:buFont typeface="Arial" panose="020B0604020202020204" pitchFamily="34" charset="0"/>
              <a:buChar char="•"/>
            </a:pPr>
            <a:r>
              <a:rPr lang="en-IN" b="1" dirty="0"/>
              <a:t>Social ecology: </a:t>
            </a:r>
            <a:r>
              <a:rPr lang="en-IN" dirty="0"/>
              <a:t>People we interact w/, what we do together, how we interact &amp; dynamics of social groups</a:t>
            </a:r>
          </a:p>
          <a:p>
            <a:pPr marL="285750" indent="-285750">
              <a:spcBef>
                <a:spcPts val="0"/>
              </a:spcBef>
              <a:buFont typeface="Arial" panose="020B0604020202020204" pitchFamily="34" charset="0"/>
              <a:buChar char="•"/>
            </a:pPr>
            <a:endParaRPr lang="en-IN" dirty="0"/>
          </a:p>
          <a:p>
            <a:pPr marL="285750" indent="-285750">
              <a:spcBef>
                <a:spcPts val="0"/>
              </a:spcBef>
              <a:buFont typeface="Arial" panose="020B0604020202020204" pitchFamily="34" charset="0"/>
              <a:buChar char="•"/>
            </a:pPr>
            <a:r>
              <a:rPr lang="en-IN" b="1" dirty="0">
                <a:solidFill>
                  <a:schemeClr val="tx1">
                    <a:lumMod val="75000"/>
                    <a:lumOff val="25000"/>
                  </a:schemeClr>
                </a:solidFill>
              </a:rPr>
              <a:t>Social composition: </a:t>
            </a:r>
            <a:r>
              <a:rPr lang="en-IN" dirty="0">
                <a:solidFill>
                  <a:schemeClr val="tx1">
                    <a:lumMod val="75000"/>
                    <a:lumOff val="25000"/>
                  </a:schemeClr>
                </a:solidFill>
              </a:rPr>
              <a:t>People available to interact with  individual</a:t>
            </a:r>
          </a:p>
          <a:p>
            <a:pPr marL="285750" indent="-285750">
              <a:spcBef>
                <a:spcPts val="0"/>
              </a:spcBef>
              <a:buFont typeface="Arial" panose="020B0604020202020204" pitchFamily="34" charset="0"/>
              <a:buChar char="•"/>
            </a:pPr>
            <a:endParaRPr lang="en-IN" b="1" dirty="0">
              <a:solidFill>
                <a:schemeClr val="tx1">
                  <a:lumMod val="75000"/>
                  <a:lumOff val="25000"/>
                </a:schemeClr>
              </a:solidFill>
            </a:endParaRPr>
          </a:p>
          <a:p>
            <a:pPr marL="285750" indent="-285750">
              <a:spcBef>
                <a:spcPts val="0"/>
              </a:spcBef>
              <a:buFont typeface="Arial" panose="020B0604020202020204" pitchFamily="34" charset="0"/>
              <a:buChar char="•"/>
            </a:pPr>
            <a:r>
              <a:rPr lang="en-IN" b="1" dirty="0">
                <a:solidFill>
                  <a:schemeClr val="tx1">
                    <a:lumMod val="75000"/>
                    <a:lumOff val="25000"/>
                  </a:schemeClr>
                </a:solidFill>
              </a:rPr>
              <a:t>Social activities</a:t>
            </a:r>
            <a:r>
              <a:rPr lang="en-IN" b="1" i="1" dirty="0">
                <a:solidFill>
                  <a:schemeClr val="tx1">
                    <a:lumMod val="75000"/>
                    <a:lumOff val="25000"/>
                  </a:schemeClr>
                </a:solidFill>
              </a:rPr>
              <a:t>: </a:t>
            </a:r>
            <a:r>
              <a:rPr lang="en-IN" dirty="0">
                <a:solidFill>
                  <a:schemeClr val="tx1">
                    <a:lumMod val="75000"/>
                    <a:lumOff val="25000"/>
                  </a:schemeClr>
                </a:solidFill>
              </a:rPr>
              <a:t>Actions routinely engaged in w/ others</a:t>
            </a:r>
          </a:p>
          <a:p>
            <a:pPr lvl="1" indent="0">
              <a:spcBef>
                <a:spcPts val="0"/>
              </a:spcBef>
              <a:buNone/>
            </a:pPr>
            <a:endParaRPr lang="en-IN" sz="1800" dirty="0">
              <a:solidFill>
                <a:schemeClr val="tx1">
                  <a:lumMod val="75000"/>
                  <a:lumOff val="25000"/>
                </a:schemeClr>
              </a:solidFill>
            </a:endParaRPr>
          </a:p>
          <a:p>
            <a:pPr marL="285750" indent="-285750">
              <a:spcBef>
                <a:spcPts val="0"/>
              </a:spcBef>
              <a:buFont typeface="Arial" panose="020B0604020202020204" pitchFamily="34" charset="0"/>
              <a:buChar char="•"/>
            </a:pPr>
            <a:r>
              <a:rPr lang="en-IN" b="1" dirty="0"/>
              <a:t>Social climate: </a:t>
            </a:r>
            <a:r>
              <a:rPr lang="en-IN" dirty="0"/>
              <a:t>A setting’s “personality”; concrete (physical characteristics) &amp; abstract elements (explicit and implicit rules)</a:t>
            </a:r>
            <a:br>
              <a:rPr lang="en-IN" dirty="0"/>
            </a:br>
            <a:endParaRPr lang="en-US" dirty="0">
              <a:solidFill>
                <a:schemeClr val="tx1">
                  <a:lumMod val="75000"/>
                  <a:lumOff val="25000"/>
                </a:schemeClr>
              </a:solidFill>
            </a:endParaRPr>
          </a:p>
          <a:p>
            <a:pPr>
              <a:spcBef>
                <a:spcPts val="0"/>
              </a:spcBef>
            </a:pPr>
            <a:endParaRPr lang="en-US" dirty="0">
              <a:solidFill>
                <a:schemeClr val="tx1">
                  <a:lumMod val="75000"/>
                  <a:lumOff val="25000"/>
                </a:schemeClr>
              </a:solidFill>
            </a:endParaRPr>
          </a:p>
        </p:txBody>
      </p:sp>
    </p:spTree>
    <p:extLst>
      <p:ext uri="{BB962C8B-B14F-4D97-AF65-F5344CB8AC3E}">
        <p14:creationId xmlns:p14="http://schemas.microsoft.com/office/powerpoint/2010/main" val="13019252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close up of a blue sky&#10;&#10;Description automatically generated">
            <a:extLst>
              <a:ext uri="{FF2B5EF4-FFF2-40B4-BE49-F238E27FC236}">
                <a16:creationId xmlns:a16="http://schemas.microsoft.com/office/drawing/2014/main" id="{09B45318-B64D-714B-B108-9603E2A9A524}"/>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2" name="Rectangle 21">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Rectangle 23">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8" name="Title 7">
            <a:extLst>
              <a:ext uri="{FF2B5EF4-FFF2-40B4-BE49-F238E27FC236}">
                <a16:creationId xmlns:a16="http://schemas.microsoft.com/office/drawing/2014/main" id="{37132196-0184-1248-8673-AE87AE3ED4C7}"/>
              </a:ext>
            </a:extLst>
          </p:cNvPr>
          <p:cNvSpPr>
            <a:spLocks noGrp="1"/>
          </p:cNvSpPr>
          <p:nvPr>
            <p:ph type="title"/>
          </p:nvPr>
        </p:nvSpPr>
        <p:spPr>
          <a:xfrm>
            <a:off x="4740751" y="253128"/>
            <a:ext cx="6718433" cy="1746504"/>
          </a:xfrm>
        </p:spPr>
        <p:txBody>
          <a:bodyPr>
            <a:normAutofit/>
          </a:bodyPr>
          <a:lstStyle/>
          <a:p>
            <a:r>
              <a:rPr lang="en-US" dirty="0">
                <a:solidFill>
                  <a:schemeClr val="tx1">
                    <a:lumMod val="75000"/>
                    <a:lumOff val="25000"/>
                  </a:schemeClr>
                </a:solidFill>
              </a:rPr>
              <a:t>Complex Systems</a:t>
            </a:r>
          </a:p>
        </p:txBody>
      </p:sp>
      <p:sp>
        <p:nvSpPr>
          <p:cNvPr id="6" name="Content Placeholder 5">
            <a:extLst>
              <a:ext uri="{FF2B5EF4-FFF2-40B4-BE49-F238E27FC236}">
                <a16:creationId xmlns:a16="http://schemas.microsoft.com/office/drawing/2014/main" id="{5850BE83-1E58-664B-92E5-320082BB4FC9}"/>
              </a:ext>
            </a:extLst>
          </p:cNvPr>
          <p:cNvSpPr>
            <a:spLocks noGrp="1"/>
          </p:cNvSpPr>
          <p:nvPr>
            <p:ph idx="1"/>
          </p:nvPr>
        </p:nvSpPr>
        <p:spPr>
          <a:xfrm>
            <a:off x="4588933" y="1847232"/>
            <a:ext cx="7168325" cy="5451035"/>
          </a:xfrm>
        </p:spPr>
        <p:txBody>
          <a:bodyPr>
            <a:noAutofit/>
          </a:bodyPr>
          <a:lstStyle/>
          <a:p>
            <a:pPr marL="285750" indent="-285750">
              <a:buFont typeface="Arial" panose="020B0604020202020204" pitchFamily="34" charset="0"/>
              <a:buChar char="•"/>
            </a:pPr>
            <a:r>
              <a:rPr lang="en-IN" b="1" dirty="0">
                <a:solidFill>
                  <a:schemeClr val="tx1">
                    <a:lumMod val="75000"/>
                    <a:lumOff val="25000"/>
                  </a:schemeClr>
                </a:solidFill>
              </a:rPr>
              <a:t>Complex systems theory:</a:t>
            </a:r>
          </a:p>
          <a:p>
            <a:pPr marL="560070" lvl="1" indent="-285750">
              <a:buFont typeface="Arial" panose="020B0604020202020204" pitchFamily="34" charset="0"/>
              <a:buChar char="•"/>
            </a:pPr>
            <a:r>
              <a:rPr lang="en-IN" sz="1800" dirty="0">
                <a:solidFill>
                  <a:schemeClr val="tx1">
                    <a:lumMod val="75000"/>
                    <a:lumOff val="25000"/>
                  </a:schemeClr>
                </a:solidFill>
              </a:rPr>
              <a:t>Assumes systems = dynamic</a:t>
            </a:r>
          </a:p>
          <a:p>
            <a:pPr marL="560070" lvl="1" indent="-285750">
              <a:buFont typeface="Arial" panose="020B0604020202020204" pitchFamily="34" charset="0"/>
              <a:buChar char="•"/>
            </a:pPr>
            <a:r>
              <a:rPr lang="en-IN" sz="1800" dirty="0">
                <a:solidFill>
                  <a:schemeClr val="tx1">
                    <a:lumMod val="75000"/>
                    <a:lumOff val="25000"/>
                  </a:schemeClr>
                </a:solidFill>
              </a:rPr>
              <a:t>Change is universal; typically irreversible</a:t>
            </a:r>
          </a:p>
          <a:p>
            <a:pPr marL="560070" lvl="1" indent="-285750">
              <a:buFont typeface="Arial" panose="020B0604020202020204" pitchFamily="34" charset="0"/>
              <a:buChar char="•"/>
            </a:pPr>
            <a:endParaRPr lang="en-US" sz="1800" dirty="0">
              <a:ln w="15875">
                <a:noFill/>
                <a:round/>
              </a:ln>
              <a:solidFill>
                <a:schemeClr val="tx1">
                  <a:lumMod val="75000"/>
                  <a:lumOff val="25000"/>
                </a:schemeClr>
              </a:solidFill>
            </a:endParaRPr>
          </a:p>
          <a:p>
            <a:pPr marL="285750" indent="-285750">
              <a:buFont typeface="Arial" panose="020B0604020202020204" pitchFamily="34" charset="0"/>
              <a:buChar char="•"/>
            </a:pPr>
            <a:r>
              <a:rPr lang="en-US" b="1" dirty="0">
                <a:ln w="15875">
                  <a:noFill/>
                  <a:round/>
                </a:ln>
                <a:solidFill>
                  <a:schemeClr val="tx1">
                    <a:lumMod val="75000"/>
                    <a:lumOff val="25000"/>
                  </a:schemeClr>
                </a:solidFill>
              </a:rPr>
              <a:t>Social systems:</a:t>
            </a:r>
          </a:p>
          <a:p>
            <a:pPr marL="560070" lvl="1" indent="-285750">
              <a:buFont typeface="Arial" panose="020B0604020202020204" pitchFamily="34" charset="0"/>
              <a:buChar char="•"/>
            </a:pPr>
            <a:r>
              <a:rPr lang="en-US" sz="1800" dirty="0">
                <a:ln w="15875">
                  <a:noFill/>
                  <a:round/>
                </a:ln>
                <a:solidFill>
                  <a:schemeClr val="tx1">
                    <a:lumMod val="75000"/>
                    <a:lumOff val="25000"/>
                  </a:schemeClr>
                </a:solidFill>
              </a:rPr>
              <a:t>Composed of subsystems; function as unit; change in one component influences others</a:t>
            </a:r>
          </a:p>
          <a:p>
            <a:pPr marL="560070" lvl="1" indent="-285750">
              <a:buFont typeface="Arial" panose="020B0604020202020204" pitchFamily="34" charset="0"/>
              <a:buChar char="•"/>
            </a:pPr>
            <a:r>
              <a:rPr lang="en-US" sz="1800" dirty="0">
                <a:ln w="15875">
                  <a:noFill/>
                  <a:round/>
                </a:ln>
                <a:solidFill>
                  <a:schemeClr val="tx1">
                    <a:lumMod val="75000"/>
                    <a:lumOff val="25000"/>
                  </a:schemeClr>
                </a:solidFill>
              </a:rPr>
              <a:t>Tend toward “self-preservation”; not all subsystems have equal power to impact other parts of system</a:t>
            </a:r>
          </a:p>
          <a:p>
            <a:pPr marL="560070" lvl="1" indent="-285750">
              <a:buFont typeface="Arial" panose="020B0604020202020204" pitchFamily="34" charset="0"/>
              <a:buChar char="•"/>
            </a:pPr>
            <a:r>
              <a:rPr lang="en-US" sz="1800" dirty="0">
                <a:ln w="15875">
                  <a:noFill/>
                  <a:round/>
                </a:ln>
              </a:rPr>
              <a:t>Reciprocal response: </a:t>
            </a:r>
          </a:p>
          <a:p>
            <a:pPr marL="834390" lvl="2" indent="-285750">
              <a:buFont typeface="Arial" panose="020B0604020202020204" pitchFamily="34" charset="0"/>
              <a:buChar char="•"/>
            </a:pPr>
            <a:r>
              <a:rPr lang="en-US" sz="1800" dirty="0">
                <a:ln w="15875">
                  <a:noFill/>
                  <a:round/>
                </a:ln>
              </a:rPr>
              <a:t>Ecological rule &amp; expectation within/across systems</a:t>
            </a:r>
          </a:p>
          <a:p>
            <a:pPr marL="834390" lvl="2" indent="-285750">
              <a:buFont typeface="Arial" panose="020B0604020202020204" pitchFamily="34" charset="0"/>
              <a:buChar char="•"/>
            </a:pPr>
            <a:r>
              <a:rPr lang="en-US" sz="1800" dirty="0">
                <a:ln w="15875">
                  <a:noFill/>
                  <a:round/>
                </a:ln>
              </a:rPr>
              <a:t>Action from one person/system will trigger/create action from other individuals/systems</a:t>
            </a:r>
          </a:p>
          <a:p>
            <a:endParaRPr lang="en-US" dirty="0">
              <a:solidFill>
                <a:schemeClr val="tx1">
                  <a:lumMod val="75000"/>
                  <a:lumOff val="25000"/>
                </a:schemeClr>
              </a:solidFill>
            </a:endParaRPr>
          </a:p>
        </p:txBody>
      </p:sp>
    </p:spTree>
    <p:extLst>
      <p:ext uri="{BB962C8B-B14F-4D97-AF65-F5344CB8AC3E}">
        <p14:creationId xmlns:p14="http://schemas.microsoft.com/office/powerpoint/2010/main" val="18208213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F6DB56AD-96E0-E54B-A7F2-2F3BBFB6D139}"/>
              </a:ext>
            </a:extLst>
          </p:cNvPr>
          <p:cNvPicPr>
            <a:picLocks noChangeAspect="1"/>
          </p:cNvPicPr>
          <p:nvPr/>
        </p:nvPicPr>
        <p:blipFill rotWithShape="1">
          <a:blip r:embed="rId3">
            <a:extLst>
              <a:ext uri="{28A0092B-C50C-407E-A947-70E740481C1C}">
                <a14:useLocalDpi xmlns:a14="http://schemas.microsoft.com/office/drawing/2010/main"/>
              </a:ext>
            </a:extLst>
          </a:blip>
          <a:srcRect l="9091" t="7158" b="1933"/>
          <a:stretch/>
        </p:blipFill>
        <p:spPr>
          <a:xfrm>
            <a:off x="20" y="10"/>
            <a:ext cx="12191980" cy="6857990"/>
          </a:xfrm>
          <a:prstGeom prst="rect">
            <a:avLst/>
          </a:prstGeom>
        </p:spPr>
      </p:pic>
      <p:sp>
        <p:nvSpPr>
          <p:cNvPr id="40" name="Rectangle 39">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2" name="Rectangle 41">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8" name="Title 7">
            <a:extLst>
              <a:ext uri="{FF2B5EF4-FFF2-40B4-BE49-F238E27FC236}">
                <a16:creationId xmlns:a16="http://schemas.microsoft.com/office/drawing/2014/main" id="{4793EFA2-D5D2-5E46-B8C8-1B985EC9D41E}"/>
              </a:ext>
            </a:extLst>
          </p:cNvPr>
          <p:cNvSpPr>
            <a:spLocks noGrp="1"/>
          </p:cNvSpPr>
          <p:nvPr>
            <p:ph type="title"/>
          </p:nvPr>
        </p:nvSpPr>
        <p:spPr>
          <a:xfrm>
            <a:off x="4740751" y="361239"/>
            <a:ext cx="6718433" cy="1746504"/>
          </a:xfrm>
        </p:spPr>
        <p:txBody>
          <a:bodyPr>
            <a:normAutofit/>
          </a:bodyPr>
          <a:lstStyle/>
          <a:p>
            <a:r>
              <a:rPr lang="en-US" dirty="0">
                <a:solidFill>
                  <a:schemeClr val="tx1">
                    <a:lumMod val="75000"/>
                    <a:lumOff val="25000"/>
                  </a:schemeClr>
                </a:solidFill>
              </a:rPr>
              <a:t>Complex Systems</a:t>
            </a:r>
          </a:p>
        </p:txBody>
      </p:sp>
      <p:sp>
        <p:nvSpPr>
          <p:cNvPr id="6" name="Content Placeholder 5">
            <a:extLst>
              <a:ext uri="{FF2B5EF4-FFF2-40B4-BE49-F238E27FC236}">
                <a16:creationId xmlns:a16="http://schemas.microsoft.com/office/drawing/2014/main" id="{4041E4A1-8A17-C54D-B826-7215506FD55B}"/>
              </a:ext>
            </a:extLst>
          </p:cNvPr>
          <p:cNvSpPr>
            <a:spLocks noGrp="1"/>
          </p:cNvSpPr>
          <p:nvPr>
            <p:ph idx="1"/>
          </p:nvPr>
        </p:nvSpPr>
        <p:spPr>
          <a:xfrm>
            <a:off x="4589585" y="2054989"/>
            <a:ext cx="7006759" cy="4093998"/>
          </a:xfrm>
        </p:spPr>
        <p:txBody>
          <a:bodyPr>
            <a:noAutofit/>
          </a:bodyPr>
          <a:lstStyle/>
          <a:p>
            <a:pPr>
              <a:lnSpc>
                <a:spcPct val="90000"/>
              </a:lnSpc>
              <a:spcBef>
                <a:spcPts val="0"/>
              </a:spcBef>
              <a:buFont typeface="Arial" panose="020B0604020202020204" pitchFamily="34" charset="0"/>
              <a:buChar char="•"/>
            </a:pPr>
            <a:r>
              <a:rPr lang="en-US" b="1" dirty="0">
                <a:ln w="15875">
                  <a:noFill/>
                  <a:round/>
                </a:ln>
                <a:solidFill>
                  <a:schemeClr val="tx1">
                    <a:lumMod val="75000"/>
                    <a:lumOff val="25000"/>
                  </a:schemeClr>
                </a:solidFill>
              </a:rPr>
              <a:t>Social systems:</a:t>
            </a:r>
            <a:endParaRPr lang="en-IN" sz="1600" b="1" dirty="0">
              <a:ln w="15875">
                <a:noFill/>
                <a:round/>
              </a:ln>
              <a:solidFill>
                <a:schemeClr val="tx1">
                  <a:lumMod val="75000"/>
                  <a:lumOff val="25000"/>
                </a:schemeClr>
              </a:solidFill>
            </a:endParaRPr>
          </a:p>
          <a:p>
            <a:pPr lvl="1">
              <a:lnSpc>
                <a:spcPct val="90000"/>
              </a:lnSpc>
              <a:spcBef>
                <a:spcPts val="0"/>
              </a:spcBef>
              <a:buFont typeface="Arial" panose="020B0604020202020204" pitchFamily="34" charset="0"/>
              <a:buChar char="•"/>
            </a:pPr>
            <a:r>
              <a:rPr lang="en-IN" dirty="0">
                <a:solidFill>
                  <a:schemeClr val="tx1">
                    <a:lumMod val="75000"/>
                    <a:lumOff val="25000"/>
                  </a:schemeClr>
                </a:solidFill>
              </a:rPr>
              <a:t>Vary in stability - Change in one subsystem can cause ripple effect of change throughout</a:t>
            </a:r>
          </a:p>
          <a:p>
            <a:pPr lvl="1">
              <a:lnSpc>
                <a:spcPct val="90000"/>
              </a:lnSpc>
              <a:spcBef>
                <a:spcPts val="0"/>
              </a:spcBef>
              <a:buFont typeface="Arial" panose="020B0604020202020204" pitchFamily="34" charset="0"/>
              <a:buChar char="•"/>
            </a:pPr>
            <a:r>
              <a:rPr lang="en-IN" sz="1800" dirty="0">
                <a:solidFill>
                  <a:schemeClr val="tx1">
                    <a:lumMod val="75000"/>
                    <a:lumOff val="25000"/>
                  </a:schemeClr>
                </a:solidFill>
              </a:rPr>
              <a:t>Complex, &amp; changes over time not predictable</a:t>
            </a:r>
            <a:br>
              <a:rPr lang="en-IN" sz="1800" dirty="0">
                <a:solidFill>
                  <a:schemeClr val="tx1">
                    <a:lumMod val="75000"/>
                    <a:lumOff val="25000"/>
                  </a:schemeClr>
                </a:solidFill>
              </a:rPr>
            </a:br>
            <a:br>
              <a:rPr lang="en-IN" sz="1800" dirty="0">
                <a:solidFill>
                  <a:schemeClr val="tx1">
                    <a:lumMod val="75000"/>
                    <a:lumOff val="25000"/>
                  </a:schemeClr>
                </a:solidFill>
              </a:rPr>
            </a:br>
            <a:endParaRPr lang="en-IN" sz="1800" dirty="0">
              <a:solidFill>
                <a:schemeClr val="tx1">
                  <a:lumMod val="75000"/>
                  <a:lumOff val="25000"/>
                </a:schemeClr>
              </a:solidFill>
            </a:endParaRPr>
          </a:p>
          <a:p>
            <a:pPr>
              <a:lnSpc>
                <a:spcPct val="90000"/>
              </a:lnSpc>
              <a:spcBef>
                <a:spcPts val="0"/>
              </a:spcBef>
              <a:buFont typeface="Arial" panose="020B0604020202020204" pitchFamily="34" charset="0"/>
              <a:buChar char="•"/>
            </a:pPr>
            <a:r>
              <a:rPr lang="en-IN" b="1" dirty="0">
                <a:solidFill>
                  <a:schemeClr val="tx1">
                    <a:lumMod val="75000"/>
                    <a:lumOff val="25000"/>
                  </a:schemeClr>
                </a:solidFill>
              </a:rPr>
              <a:t>Chaos theory: </a:t>
            </a:r>
          </a:p>
          <a:p>
            <a:pPr lvl="1">
              <a:lnSpc>
                <a:spcPct val="90000"/>
              </a:lnSpc>
              <a:spcBef>
                <a:spcPts val="0"/>
              </a:spcBef>
              <a:buFont typeface="Arial" panose="020B0604020202020204" pitchFamily="34" charset="0"/>
              <a:buChar char="•"/>
            </a:pPr>
            <a:r>
              <a:rPr lang="en-IN" dirty="0">
                <a:solidFill>
                  <a:schemeClr val="tx1">
                    <a:lumMod val="75000"/>
                    <a:lumOff val="25000"/>
                  </a:schemeClr>
                </a:solidFill>
              </a:rPr>
              <a:t>Demonstrates impossibility of predicting long-term evolution of complex systems</a:t>
            </a:r>
          </a:p>
          <a:p>
            <a:pPr lvl="1">
              <a:lnSpc>
                <a:spcPct val="90000"/>
              </a:lnSpc>
              <a:spcBef>
                <a:spcPts val="0"/>
              </a:spcBef>
              <a:buFont typeface="Arial" panose="020B0604020202020204" pitchFamily="34" charset="0"/>
              <a:buChar char="•"/>
            </a:pPr>
            <a:r>
              <a:rPr lang="en-IN" sz="1800" dirty="0">
                <a:solidFill>
                  <a:schemeClr val="tx1">
                    <a:lumMod val="75000"/>
                    <a:lumOff val="25000"/>
                  </a:schemeClr>
                </a:solidFill>
              </a:rPr>
              <a:t>Inability to predict change based on small differences in initial conditions can result in divergent outcomes</a:t>
            </a:r>
            <a:br>
              <a:rPr lang="en-IN" sz="1800" dirty="0">
                <a:solidFill>
                  <a:schemeClr val="tx1">
                    <a:lumMod val="75000"/>
                    <a:lumOff val="25000"/>
                  </a:schemeClr>
                </a:solidFill>
              </a:rPr>
            </a:br>
            <a:br>
              <a:rPr lang="en-IN" sz="1800" dirty="0">
                <a:solidFill>
                  <a:schemeClr val="tx1">
                    <a:lumMod val="75000"/>
                    <a:lumOff val="25000"/>
                  </a:schemeClr>
                </a:solidFill>
              </a:rPr>
            </a:br>
            <a:endParaRPr lang="en-IN" sz="1800" dirty="0">
              <a:solidFill>
                <a:schemeClr val="tx1">
                  <a:lumMod val="75000"/>
                  <a:lumOff val="25000"/>
                </a:schemeClr>
              </a:solidFill>
            </a:endParaRPr>
          </a:p>
          <a:p>
            <a:pPr>
              <a:lnSpc>
                <a:spcPct val="90000"/>
              </a:lnSpc>
              <a:spcBef>
                <a:spcPts val="0"/>
              </a:spcBef>
              <a:buFont typeface="Arial" panose="020B0604020202020204" pitchFamily="34" charset="0"/>
              <a:buChar char="•"/>
            </a:pPr>
            <a:r>
              <a:rPr lang="en-IN" b="1" dirty="0">
                <a:solidFill>
                  <a:schemeClr val="tx1">
                    <a:lumMod val="75000"/>
                    <a:lumOff val="25000"/>
                  </a:schemeClr>
                </a:solidFill>
              </a:rPr>
              <a:t>Chaos built on assumptions:</a:t>
            </a:r>
          </a:p>
          <a:p>
            <a:pPr lvl="1">
              <a:lnSpc>
                <a:spcPct val="90000"/>
              </a:lnSpc>
              <a:spcBef>
                <a:spcPts val="0"/>
              </a:spcBef>
              <a:buFont typeface="Arial" panose="020B0604020202020204" pitchFamily="34" charset="0"/>
              <a:buChar char="•"/>
            </a:pPr>
            <a:r>
              <a:rPr lang="en-IN" dirty="0">
                <a:solidFill>
                  <a:schemeClr val="tx1">
                    <a:lumMod val="75000"/>
                    <a:lumOff val="25000"/>
                  </a:schemeClr>
                </a:solidFill>
              </a:rPr>
              <a:t>Systems are not </a:t>
            </a:r>
            <a:r>
              <a:rPr lang="en-IN" b="1" dirty="0">
                <a:solidFill>
                  <a:schemeClr val="tx1">
                    <a:lumMod val="75000"/>
                    <a:lumOff val="25000"/>
                  </a:schemeClr>
                </a:solidFill>
              </a:rPr>
              <a:t>mechanistic</a:t>
            </a:r>
            <a:r>
              <a:rPr lang="en-IN" dirty="0">
                <a:solidFill>
                  <a:schemeClr val="tx1">
                    <a:lumMod val="75000"/>
                    <a:lumOff val="25000"/>
                  </a:schemeClr>
                </a:solidFill>
              </a:rPr>
              <a:t> </a:t>
            </a:r>
          </a:p>
          <a:p>
            <a:pPr lvl="1">
              <a:lnSpc>
                <a:spcPct val="90000"/>
              </a:lnSpc>
              <a:spcBef>
                <a:spcPts val="0"/>
              </a:spcBef>
              <a:buFont typeface="Arial" panose="020B0604020202020204" pitchFamily="34" charset="0"/>
              <a:buChar char="•"/>
            </a:pPr>
            <a:r>
              <a:rPr lang="en-IN" sz="1800" dirty="0">
                <a:solidFill>
                  <a:schemeClr val="tx1">
                    <a:lumMod val="75000"/>
                    <a:lumOff val="25000"/>
                  </a:schemeClr>
                </a:solidFill>
              </a:rPr>
              <a:t>Organization of system affects its components</a:t>
            </a:r>
          </a:p>
          <a:p>
            <a:pPr lvl="1">
              <a:lnSpc>
                <a:spcPct val="90000"/>
              </a:lnSpc>
              <a:spcBef>
                <a:spcPts val="0"/>
              </a:spcBef>
              <a:buFont typeface="Arial" panose="020B0604020202020204" pitchFamily="34" charset="0"/>
              <a:buChar char="•"/>
            </a:pPr>
            <a:r>
              <a:rPr lang="en-IN" sz="1800" dirty="0">
                <a:solidFill>
                  <a:schemeClr val="tx1">
                    <a:lumMod val="75000"/>
                    <a:lumOff val="25000"/>
                  </a:schemeClr>
                </a:solidFill>
              </a:rPr>
              <a:t>Living systems open to surroundings &amp; can influence one another</a:t>
            </a:r>
            <a:endParaRPr lang="en-US" sz="1800" dirty="0">
              <a:ln w="15875">
                <a:noFill/>
                <a:round/>
              </a:ln>
              <a:solidFill>
                <a:schemeClr val="tx1">
                  <a:lumMod val="75000"/>
                  <a:lumOff val="25000"/>
                </a:schemeClr>
              </a:solidFill>
            </a:endParaRPr>
          </a:p>
          <a:p>
            <a:pPr>
              <a:lnSpc>
                <a:spcPct val="90000"/>
              </a:lnSpc>
              <a:spcBef>
                <a:spcPts val="0"/>
              </a:spcBef>
              <a:buFont typeface="Arial" panose="020B0604020202020204" pitchFamily="34" charset="0"/>
              <a:buChar char="•"/>
            </a:pPr>
            <a:endParaRPr lang="en-US" dirty="0">
              <a:solidFill>
                <a:schemeClr val="tx1">
                  <a:lumMod val="75000"/>
                  <a:lumOff val="25000"/>
                </a:schemeClr>
              </a:solidFill>
            </a:endParaRPr>
          </a:p>
          <a:p>
            <a:pPr>
              <a:lnSpc>
                <a:spcPct val="90000"/>
              </a:lnSpc>
              <a:spcBef>
                <a:spcPts val="0"/>
              </a:spcBef>
              <a:buFont typeface="Arial" panose="020B0604020202020204" pitchFamily="34" charset="0"/>
              <a:buChar char="•"/>
            </a:pPr>
            <a:endParaRPr lang="en-US" dirty="0">
              <a:solidFill>
                <a:schemeClr val="tx1">
                  <a:lumMod val="75000"/>
                  <a:lumOff val="25000"/>
                </a:schemeClr>
              </a:solidFill>
            </a:endParaRPr>
          </a:p>
        </p:txBody>
      </p:sp>
    </p:spTree>
    <p:extLst>
      <p:ext uri="{BB962C8B-B14F-4D97-AF65-F5344CB8AC3E}">
        <p14:creationId xmlns:p14="http://schemas.microsoft.com/office/powerpoint/2010/main" val="36816509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dishware, tableware&#10;&#10;Description automatically generated">
            <a:extLst>
              <a:ext uri="{FF2B5EF4-FFF2-40B4-BE49-F238E27FC236}">
                <a16:creationId xmlns:a16="http://schemas.microsoft.com/office/drawing/2014/main" id="{ADC90B60-0EB8-E841-9275-61AE6338BE2E}"/>
              </a:ext>
            </a:extLst>
          </p:cNvPr>
          <p:cNvPicPr>
            <a:picLocks noChangeAspect="1"/>
          </p:cNvPicPr>
          <p:nvPr/>
        </p:nvPicPr>
        <p:blipFill rotWithShape="1">
          <a:blip r:embed="rId3">
            <a:extLst>
              <a:ext uri="{28A0092B-C50C-407E-A947-70E740481C1C}">
                <a14:useLocalDpi xmlns:a14="http://schemas.microsoft.com/office/drawing/2010/main"/>
              </a:ext>
            </a:extLst>
          </a:blip>
          <a:srcRect t="1792" r="9091" b="7299"/>
          <a:stretch/>
        </p:blipFill>
        <p:spPr>
          <a:xfrm>
            <a:off x="1" y="10"/>
            <a:ext cx="12191999" cy="6857989"/>
          </a:xfrm>
          <a:prstGeom prst="rect">
            <a:avLst/>
          </a:prstGeom>
        </p:spPr>
      </p:pic>
      <p:sp>
        <p:nvSpPr>
          <p:cNvPr id="31" name="Rectangle 3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7724B981-FF39-CC41-8BD4-DF773D937D31}"/>
              </a:ext>
            </a:extLst>
          </p:cNvPr>
          <p:cNvSpPr>
            <a:spLocks noGrp="1"/>
          </p:cNvSpPr>
          <p:nvPr>
            <p:ph type="title"/>
          </p:nvPr>
        </p:nvSpPr>
        <p:spPr>
          <a:xfrm>
            <a:off x="774043" y="727626"/>
            <a:ext cx="4602152" cy="1718225"/>
          </a:xfrm>
        </p:spPr>
        <p:txBody>
          <a:bodyPr>
            <a:normAutofit/>
          </a:bodyPr>
          <a:lstStyle/>
          <a:p>
            <a:r>
              <a:rPr lang="en-US" sz="3700" dirty="0"/>
              <a:t>Basic Principles of Contemporary Developmental Science</a:t>
            </a:r>
          </a:p>
        </p:txBody>
      </p:sp>
      <p:sp>
        <p:nvSpPr>
          <p:cNvPr id="3" name="Content Placeholder 2">
            <a:extLst>
              <a:ext uri="{FF2B5EF4-FFF2-40B4-BE49-F238E27FC236}">
                <a16:creationId xmlns:a16="http://schemas.microsoft.com/office/drawing/2014/main" id="{3CAE91C0-67AD-2342-B602-2C414C3E3615}"/>
              </a:ext>
            </a:extLst>
          </p:cNvPr>
          <p:cNvSpPr>
            <a:spLocks noGrp="1"/>
          </p:cNvSpPr>
          <p:nvPr>
            <p:ph idx="1"/>
          </p:nvPr>
        </p:nvSpPr>
        <p:spPr>
          <a:xfrm>
            <a:off x="774043" y="2742118"/>
            <a:ext cx="4602152" cy="3480066"/>
          </a:xfrm>
        </p:spPr>
        <p:txBody>
          <a:bodyPr>
            <a:normAutofit/>
          </a:bodyPr>
          <a:lstStyle/>
          <a:p>
            <a:pPr marL="285750" indent="-285750">
              <a:spcBef>
                <a:spcPts val="0"/>
              </a:spcBef>
              <a:buFont typeface="Arial" panose="020B0604020202020204" pitchFamily="34" charset="0"/>
              <a:buChar char="•"/>
            </a:pPr>
            <a:r>
              <a:rPr lang="en-US" dirty="0">
                <a:ln w="15875">
                  <a:noFill/>
                  <a:round/>
                </a:ln>
              </a:rPr>
              <a:t>Recognizes human development as continuous throughout lifespan</a:t>
            </a:r>
            <a:br>
              <a:rPr lang="en-US" dirty="0">
                <a:ln w="15875">
                  <a:noFill/>
                  <a:round/>
                </a:ln>
              </a:rPr>
            </a:br>
            <a:endParaRPr lang="en-US" dirty="0">
              <a:ln w="15875">
                <a:noFill/>
                <a:round/>
              </a:ln>
            </a:endParaRPr>
          </a:p>
          <a:p>
            <a:pPr marL="285750" indent="-285750">
              <a:spcBef>
                <a:spcPts val="0"/>
              </a:spcBef>
              <a:buFont typeface="Arial" panose="020B0604020202020204" pitchFamily="34" charset="0"/>
              <a:buChar char="•"/>
            </a:pPr>
            <a:r>
              <a:rPr lang="en-US" dirty="0">
                <a:ln w="15875">
                  <a:noFill/>
                  <a:round/>
                </a:ln>
              </a:rPr>
              <a:t>Client’s developmental history informs responses</a:t>
            </a:r>
            <a:br>
              <a:rPr lang="en-US" dirty="0">
                <a:ln w="15875">
                  <a:noFill/>
                  <a:round/>
                </a:ln>
              </a:rPr>
            </a:br>
            <a:endParaRPr lang="en-US" dirty="0">
              <a:ln w="15875">
                <a:noFill/>
                <a:round/>
              </a:ln>
            </a:endParaRPr>
          </a:p>
          <a:p>
            <a:pPr marL="285750" indent="-285750">
              <a:spcBef>
                <a:spcPts val="0"/>
              </a:spcBef>
              <a:buFont typeface="Arial" panose="020B0604020202020204" pitchFamily="34" charset="0"/>
              <a:buChar char="•"/>
            </a:pPr>
            <a:r>
              <a:rPr lang="en-US" dirty="0">
                <a:ln w="15875">
                  <a:noFill/>
                  <a:round/>
                </a:ln>
              </a:rPr>
              <a:t>Individual’s past experiences influence responses to events</a:t>
            </a:r>
            <a:br>
              <a:rPr lang="en-US" dirty="0">
                <a:ln w="15875">
                  <a:noFill/>
                  <a:round/>
                </a:ln>
              </a:rPr>
            </a:br>
            <a:endParaRPr lang="en-US" dirty="0">
              <a:ln w="15875">
                <a:noFill/>
                <a:round/>
              </a:ln>
            </a:endParaRPr>
          </a:p>
          <a:p>
            <a:pPr marL="285750" indent="-285750">
              <a:spcBef>
                <a:spcPts val="0"/>
              </a:spcBef>
              <a:buFont typeface="Arial" panose="020B0604020202020204" pitchFamily="34" charset="0"/>
              <a:buChar char="•"/>
            </a:pPr>
            <a:r>
              <a:rPr lang="en-US" dirty="0">
                <a:ln w="15875">
                  <a:noFill/>
                  <a:round/>
                </a:ln>
              </a:rPr>
              <a:t>Human development = non-dualistic</a:t>
            </a:r>
            <a:br>
              <a:rPr lang="en-US" dirty="0">
                <a:ln w="15875">
                  <a:noFill/>
                  <a:round/>
                </a:ln>
              </a:rPr>
            </a:br>
            <a:endParaRPr lang="en-US" dirty="0">
              <a:ln w="15875">
                <a:noFill/>
                <a:round/>
              </a:ln>
            </a:endParaRPr>
          </a:p>
          <a:p>
            <a:pPr marL="285750" indent="-285750">
              <a:spcBef>
                <a:spcPts val="0"/>
              </a:spcBef>
              <a:buFont typeface="Arial" panose="020B0604020202020204" pitchFamily="34" charset="0"/>
              <a:buChar char="•"/>
            </a:pPr>
            <a:r>
              <a:rPr lang="en-US" dirty="0">
                <a:ln w="15875">
                  <a:noFill/>
                  <a:round/>
                </a:ln>
              </a:rPr>
              <a:t>Humans = active, intentional, self-regulating</a:t>
            </a:r>
          </a:p>
          <a:p>
            <a:pPr marL="285750" indent="-285750">
              <a:spcBef>
                <a:spcPts val="0"/>
              </a:spcBef>
              <a:buFont typeface="Arial" panose="020B0604020202020204" pitchFamily="34" charset="0"/>
              <a:buChar char="•"/>
            </a:pPr>
            <a:endParaRPr lang="en-US" dirty="0">
              <a:ln w="15875">
                <a:noFill/>
                <a:round/>
              </a:ln>
            </a:endParaRPr>
          </a:p>
          <a:p>
            <a:pPr marL="742950" lvl="1" indent="-285750">
              <a:spcBef>
                <a:spcPts val="0"/>
              </a:spcBef>
              <a:buFont typeface="Arial" panose="020B0604020202020204" pitchFamily="34" charset="0"/>
              <a:buChar char="•"/>
            </a:pPr>
            <a:endParaRPr lang="en-US" dirty="0">
              <a:ln w="15875">
                <a:noFill/>
                <a:round/>
              </a:ln>
            </a:endParaRPr>
          </a:p>
          <a:p>
            <a:pPr>
              <a:spcBef>
                <a:spcPts val="0"/>
              </a:spcBef>
            </a:pPr>
            <a:endParaRPr lang="en-US" dirty="0"/>
          </a:p>
        </p:txBody>
      </p:sp>
    </p:spTree>
    <p:extLst>
      <p:ext uri="{BB962C8B-B14F-4D97-AF65-F5344CB8AC3E}">
        <p14:creationId xmlns:p14="http://schemas.microsoft.com/office/powerpoint/2010/main" val="10677237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870BB34-1E11-4A38-961E-8BECD4EB20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Picture 5">
            <a:extLst>
              <a:ext uri="{FF2B5EF4-FFF2-40B4-BE49-F238E27FC236}">
                <a16:creationId xmlns:a16="http://schemas.microsoft.com/office/drawing/2014/main" id="{F89B6476-36A9-7944-AB9C-A8E1A31BA8A7}"/>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 y="10"/>
            <a:ext cx="12191999" cy="6857989"/>
          </a:xfrm>
          <a:prstGeom prst="rect">
            <a:avLst/>
          </a:prstGeom>
        </p:spPr>
      </p:pic>
      <p:sp>
        <p:nvSpPr>
          <p:cNvPr id="15" name="Rectangle 14">
            <a:extLst>
              <a:ext uri="{FF2B5EF4-FFF2-40B4-BE49-F238E27FC236}">
                <a16:creationId xmlns:a16="http://schemas.microsoft.com/office/drawing/2014/main" id="{3E480DB9-98E5-480A-AF30-5D73B61273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0206"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a:extLst>
              <a:ext uri="{FF2B5EF4-FFF2-40B4-BE49-F238E27FC236}">
                <a16:creationId xmlns:a16="http://schemas.microsoft.com/office/drawing/2014/main" id="{C1F246CF-DB85-4B25-B3A3-F5BBDEE3EA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7366" y="374904"/>
            <a:ext cx="7340156" cy="6108192"/>
          </a:xfrm>
          <a:prstGeom prst="rect">
            <a:avLst/>
          </a:prstGeom>
          <a:noFill/>
          <a:ln w="635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8" name="Title 7">
            <a:extLst>
              <a:ext uri="{FF2B5EF4-FFF2-40B4-BE49-F238E27FC236}">
                <a16:creationId xmlns:a16="http://schemas.microsoft.com/office/drawing/2014/main" id="{7E729818-6329-6F43-B49F-792A01FEA5B9}"/>
              </a:ext>
            </a:extLst>
          </p:cNvPr>
          <p:cNvSpPr>
            <a:spLocks noGrp="1"/>
          </p:cNvSpPr>
          <p:nvPr>
            <p:ph type="title"/>
          </p:nvPr>
        </p:nvSpPr>
        <p:spPr>
          <a:xfrm>
            <a:off x="671830" y="511039"/>
            <a:ext cx="6718433" cy="1746504"/>
          </a:xfrm>
        </p:spPr>
        <p:txBody>
          <a:bodyPr>
            <a:normAutofit/>
          </a:bodyPr>
          <a:lstStyle/>
          <a:p>
            <a:r>
              <a:rPr lang="en-US" sz="4000" dirty="0">
                <a:solidFill>
                  <a:schemeClr val="tx1">
                    <a:lumMod val="75000"/>
                    <a:lumOff val="25000"/>
                  </a:schemeClr>
                </a:solidFill>
              </a:rPr>
              <a:t>Systems Theory in Human Development</a:t>
            </a:r>
          </a:p>
        </p:txBody>
      </p:sp>
      <p:sp>
        <p:nvSpPr>
          <p:cNvPr id="5" name="Content Placeholder 4">
            <a:extLst>
              <a:ext uri="{FF2B5EF4-FFF2-40B4-BE49-F238E27FC236}">
                <a16:creationId xmlns:a16="http://schemas.microsoft.com/office/drawing/2014/main" id="{1E31D891-0206-E34E-B6F6-768F79AF4902}"/>
              </a:ext>
            </a:extLst>
          </p:cNvPr>
          <p:cNvSpPr>
            <a:spLocks noGrp="1"/>
          </p:cNvSpPr>
          <p:nvPr>
            <p:ph idx="1"/>
          </p:nvPr>
        </p:nvSpPr>
        <p:spPr>
          <a:xfrm>
            <a:off x="524934" y="2468555"/>
            <a:ext cx="7192588" cy="4300434"/>
          </a:xfrm>
        </p:spPr>
        <p:txBody>
          <a:bodyPr>
            <a:noAutofit/>
          </a:bodyPr>
          <a:lstStyle/>
          <a:p>
            <a:pPr>
              <a:spcBef>
                <a:spcPts val="0"/>
              </a:spcBef>
            </a:pPr>
            <a:r>
              <a:rPr lang="en-US" dirty="0" err="1">
                <a:ln w="15875">
                  <a:noFill/>
                  <a:round/>
                </a:ln>
                <a:solidFill>
                  <a:schemeClr val="tx1">
                    <a:lumMod val="75000"/>
                    <a:lumOff val="25000"/>
                  </a:schemeClr>
                </a:solidFill>
              </a:rPr>
              <a:t>Urie</a:t>
            </a:r>
            <a:r>
              <a:rPr lang="en-US" dirty="0">
                <a:ln w="15875">
                  <a:noFill/>
                  <a:round/>
                </a:ln>
                <a:solidFill>
                  <a:schemeClr val="tx1">
                    <a:lumMod val="75000"/>
                    <a:lumOff val="25000"/>
                  </a:schemeClr>
                </a:solidFill>
              </a:rPr>
              <a:t> Bronfenbrenner (1917–2005) applied complex systems theory to study of human development</a:t>
            </a:r>
            <a:br>
              <a:rPr lang="en-US" dirty="0">
                <a:ln w="15875">
                  <a:noFill/>
                  <a:round/>
                </a:ln>
                <a:solidFill>
                  <a:schemeClr val="tx1">
                    <a:lumMod val="75000"/>
                    <a:lumOff val="25000"/>
                  </a:schemeClr>
                </a:solidFill>
              </a:rPr>
            </a:br>
            <a:endParaRPr lang="en-US" dirty="0">
              <a:ln w="15875">
                <a:noFill/>
                <a:round/>
              </a:ln>
              <a:solidFill>
                <a:schemeClr val="tx1">
                  <a:lumMod val="75000"/>
                  <a:lumOff val="25000"/>
                </a:schemeClr>
              </a:solidFill>
            </a:endParaRPr>
          </a:p>
          <a:p>
            <a:pPr marL="285750" indent="-285750">
              <a:spcBef>
                <a:spcPts val="0"/>
              </a:spcBef>
              <a:buFont typeface="Arial" panose="020B0604020202020204" pitchFamily="34" charset="0"/>
              <a:buChar char="•"/>
            </a:pPr>
            <a:r>
              <a:rPr lang="en-US" dirty="0">
                <a:ln w="15875">
                  <a:noFill/>
                  <a:round/>
                </a:ln>
              </a:rPr>
              <a:t>Bronfenbrenner; five levels of social context to human development: </a:t>
            </a:r>
          </a:p>
          <a:p>
            <a:pPr marL="742950" lvl="1" indent="-285750">
              <a:spcBef>
                <a:spcPts val="0"/>
              </a:spcBef>
              <a:buFont typeface="Arial" panose="020B0604020202020204" pitchFamily="34" charset="0"/>
              <a:buChar char="•"/>
            </a:pPr>
            <a:r>
              <a:rPr lang="en-US" sz="1800" dirty="0">
                <a:ln w="15875">
                  <a:noFill/>
                  <a:round/>
                </a:ln>
              </a:rPr>
              <a:t>Microsystem </a:t>
            </a:r>
          </a:p>
          <a:p>
            <a:pPr marL="742950" lvl="1" indent="-285750">
              <a:spcBef>
                <a:spcPts val="0"/>
              </a:spcBef>
              <a:buFont typeface="Arial" panose="020B0604020202020204" pitchFamily="34" charset="0"/>
              <a:buChar char="•"/>
            </a:pPr>
            <a:r>
              <a:rPr lang="en-US" sz="1800" dirty="0">
                <a:ln w="15875">
                  <a:noFill/>
                  <a:round/>
                </a:ln>
              </a:rPr>
              <a:t>Mesosystem</a:t>
            </a:r>
          </a:p>
          <a:p>
            <a:pPr marL="742950" lvl="1" indent="-285750">
              <a:spcBef>
                <a:spcPts val="0"/>
              </a:spcBef>
              <a:buFont typeface="Arial" panose="020B0604020202020204" pitchFamily="34" charset="0"/>
              <a:buChar char="•"/>
            </a:pPr>
            <a:r>
              <a:rPr lang="en-US" sz="1800" dirty="0">
                <a:ln w="15875">
                  <a:noFill/>
                  <a:round/>
                </a:ln>
              </a:rPr>
              <a:t>Exosystem </a:t>
            </a:r>
          </a:p>
          <a:p>
            <a:pPr marL="742950" lvl="1" indent="-285750">
              <a:spcBef>
                <a:spcPts val="0"/>
              </a:spcBef>
              <a:buFont typeface="Arial" panose="020B0604020202020204" pitchFamily="34" charset="0"/>
              <a:buChar char="•"/>
            </a:pPr>
            <a:r>
              <a:rPr lang="en-US" sz="1800" dirty="0">
                <a:ln w="15875">
                  <a:noFill/>
                  <a:round/>
                </a:ln>
              </a:rPr>
              <a:t>Macrosystem</a:t>
            </a:r>
          </a:p>
          <a:p>
            <a:pPr marL="742950" lvl="1" indent="-285750">
              <a:spcBef>
                <a:spcPts val="0"/>
              </a:spcBef>
              <a:buFont typeface="Arial" panose="020B0604020202020204" pitchFamily="34" charset="0"/>
              <a:buChar char="•"/>
            </a:pPr>
            <a:r>
              <a:rPr lang="en-US" sz="1800" dirty="0">
                <a:ln w="15875">
                  <a:noFill/>
                  <a:round/>
                </a:ln>
              </a:rPr>
              <a:t>Macrochronological system</a:t>
            </a:r>
            <a:br>
              <a:rPr lang="en-US" sz="1800" dirty="0">
                <a:ln w="15875">
                  <a:noFill/>
                  <a:round/>
                </a:ln>
              </a:rPr>
            </a:br>
            <a:endParaRPr lang="en-US" sz="1800" dirty="0">
              <a:ln w="15875">
                <a:noFill/>
                <a:round/>
              </a:ln>
            </a:endParaRPr>
          </a:p>
          <a:p>
            <a:pPr marL="285750" indent="-285750">
              <a:spcBef>
                <a:spcPts val="0"/>
              </a:spcBef>
              <a:buFont typeface="Arial" panose="020B0604020202020204" pitchFamily="34" charset="0"/>
              <a:buChar char="•"/>
            </a:pPr>
            <a:r>
              <a:rPr lang="en-US" dirty="0">
                <a:ln w="15875">
                  <a:noFill/>
                  <a:round/>
                </a:ln>
              </a:rPr>
              <a:t>Dolores Norton (n.d.) added </a:t>
            </a:r>
            <a:r>
              <a:rPr lang="en-US" b="1" dirty="0">
                <a:ln w="15875">
                  <a:noFill/>
                  <a:round/>
                </a:ln>
              </a:rPr>
              <a:t>focal system</a:t>
            </a:r>
            <a:r>
              <a:rPr lang="en-US" dirty="0">
                <a:ln w="15875">
                  <a:noFill/>
                  <a:round/>
                </a:ln>
              </a:rPr>
              <a:t>; analytic vantage point</a:t>
            </a:r>
          </a:p>
          <a:p>
            <a:pPr marL="560070" lvl="1" indent="-285750">
              <a:spcBef>
                <a:spcPts val="0"/>
              </a:spcBef>
              <a:buFont typeface="Arial" panose="020B0604020202020204" pitchFamily="34" charset="0"/>
              <a:buChar char="•"/>
            </a:pPr>
            <a:r>
              <a:rPr lang="en-US" sz="1800" dirty="0">
                <a:solidFill>
                  <a:schemeClr val="tx1">
                    <a:lumMod val="75000"/>
                    <a:lumOff val="25000"/>
                  </a:schemeClr>
                </a:solidFill>
              </a:rPr>
              <a:t>Focal system characteristics = Biological, psychological, social</a:t>
            </a:r>
          </a:p>
        </p:txBody>
      </p:sp>
    </p:spTree>
    <p:extLst>
      <p:ext uri="{BB962C8B-B14F-4D97-AF65-F5344CB8AC3E}">
        <p14:creationId xmlns:p14="http://schemas.microsoft.com/office/powerpoint/2010/main" val="25592819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white plate&#10;&#10;Description automatically generated">
            <a:extLst>
              <a:ext uri="{FF2B5EF4-FFF2-40B4-BE49-F238E27FC236}">
                <a16:creationId xmlns:a16="http://schemas.microsoft.com/office/drawing/2014/main" id="{5A05EA83-3EF7-DE43-B427-84C906F9E761}"/>
              </a:ext>
            </a:extLst>
          </p:cNvPr>
          <p:cNvPicPr>
            <a:picLocks noChangeAspect="1"/>
          </p:cNvPicPr>
          <p:nvPr/>
        </p:nvPicPr>
        <p:blipFill rotWithShape="1">
          <a:blip r:embed="rId3">
            <a:extLst>
              <a:ext uri="{28A0092B-C50C-407E-A947-70E740481C1C}">
                <a14:useLocalDpi xmlns:a14="http://schemas.microsoft.com/office/drawing/2010/main"/>
              </a:ext>
            </a:extLst>
          </a:blip>
          <a:srcRect l="9091" t="9091"/>
          <a:stretch/>
        </p:blipFill>
        <p:spPr>
          <a:xfrm flipH="1" flipV="1">
            <a:off x="20" y="10"/>
            <a:ext cx="12191980" cy="6857990"/>
          </a:xfrm>
          <a:prstGeom prst="rect">
            <a:avLst/>
          </a:prstGeom>
        </p:spPr>
      </p:pic>
      <p:sp>
        <p:nvSpPr>
          <p:cNvPr id="22" name="Rectangle 21">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7226576C-DDB3-9C4D-BE3D-C1815DCE5819}"/>
              </a:ext>
            </a:extLst>
          </p:cNvPr>
          <p:cNvSpPr>
            <a:spLocks noGrp="1"/>
          </p:cNvSpPr>
          <p:nvPr>
            <p:ph type="title"/>
          </p:nvPr>
        </p:nvSpPr>
        <p:spPr>
          <a:xfrm>
            <a:off x="6846136" y="499025"/>
            <a:ext cx="4941173" cy="1718225"/>
          </a:xfrm>
        </p:spPr>
        <p:txBody>
          <a:bodyPr>
            <a:normAutofit/>
          </a:bodyPr>
          <a:lstStyle/>
          <a:p>
            <a:r>
              <a:rPr lang="en-US" sz="3200" dirty="0"/>
              <a:t>Systems Theory in Human Development</a:t>
            </a:r>
          </a:p>
        </p:txBody>
      </p:sp>
      <p:sp>
        <p:nvSpPr>
          <p:cNvPr id="6" name="Content Placeholder 5">
            <a:extLst>
              <a:ext uri="{FF2B5EF4-FFF2-40B4-BE49-F238E27FC236}">
                <a16:creationId xmlns:a16="http://schemas.microsoft.com/office/drawing/2014/main" id="{EFEAE4AC-A996-4D47-8832-31ACC7F27C26}"/>
              </a:ext>
            </a:extLst>
          </p:cNvPr>
          <p:cNvSpPr>
            <a:spLocks noGrp="1"/>
          </p:cNvSpPr>
          <p:nvPr>
            <p:ph idx="1"/>
          </p:nvPr>
        </p:nvSpPr>
        <p:spPr>
          <a:xfrm>
            <a:off x="6646986" y="1800365"/>
            <a:ext cx="4941173" cy="3480066"/>
          </a:xfrm>
        </p:spPr>
        <p:txBody>
          <a:bodyPr>
            <a:noAutofit/>
          </a:bodyPr>
          <a:lstStyle/>
          <a:p>
            <a:pPr marL="0" indent="0">
              <a:lnSpc>
                <a:spcPct val="90000"/>
              </a:lnSpc>
              <a:spcBef>
                <a:spcPts val="0"/>
              </a:spcBef>
              <a:buNone/>
            </a:pPr>
            <a:endParaRPr lang="en-US" dirty="0"/>
          </a:p>
          <a:p>
            <a:pPr marL="285750" indent="-285750">
              <a:lnSpc>
                <a:spcPct val="90000"/>
              </a:lnSpc>
              <a:spcBef>
                <a:spcPts val="0"/>
              </a:spcBef>
              <a:buFont typeface="Arial" panose="020B0604020202020204" pitchFamily="34" charset="0"/>
              <a:buChar char="•"/>
            </a:pPr>
            <a:r>
              <a:rPr lang="en-IN" dirty="0"/>
              <a:t>M</a:t>
            </a:r>
            <a:r>
              <a:rPr lang="en-IN" b="1" dirty="0"/>
              <a:t>icrosystem</a:t>
            </a:r>
            <a:r>
              <a:rPr lang="en-IN" dirty="0"/>
              <a:t>: Immediate social environment; day-to-day reality</a:t>
            </a:r>
            <a:br>
              <a:rPr lang="en-IN" dirty="0"/>
            </a:br>
            <a:endParaRPr lang="en-IN" dirty="0"/>
          </a:p>
          <a:p>
            <a:pPr marL="285750" indent="-285750">
              <a:lnSpc>
                <a:spcPct val="90000"/>
              </a:lnSpc>
              <a:spcBef>
                <a:spcPts val="0"/>
              </a:spcBef>
              <a:buFont typeface="Arial" panose="020B0604020202020204" pitchFamily="34" charset="0"/>
              <a:buChar char="•"/>
            </a:pPr>
            <a:r>
              <a:rPr lang="en-IN" b="1" dirty="0"/>
              <a:t>Mesosystem: </a:t>
            </a:r>
            <a:r>
              <a:rPr lang="en-IN" dirty="0"/>
              <a:t>Interrelationships between 2+ microsystems</a:t>
            </a:r>
            <a:br>
              <a:rPr lang="en-IN" dirty="0"/>
            </a:br>
            <a:endParaRPr lang="en-IN" dirty="0"/>
          </a:p>
          <a:p>
            <a:pPr marL="285750" indent="-285750">
              <a:lnSpc>
                <a:spcPct val="90000"/>
              </a:lnSpc>
              <a:spcBef>
                <a:spcPts val="0"/>
              </a:spcBef>
              <a:buFont typeface="Arial" panose="020B0604020202020204" pitchFamily="34" charset="0"/>
              <a:buChar char="•"/>
            </a:pPr>
            <a:r>
              <a:rPr lang="en-IN" b="1" dirty="0"/>
              <a:t>Exosystem</a:t>
            </a:r>
            <a:r>
              <a:rPr lang="en-IN" dirty="0"/>
              <a:t>: Settings don’t involve person as active participant, but events occur that affect person</a:t>
            </a:r>
            <a:br>
              <a:rPr lang="en-IN" dirty="0"/>
            </a:br>
            <a:endParaRPr lang="en-IN" dirty="0"/>
          </a:p>
          <a:p>
            <a:pPr marL="285750" indent="-285750">
              <a:lnSpc>
                <a:spcPct val="90000"/>
              </a:lnSpc>
              <a:spcBef>
                <a:spcPts val="0"/>
              </a:spcBef>
              <a:buFont typeface="Arial" panose="020B0604020202020204" pitchFamily="34" charset="0"/>
              <a:buChar char="•"/>
            </a:pPr>
            <a:r>
              <a:rPr lang="en-IN" b="1" dirty="0"/>
              <a:t>Macrosystems:</a:t>
            </a:r>
            <a:r>
              <a:rPr lang="en-IN" dirty="0"/>
              <a:t> Cultural patterns that pervade all other systems</a:t>
            </a:r>
          </a:p>
          <a:p>
            <a:pPr marL="285750" indent="-285750">
              <a:lnSpc>
                <a:spcPct val="90000"/>
              </a:lnSpc>
              <a:spcBef>
                <a:spcPts val="0"/>
              </a:spcBef>
              <a:buFont typeface="Arial" panose="020B0604020202020204" pitchFamily="34" charset="0"/>
              <a:buChar char="•"/>
            </a:pPr>
            <a:endParaRPr lang="en-IN" dirty="0"/>
          </a:p>
          <a:p>
            <a:pPr marL="285750" indent="-285750">
              <a:lnSpc>
                <a:spcPct val="90000"/>
              </a:lnSpc>
              <a:spcBef>
                <a:spcPts val="0"/>
              </a:spcBef>
              <a:buFont typeface="Arial" panose="020B0604020202020204" pitchFamily="34" charset="0"/>
              <a:buChar char="•"/>
            </a:pPr>
            <a:r>
              <a:rPr lang="en-IN" b="1" dirty="0"/>
              <a:t>Macrochronological system</a:t>
            </a:r>
            <a:r>
              <a:rPr lang="en-IN" dirty="0"/>
              <a:t>: Individual development embedded/shaped by historical times &amp; events experienced over lifetime</a:t>
            </a:r>
            <a:endParaRPr lang="en-US" dirty="0">
              <a:ln w="15875">
                <a:noFill/>
                <a:round/>
              </a:ln>
              <a:latin typeface="Eurostile" panose="020B0504020202050204"/>
            </a:endParaRPr>
          </a:p>
          <a:p>
            <a:pPr marL="0" indent="0">
              <a:lnSpc>
                <a:spcPct val="90000"/>
              </a:lnSpc>
              <a:spcBef>
                <a:spcPts val="0"/>
              </a:spcBef>
              <a:buNone/>
            </a:pPr>
            <a:endParaRPr lang="en-IN" dirty="0"/>
          </a:p>
        </p:txBody>
      </p:sp>
    </p:spTree>
    <p:extLst>
      <p:ext uri="{BB962C8B-B14F-4D97-AF65-F5344CB8AC3E}">
        <p14:creationId xmlns:p14="http://schemas.microsoft.com/office/powerpoint/2010/main" val="287522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DF32A7F-4BE8-2E47-9E17-FA8E6E06870C}"/>
              </a:ext>
            </a:extLst>
          </p:cNvPr>
          <p:cNvPicPr>
            <a:picLocks noChangeAspect="1"/>
          </p:cNvPicPr>
          <p:nvPr/>
        </p:nvPicPr>
        <p:blipFill rotWithShape="1">
          <a:blip r:embed="rId3">
            <a:extLst>
              <a:ext uri="{28A0092B-C50C-407E-A947-70E740481C1C}">
                <a14:useLocalDpi xmlns:a14="http://schemas.microsoft.com/office/drawing/2010/main"/>
              </a:ext>
            </a:extLst>
          </a:blip>
          <a:srcRect r="25"/>
          <a:stretch/>
        </p:blipFill>
        <p:spPr>
          <a:xfrm>
            <a:off x="3048" y="10"/>
            <a:ext cx="12188952" cy="6857990"/>
          </a:xfrm>
          <a:prstGeom prst="rect">
            <a:avLst/>
          </a:prstGeom>
        </p:spPr>
      </p:pic>
      <p:sp>
        <p:nvSpPr>
          <p:cNvPr id="28" name="Rectangle 27">
            <a:extLst>
              <a:ext uri="{FF2B5EF4-FFF2-40B4-BE49-F238E27FC236}">
                <a16:creationId xmlns:a16="http://schemas.microsoft.com/office/drawing/2014/main" id="{CD64F326-929E-45E2-B54D-DC7E172077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0224" y="941695"/>
            <a:ext cx="5452527" cy="4974610"/>
          </a:xfrm>
          <a:prstGeom prst="rect">
            <a:avLst/>
          </a:prstGeom>
          <a:solidFill>
            <a:schemeClr val="bg1">
              <a:lumMod val="75000"/>
              <a:lumOff val="25000"/>
            </a:schemeClr>
          </a:solidFill>
          <a:ln w="6350" cap="sq" cmpd="sng" algn="ctr">
            <a:noFill/>
            <a:prstDash val="solid"/>
            <a:miter lim="800000"/>
          </a:ln>
          <a:effectLst/>
        </p:spPr>
      </p:sp>
      <p:sp>
        <p:nvSpPr>
          <p:cNvPr id="30" name="Rectangle 29">
            <a:extLst>
              <a:ext uri="{FF2B5EF4-FFF2-40B4-BE49-F238E27FC236}">
                <a16:creationId xmlns:a16="http://schemas.microsoft.com/office/drawing/2014/main" id="{7BFCDFD7-7B3B-4ED9-B533-34D0B37244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56167" y="1106424"/>
            <a:ext cx="5120640" cy="4645152"/>
          </a:xfrm>
          <a:prstGeom prst="rect">
            <a:avLst/>
          </a:prstGeom>
          <a:noFill/>
          <a:ln w="6350" cap="sq" cmpd="sng" algn="ctr">
            <a:solidFill>
              <a:schemeClr val="tx1"/>
            </a:solidFill>
            <a:prstDash val="solid"/>
            <a:miter lim="800000"/>
          </a:ln>
          <a:effectLst>
            <a:softEdge rad="0"/>
          </a:effectLst>
        </p:spPr>
      </p:sp>
      <p:sp>
        <p:nvSpPr>
          <p:cNvPr id="6" name="Title 5">
            <a:extLst>
              <a:ext uri="{FF2B5EF4-FFF2-40B4-BE49-F238E27FC236}">
                <a16:creationId xmlns:a16="http://schemas.microsoft.com/office/drawing/2014/main" id="{8B0C12E6-3A71-554E-8D40-72210C0A48AA}"/>
              </a:ext>
            </a:extLst>
          </p:cNvPr>
          <p:cNvSpPr>
            <a:spLocks noGrp="1"/>
          </p:cNvSpPr>
          <p:nvPr>
            <p:ph type="title"/>
          </p:nvPr>
        </p:nvSpPr>
        <p:spPr>
          <a:xfrm>
            <a:off x="6210846" y="1352277"/>
            <a:ext cx="4633416" cy="1371600"/>
          </a:xfrm>
        </p:spPr>
        <p:txBody>
          <a:bodyPr>
            <a:normAutofit/>
          </a:bodyPr>
          <a:lstStyle/>
          <a:p>
            <a:r>
              <a:rPr lang="en-US" sz="4000">
                <a:solidFill>
                  <a:schemeClr val="tx1"/>
                </a:solidFill>
              </a:rPr>
              <a:t>Systems Theory in Human Development</a:t>
            </a:r>
          </a:p>
        </p:txBody>
      </p:sp>
      <p:sp>
        <p:nvSpPr>
          <p:cNvPr id="3" name="Content Placeholder 2">
            <a:extLst>
              <a:ext uri="{FF2B5EF4-FFF2-40B4-BE49-F238E27FC236}">
                <a16:creationId xmlns:a16="http://schemas.microsoft.com/office/drawing/2014/main" id="{FF2D2BC3-EAAA-2E4E-8511-CCC6C9F7EAE3}"/>
              </a:ext>
            </a:extLst>
          </p:cNvPr>
          <p:cNvSpPr>
            <a:spLocks noGrp="1"/>
          </p:cNvSpPr>
          <p:nvPr>
            <p:ph idx="1"/>
          </p:nvPr>
        </p:nvSpPr>
        <p:spPr>
          <a:xfrm>
            <a:off x="6210845" y="2852792"/>
            <a:ext cx="4633415" cy="2572193"/>
          </a:xfrm>
        </p:spPr>
        <p:txBody>
          <a:bodyPr>
            <a:normAutofit/>
          </a:bodyPr>
          <a:lstStyle/>
          <a:p>
            <a:pPr>
              <a:spcBef>
                <a:spcPts val="0"/>
              </a:spcBef>
              <a:spcAft>
                <a:spcPts val="600"/>
              </a:spcAft>
            </a:pPr>
            <a:r>
              <a:rPr lang="en-IN" dirty="0"/>
              <a:t>In homogeneous world, macrosystem values &amp; culture closely mirror micro-, meso-, &amp; exosystems, creating little stress on focal system</a:t>
            </a:r>
          </a:p>
          <a:p>
            <a:pPr>
              <a:spcBef>
                <a:spcPts val="0"/>
              </a:spcBef>
              <a:spcAft>
                <a:spcPts val="600"/>
              </a:spcAft>
            </a:pPr>
            <a:endParaRPr lang="en-IN" dirty="0"/>
          </a:p>
          <a:p>
            <a:pPr>
              <a:spcBef>
                <a:spcPts val="0"/>
              </a:spcBef>
              <a:spcAft>
                <a:spcPts val="600"/>
              </a:spcAft>
            </a:pPr>
            <a:r>
              <a:rPr lang="en-IN" dirty="0"/>
              <a:t>In pluralistic &amp; multicultural society, individual’s subcultural values, beliefs, &amp; practices may differ from general society, &amp; incongruent w/ societal macrosystem</a:t>
            </a:r>
          </a:p>
        </p:txBody>
      </p:sp>
    </p:spTree>
    <p:extLst>
      <p:ext uri="{BB962C8B-B14F-4D97-AF65-F5344CB8AC3E}">
        <p14:creationId xmlns:p14="http://schemas.microsoft.com/office/powerpoint/2010/main" val="12659039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A white plate&#10;&#10;Description automatically generated">
            <a:extLst>
              <a:ext uri="{FF2B5EF4-FFF2-40B4-BE49-F238E27FC236}">
                <a16:creationId xmlns:a16="http://schemas.microsoft.com/office/drawing/2014/main" id="{ADC90B60-0EB8-E841-9275-61AE6338BE2E}"/>
              </a:ext>
            </a:extLst>
          </p:cNvPr>
          <p:cNvPicPr>
            <a:picLocks noChangeAspect="1"/>
          </p:cNvPicPr>
          <p:nvPr/>
        </p:nvPicPr>
        <p:blipFill rotWithShape="1">
          <a:blip r:embed="rId3">
            <a:extLst>
              <a:ext uri="{28A0092B-C50C-407E-A947-70E740481C1C}">
                <a14:useLocalDpi xmlns:a14="http://schemas.microsoft.com/office/drawing/2010/main"/>
              </a:ext>
            </a:extLst>
          </a:blip>
          <a:srcRect r="25"/>
          <a:stretch/>
        </p:blipFill>
        <p:spPr>
          <a:xfrm>
            <a:off x="20" y="10"/>
            <a:ext cx="12188932" cy="6857990"/>
          </a:xfrm>
          <a:prstGeom prst="rect">
            <a:avLst/>
          </a:prstGeom>
        </p:spPr>
      </p:pic>
      <p:sp>
        <p:nvSpPr>
          <p:cNvPr id="22" name="Rectangle 21">
            <a:extLst>
              <a:ext uri="{FF2B5EF4-FFF2-40B4-BE49-F238E27FC236}">
                <a16:creationId xmlns:a16="http://schemas.microsoft.com/office/drawing/2014/main" id="{CD64F326-929E-45E2-B54D-DC7E172077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941695"/>
            <a:ext cx="5452527" cy="4974610"/>
          </a:xfrm>
          <a:prstGeom prst="rect">
            <a:avLst/>
          </a:prstGeom>
          <a:solidFill>
            <a:schemeClr val="bg1">
              <a:lumMod val="75000"/>
              <a:lumOff val="25000"/>
            </a:schemeClr>
          </a:solidFill>
          <a:ln w="6350" cap="sq" cmpd="sng" algn="ctr">
            <a:noFill/>
            <a:prstDash val="solid"/>
            <a:miter lim="800000"/>
          </a:ln>
          <a:effectLst/>
        </p:spPr>
      </p:sp>
      <p:sp>
        <p:nvSpPr>
          <p:cNvPr id="24" name="Rectangle 23">
            <a:extLst>
              <a:ext uri="{FF2B5EF4-FFF2-40B4-BE49-F238E27FC236}">
                <a16:creationId xmlns:a16="http://schemas.microsoft.com/office/drawing/2014/main" id="{7BFCDFD7-7B3B-4ED9-B533-34D0B37244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106424"/>
            <a:ext cx="5120640" cy="4645152"/>
          </a:xfrm>
          <a:prstGeom prst="rect">
            <a:avLst/>
          </a:prstGeom>
          <a:noFill/>
          <a:ln w="6350" cap="sq" cmpd="sng" algn="ctr">
            <a:solidFill>
              <a:schemeClr val="tx1"/>
            </a:solidFill>
            <a:prstDash val="solid"/>
            <a:miter lim="800000"/>
          </a:ln>
          <a:effectLst>
            <a:softEdge rad="0"/>
          </a:effectLst>
        </p:spPr>
      </p:sp>
      <p:sp>
        <p:nvSpPr>
          <p:cNvPr id="7" name="Title 6">
            <a:extLst>
              <a:ext uri="{FF2B5EF4-FFF2-40B4-BE49-F238E27FC236}">
                <a16:creationId xmlns:a16="http://schemas.microsoft.com/office/drawing/2014/main" id="{F54F571A-98B9-E44B-9105-E4962B1FCE18}"/>
              </a:ext>
            </a:extLst>
          </p:cNvPr>
          <p:cNvSpPr>
            <a:spLocks noGrp="1"/>
          </p:cNvSpPr>
          <p:nvPr>
            <p:ph type="title"/>
          </p:nvPr>
        </p:nvSpPr>
        <p:spPr>
          <a:xfrm>
            <a:off x="1357951" y="1352277"/>
            <a:ext cx="4633416" cy="1371600"/>
          </a:xfrm>
        </p:spPr>
        <p:txBody>
          <a:bodyPr>
            <a:normAutofit/>
          </a:bodyPr>
          <a:lstStyle/>
          <a:p>
            <a:r>
              <a:rPr lang="en-US" sz="3400"/>
              <a:t>Life-span Developmental Theories</a:t>
            </a:r>
          </a:p>
        </p:txBody>
      </p:sp>
      <p:sp>
        <p:nvSpPr>
          <p:cNvPr id="3" name="Content Placeholder 2">
            <a:extLst>
              <a:ext uri="{FF2B5EF4-FFF2-40B4-BE49-F238E27FC236}">
                <a16:creationId xmlns:a16="http://schemas.microsoft.com/office/drawing/2014/main" id="{F675EC04-179F-6941-9CBA-1F5CD1D1F6F9}"/>
              </a:ext>
            </a:extLst>
          </p:cNvPr>
          <p:cNvSpPr>
            <a:spLocks noGrp="1"/>
          </p:cNvSpPr>
          <p:nvPr>
            <p:ph idx="1"/>
          </p:nvPr>
        </p:nvSpPr>
        <p:spPr>
          <a:xfrm>
            <a:off x="1357950" y="2958301"/>
            <a:ext cx="4633415" cy="2572193"/>
          </a:xfrm>
        </p:spPr>
        <p:txBody>
          <a:bodyPr>
            <a:normAutofit/>
          </a:bodyPr>
          <a:lstStyle/>
          <a:p>
            <a:pPr marL="285750" indent="-285750">
              <a:buFont typeface="Arial" panose="020B0604020202020204" pitchFamily="34" charset="0"/>
              <a:buChar char="•"/>
            </a:pPr>
            <a:r>
              <a:rPr lang="en-IN" dirty="0"/>
              <a:t>Human development extends from conception to death - does not end in adolescence</a:t>
            </a:r>
          </a:p>
          <a:p>
            <a:pPr marL="285750" indent="-285750">
              <a:buFont typeface="Arial" panose="020B0604020202020204" pitchFamily="34" charset="0"/>
              <a:buChar char="•"/>
            </a:pPr>
            <a:endParaRPr lang="en-IN" dirty="0"/>
          </a:p>
          <a:p>
            <a:pPr marL="285750" indent="-285750">
              <a:buFont typeface="Arial" panose="020B0604020202020204" pitchFamily="34" charset="0"/>
              <a:buChar char="•"/>
            </a:pPr>
            <a:r>
              <a:rPr lang="en-IN" b="1" dirty="0"/>
              <a:t>Life-span perspective </a:t>
            </a:r>
            <a:r>
              <a:rPr lang="en-IN" dirty="0"/>
              <a:t>includes lifelong adaptive processes that evolve over time</a:t>
            </a:r>
          </a:p>
          <a:p>
            <a:endParaRPr lang="en-US" dirty="0"/>
          </a:p>
        </p:txBody>
      </p:sp>
    </p:spTree>
    <p:extLst>
      <p:ext uri="{BB962C8B-B14F-4D97-AF65-F5344CB8AC3E}">
        <p14:creationId xmlns:p14="http://schemas.microsoft.com/office/powerpoint/2010/main" val="33185853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54A4710A-8EE6-7640-8B0D-9E9B8AEEB8B6}"/>
              </a:ext>
            </a:extLst>
          </p:cNvPr>
          <p:cNvPicPr>
            <a:picLocks noChangeAspect="1"/>
          </p:cNvPicPr>
          <p:nvPr/>
        </p:nvPicPr>
        <p:blipFill rotWithShape="1">
          <a:blip r:embed="rId3">
            <a:extLst>
              <a:ext uri="{28A0092B-C50C-407E-A947-70E740481C1C}">
                <a14:useLocalDpi xmlns:a14="http://schemas.microsoft.com/office/drawing/2010/main"/>
              </a:ext>
            </a:extLst>
          </a:blip>
          <a:srcRect l="9091" t="4608" b="4483"/>
          <a:stretch/>
        </p:blipFill>
        <p:spPr>
          <a:xfrm>
            <a:off x="1" y="10"/>
            <a:ext cx="12191999" cy="6857989"/>
          </a:xfrm>
          <a:prstGeom prst="rect">
            <a:avLst/>
          </a:prstGeom>
        </p:spPr>
      </p:pic>
      <p:sp>
        <p:nvSpPr>
          <p:cNvPr id="26" name="Rectangle 25">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2BDACE01-6F8C-484F-B677-91E12B151FE9}"/>
              </a:ext>
            </a:extLst>
          </p:cNvPr>
          <p:cNvSpPr>
            <a:spLocks noGrp="1"/>
          </p:cNvSpPr>
          <p:nvPr>
            <p:ph type="title"/>
          </p:nvPr>
        </p:nvSpPr>
        <p:spPr>
          <a:xfrm>
            <a:off x="6846137" y="727626"/>
            <a:ext cx="4602152" cy="1718225"/>
          </a:xfrm>
        </p:spPr>
        <p:txBody>
          <a:bodyPr>
            <a:normAutofit/>
          </a:bodyPr>
          <a:lstStyle/>
          <a:p>
            <a:r>
              <a:rPr lang="en-US" sz="3400"/>
              <a:t>Life-span Developmental Theories: Case Of Donald T.</a:t>
            </a:r>
          </a:p>
        </p:txBody>
      </p:sp>
      <p:sp>
        <p:nvSpPr>
          <p:cNvPr id="3" name="Content Placeholder 2">
            <a:extLst>
              <a:ext uri="{FF2B5EF4-FFF2-40B4-BE49-F238E27FC236}">
                <a16:creationId xmlns:a16="http://schemas.microsoft.com/office/drawing/2014/main" id="{F908298F-632D-A24F-AF19-711E5FAF4FBA}"/>
              </a:ext>
            </a:extLst>
          </p:cNvPr>
          <p:cNvSpPr>
            <a:spLocks noGrp="1"/>
          </p:cNvSpPr>
          <p:nvPr>
            <p:ph idx="1"/>
          </p:nvPr>
        </p:nvSpPr>
        <p:spPr>
          <a:xfrm>
            <a:off x="6705456" y="2767521"/>
            <a:ext cx="4941173" cy="3480066"/>
          </a:xfrm>
        </p:spPr>
        <p:txBody>
          <a:bodyPr>
            <a:noAutofit/>
          </a:bodyPr>
          <a:lstStyle/>
          <a:p>
            <a:pPr marL="285750" indent="-285750">
              <a:spcBef>
                <a:spcPts val="0"/>
              </a:spcBef>
              <a:buFont typeface="Arial" panose="020B0604020202020204" pitchFamily="34" charset="0"/>
              <a:buChar char="•"/>
            </a:pPr>
            <a:r>
              <a:rPr lang="en-IN" dirty="0"/>
              <a:t>Evolving lifetime processes of adaptation &amp; significance of how we interpret biological factors illustrated by story of Donald T. </a:t>
            </a:r>
            <a:br>
              <a:rPr lang="en-IN" dirty="0"/>
            </a:br>
            <a:endParaRPr lang="en-IN" dirty="0"/>
          </a:p>
          <a:p>
            <a:pPr marL="285750" indent="-285750">
              <a:spcBef>
                <a:spcPts val="0"/>
              </a:spcBef>
              <a:buFont typeface="Arial" panose="020B0604020202020204" pitchFamily="34" charset="0"/>
              <a:buChar char="•"/>
            </a:pPr>
            <a:r>
              <a:rPr lang="en-IN" dirty="0"/>
              <a:t>First person diagnosed w/autism (1943) medical article by child psychiatrist Leo </a:t>
            </a:r>
            <a:r>
              <a:rPr lang="en-IN" dirty="0" err="1"/>
              <a:t>Kanner</a:t>
            </a:r>
            <a:br>
              <a:rPr lang="en-IN" dirty="0"/>
            </a:br>
            <a:endParaRPr lang="en-IN" dirty="0"/>
          </a:p>
          <a:p>
            <a:pPr marL="285750" indent="-285750">
              <a:spcBef>
                <a:spcPts val="0"/>
              </a:spcBef>
              <a:buFont typeface="Arial" panose="020B0604020202020204" pitchFamily="34" charset="0"/>
              <a:buChar char="•"/>
            </a:pPr>
            <a:r>
              <a:rPr lang="en-IN" dirty="0"/>
              <a:t>At age 5, Donald indifferent to people, unresponsive, spoke little, spent hours spinning objects &amp; had intense dislikes &amp; tantrums</a:t>
            </a:r>
          </a:p>
          <a:p>
            <a:pPr>
              <a:spcBef>
                <a:spcPts val="0"/>
              </a:spcBef>
            </a:pPr>
            <a:endParaRPr lang="en-US" dirty="0"/>
          </a:p>
        </p:txBody>
      </p:sp>
    </p:spTree>
    <p:extLst>
      <p:ext uri="{BB962C8B-B14F-4D97-AF65-F5344CB8AC3E}">
        <p14:creationId xmlns:p14="http://schemas.microsoft.com/office/powerpoint/2010/main" val="15929524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18">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5">
            <a:extLst>
              <a:ext uri="{FF2B5EF4-FFF2-40B4-BE49-F238E27FC236}">
                <a16:creationId xmlns:a16="http://schemas.microsoft.com/office/drawing/2014/main" id="{04FBB674-7E07-F141-9603-FD05E0E80F36}"/>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5" name="Rectangle 20">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11489" y="642594"/>
            <a:ext cx="5342133" cy="55728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77099" y="804672"/>
            <a:ext cx="5010912" cy="524865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3651B449-640E-664E-B44F-7FF560B9464D}"/>
              </a:ext>
            </a:extLst>
          </p:cNvPr>
          <p:cNvSpPr>
            <a:spLocks noGrp="1"/>
          </p:cNvSpPr>
          <p:nvPr>
            <p:ph type="title"/>
          </p:nvPr>
        </p:nvSpPr>
        <p:spPr>
          <a:xfrm>
            <a:off x="6654304" y="1050247"/>
            <a:ext cx="4733707" cy="1371600"/>
          </a:xfrm>
        </p:spPr>
        <p:txBody>
          <a:bodyPr>
            <a:normAutofit/>
          </a:bodyPr>
          <a:lstStyle/>
          <a:p>
            <a:r>
              <a:rPr lang="en-US" sz="3100" dirty="0"/>
              <a:t>Life-span Developmental Theories: Case of Donald T.</a:t>
            </a:r>
          </a:p>
        </p:txBody>
      </p:sp>
      <p:sp>
        <p:nvSpPr>
          <p:cNvPr id="3" name="Content Placeholder 2">
            <a:extLst>
              <a:ext uri="{FF2B5EF4-FFF2-40B4-BE49-F238E27FC236}">
                <a16:creationId xmlns:a16="http://schemas.microsoft.com/office/drawing/2014/main" id="{72B8991F-7E6A-D145-B0E8-7DF450C69968}"/>
              </a:ext>
            </a:extLst>
          </p:cNvPr>
          <p:cNvSpPr>
            <a:spLocks noGrp="1"/>
          </p:cNvSpPr>
          <p:nvPr>
            <p:ph idx="1"/>
          </p:nvPr>
        </p:nvSpPr>
        <p:spPr>
          <a:xfrm>
            <a:off x="6654304" y="2605741"/>
            <a:ext cx="4472922" cy="3131672"/>
          </a:xfrm>
        </p:spPr>
        <p:txBody>
          <a:bodyPr>
            <a:normAutofit/>
          </a:bodyPr>
          <a:lstStyle/>
          <a:p>
            <a:pPr marL="285750" indent="-285750">
              <a:lnSpc>
                <a:spcPct val="90000"/>
              </a:lnSpc>
              <a:spcBef>
                <a:spcPts val="0"/>
              </a:spcBef>
              <a:spcAft>
                <a:spcPts val="600"/>
              </a:spcAft>
              <a:buFont typeface="Arial" panose="020B0604020202020204" pitchFamily="34" charset="0"/>
              <a:buChar char="•"/>
            </a:pPr>
            <a:r>
              <a:rPr lang="en-IN" dirty="0"/>
              <a:t>Lived in small town &amp; generally accepted by public</a:t>
            </a:r>
            <a:br>
              <a:rPr lang="en-IN" dirty="0"/>
            </a:br>
            <a:endParaRPr lang="en-IN" dirty="0"/>
          </a:p>
          <a:p>
            <a:pPr marL="285750" indent="-285750">
              <a:lnSpc>
                <a:spcPct val="90000"/>
              </a:lnSpc>
              <a:spcBef>
                <a:spcPts val="0"/>
              </a:spcBef>
              <a:spcAft>
                <a:spcPts val="600"/>
              </a:spcAft>
              <a:buFont typeface="Arial" panose="020B0604020202020204" pitchFamily="34" charset="0"/>
              <a:buChar char="•"/>
            </a:pPr>
            <a:r>
              <a:rPr lang="en-IN" dirty="0"/>
              <a:t>Acceptance possibly influenced by family’s position &amp; power in community</a:t>
            </a:r>
            <a:br>
              <a:rPr lang="en-IN" dirty="0"/>
            </a:br>
            <a:endParaRPr lang="en-IN" dirty="0"/>
          </a:p>
          <a:p>
            <a:pPr marL="285750" indent="-285750">
              <a:lnSpc>
                <a:spcPct val="90000"/>
              </a:lnSpc>
              <a:spcBef>
                <a:spcPts val="0"/>
              </a:spcBef>
              <a:spcAft>
                <a:spcPts val="600"/>
              </a:spcAft>
              <a:buFont typeface="Arial" panose="020B0604020202020204" pitchFamily="34" charset="0"/>
              <a:buChar char="•"/>
            </a:pPr>
            <a:r>
              <a:rPr lang="en-IN" dirty="0"/>
              <a:t>Donald continued to develop &amp; adapt within context of hometown </a:t>
            </a:r>
            <a:br>
              <a:rPr lang="en-IN" dirty="0"/>
            </a:br>
            <a:endParaRPr lang="en-IN" dirty="0"/>
          </a:p>
          <a:p>
            <a:pPr marL="285750" indent="-285750">
              <a:lnSpc>
                <a:spcPct val="90000"/>
              </a:lnSpc>
              <a:spcBef>
                <a:spcPts val="0"/>
              </a:spcBef>
              <a:spcAft>
                <a:spcPts val="600"/>
              </a:spcAft>
              <a:buFont typeface="Arial" panose="020B0604020202020204" pitchFamily="34" charset="0"/>
              <a:buChar char="•"/>
            </a:pPr>
            <a:r>
              <a:rPr lang="en-IN" dirty="0"/>
              <a:t>Worked in family bank as teller</a:t>
            </a:r>
            <a:endParaRPr lang="en-US" dirty="0">
              <a:ln w="15875">
                <a:noFill/>
                <a:round/>
              </a:ln>
              <a:latin typeface="Eurostile" panose="020B0504020202050204"/>
            </a:endParaRPr>
          </a:p>
          <a:p>
            <a:pPr>
              <a:lnSpc>
                <a:spcPct val="90000"/>
              </a:lnSpc>
              <a:spcBef>
                <a:spcPts val="0"/>
              </a:spcBef>
              <a:spcAft>
                <a:spcPts val="600"/>
              </a:spcAft>
            </a:pPr>
            <a:endParaRPr lang="en-US" dirty="0"/>
          </a:p>
        </p:txBody>
      </p:sp>
    </p:spTree>
    <p:extLst>
      <p:ext uri="{BB962C8B-B14F-4D97-AF65-F5344CB8AC3E}">
        <p14:creationId xmlns:p14="http://schemas.microsoft.com/office/powerpoint/2010/main" val="33520008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11657BF2-BFFB-4FF0-9FE2-4D7F7A7C9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5397171-E233-4F26-9A8C-29C436537D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4393" y="237744"/>
            <a:ext cx="7652977"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a:extLst>
              <a:ext uri="{FF2B5EF4-FFF2-40B4-BE49-F238E27FC236}">
                <a16:creationId xmlns:a16="http://schemas.microsoft.com/office/drawing/2014/main" id="{EA830B9C-C9EB-4D80-9552-AE9DE30758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53" y="374904"/>
            <a:ext cx="734015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6" name="Title 5">
            <a:extLst>
              <a:ext uri="{FF2B5EF4-FFF2-40B4-BE49-F238E27FC236}">
                <a16:creationId xmlns:a16="http://schemas.microsoft.com/office/drawing/2014/main" id="{09A092D6-840C-E44D-A64E-9F0612E4E39C}"/>
              </a:ext>
            </a:extLst>
          </p:cNvPr>
          <p:cNvSpPr>
            <a:spLocks noGrp="1"/>
          </p:cNvSpPr>
          <p:nvPr>
            <p:ph type="title"/>
          </p:nvPr>
        </p:nvSpPr>
        <p:spPr>
          <a:xfrm>
            <a:off x="491067" y="422460"/>
            <a:ext cx="7116091" cy="1744183"/>
          </a:xfrm>
        </p:spPr>
        <p:txBody>
          <a:bodyPr>
            <a:normAutofit/>
          </a:bodyPr>
          <a:lstStyle/>
          <a:p>
            <a:r>
              <a:rPr lang="en-US" sz="3000" dirty="0"/>
              <a:t>Social Work’s Developmental, Ecological- Systems Framework</a:t>
            </a:r>
          </a:p>
        </p:txBody>
      </p:sp>
      <p:sp>
        <p:nvSpPr>
          <p:cNvPr id="3" name="Content Placeholder 2">
            <a:extLst>
              <a:ext uri="{FF2B5EF4-FFF2-40B4-BE49-F238E27FC236}">
                <a16:creationId xmlns:a16="http://schemas.microsoft.com/office/drawing/2014/main" id="{A6B03FF5-77E2-594B-85CA-302FA471AC0E}"/>
              </a:ext>
            </a:extLst>
          </p:cNvPr>
          <p:cNvSpPr>
            <a:spLocks noGrp="1"/>
          </p:cNvSpPr>
          <p:nvPr>
            <p:ph idx="1"/>
          </p:nvPr>
        </p:nvSpPr>
        <p:spPr>
          <a:xfrm>
            <a:off x="491067" y="2218266"/>
            <a:ext cx="7116091" cy="4104640"/>
          </a:xfrm>
        </p:spPr>
        <p:txBody>
          <a:bodyPr>
            <a:noAutofit/>
          </a:bodyPr>
          <a:lstStyle/>
          <a:p>
            <a:pPr marL="285750" indent="-285750">
              <a:lnSpc>
                <a:spcPct val="90000"/>
              </a:lnSpc>
              <a:spcBef>
                <a:spcPts val="0"/>
              </a:spcBef>
              <a:buFont typeface="Arial" panose="020B0604020202020204" pitchFamily="34" charset="0"/>
              <a:buChar char="•"/>
            </a:pPr>
            <a:r>
              <a:rPr lang="en-IN" dirty="0"/>
              <a:t>Bio-psycho-social-spiritual framework shares roots in contemporary developmental science</a:t>
            </a:r>
            <a:br>
              <a:rPr lang="en-IN" dirty="0"/>
            </a:br>
            <a:endParaRPr lang="en-IN" dirty="0"/>
          </a:p>
          <a:p>
            <a:pPr marL="285750" indent="-285750">
              <a:lnSpc>
                <a:spcPct val="90000"/>
              </a:lnSpc>
              <a:spcBef>
                <a:spcPts val="0"/>
              </a:spcBef>
              <a:buFont typeface="Arial" panose="020B0604020202020204" pitchFamily="34" charset="0"/>
              <a:buChar char="•"/>
            </a:pPr>
            <a:r>
              <a:rPr lang="en-IN" dirty="0"/>
              <a:t>Distinct conceptual roots in pragmatist philosophy of </a:t>
            </a:r>
            <a:r>
              <a:rPr lang="en-IN" b="1" dirty="0"/>
              <a:t>Jane Addams</a:t>
            </a:r>
            <a:br>
              <a:rPr lang="en-IN" b="1" dirty="0"/>
            </a:br>
            <a:endParaRPr lang="en-IN" b="1" dirty="0"/>
          </a:p>
          <a:p>
            <a:pPr marL="285750" indent="-285750">
              <a:lnSpc>
                <a:spcPct val="90000"/>
              </a:lnSpc>
              <a:spcBef>
                <a:spcPts val="0"/>
              </a:spcBef>
              <a:buFont typeface="Arial" panose="020B0604020202020204" pitchFamily="34" charset="0"/>
              <a:buChar char="•"/>
            </a:pPr>
            <a:r>
              <a:rPr lang="en-IN" dirty="0"/>
              <a:t>Jane Addams consistently focused on oppression</a:t>
            </a:r>
            <a:br>
              <a:rPr lang="en-IN" dirty="0"/>
            </a:br>
            <a:endParaRPr lang="en-IN" dirty="0"/>
          </a:p>
          <a:p>
            <a:pPr marL="285750" indent="-285750">
              <a:lnSpc>
                <a:spcPct val="90000"/>
              </a:lnSpc>
              <a:spcBef>
                <a:spcPts val="0"/>
              </a:spcBef>
              <a:buFont typeface="Arial" panose="020B0604020202020204" pitchFamily="34" charset="0"/>
              <a:buChar char="•"/>
            </a:pPr>
            <a:r>
              <a:rPr lang="en-IN" dirty="0"/>
              <a:t>Theorized about Hull House experiences addressing atypical topics (garbage collection, immigrant folk stories, prostitution, race, education </a:t>
            </a:r>
            <a:br>
              <a:rPr lang="en-IN" dirty="0"/>
            </a:br>
            <a:r>
              <a:rPr lang="en-IN" dirty="0"/>
              <a:t>&amp; world peace)</a:t>
            </a:r>
            <a:br>
              <a:rPr lang="en-IN" dirty="0"/>
            </a:br>
            <a:endParaRPr lang="en-IN" dirty="0"/>
          </a:p>
          <a:p>
            <a:pPr marL="285750" indent="-285750">
              <a:lnSpc>
                <a:spcPct val="90000"/>
              </a:lnSpc>
              <a:spcBef>
                <a:spcPts val="0"/>
              </a:spcBef>
              <a:buFont typeface="Arial" panose="020B0604020202020204" pitchFamily="34" charset="0"/>
              <a:buChar char="•"/>
            </a:pPr>
            <a:r>
              <a:rPr lang="en-IN" dirty="0"/>
              <a:t>Legacy helped shape way social science affects social work practice &amp; public policy</a:t>
            </a:r>
            <a:endParaRPr lang="en-US" dirty="0">
              <a:ln w="15875">
                <a:noFill/>
                <a:round/>
              </a:ln>
            </a:endParaRPr>
          </a:p>
          <a:p>
            <a:pPr>
              <a:lnSpc>
                <a:spcPct val="90000"/>
              </a:lnSpc>
              <a:spcBef>
                <a:spcPts val="0"/>
              </a:spcBef>
            </a:pPr>
            <a:endParaRPr lang="en-US" dirty="0"/>
          </a:p>
        </p:txBody>
      </p:sp>
      <p:pic>
        <p:nvPicPr>
          <p:cNvPr id="8" name="Picture 7">
            <a:extLst>
              <a:ext uri="{FF2B5EF4-FFF2-40B4-BE49-F238E27FC236}">
                <a16:creationId xmlns:a16="http://schemas.microsoft.com/office/drawing/2014/main" id="{FC7EDA24-9C3C-B741-A88F-26C7CDAE64D8}"/>
              </a:ext>
            </a:extLst>
          </p:cNvPr>
          <p:cNvPicPr>
            <a:picLocks noChangeAspect="1"/>
          </p:cNvPicPr>
          <p:nvPr/>
        </p:nvPicPr>
        <p:blipFill rotWithShape="1">
          <a:blip r:embed="rId3">
            <a:extLst>
              <a:ext uri="{28A0092B-C50C-407E-A947-70E740481C1C}">
                <a14:useLocalDpi xmlns:a14="http://schemas.microsoft.com/office/drawing/2010/main"/>
              </a:ext>
            </a:extLst>
          </a:blip>
          <a:srcRect b="-2"/>
          <a:stretch/>
        </p:blipFill>
        <p:spPr>
          <a:xfrm>
            <a:off x="7837371" y="237744"/>
            <a:ext cx="4124416" cy="6382512"/>
          </a:xfrm>
          <a:prstGeom prst="rect">
            <a:avLst/>
          </a:prstGeom>
        </p:spPr>
      </p:pic>
    </p:spTree>
    <p:extLst>
      <p:ext uri="{BB962C8B-B14F-4D97-AF65-F5344CB8AC3E}">
        <p14:creationId xmlns:p14="http://schemas.microsoft.com/office/powerpoint/2010/main" val="12404909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368A43D-AF0E-2444-A377-1F5EE962F1FB}"/>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16" name="Rectangle 15">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6" name="Title 5">
            <a:extLst>
              <a:ext uri="{FF2B5EF4-FFF2-40B4-BE49-F238E27FC236}">
                <a16:creationId xmlns:a16="http://schemas.microsoft.com/office/drawing/2014/main" id="{895E05D7-C432-B344-9CF8-465D84121F57}"/>
              </a:ext>
            </a:extLst>
          </p:cNvPr>
          <p:cNvSpPr>
            <a:spLocks noGrp="1"/>
          </p:cNvSpPr>
          <p:nvPr>
            <p:ph type="title"/>
          </p:nvPr>
        </p:nvSpPr>
        <p:spPr>
          <a:xfrm>
            <a:off x="4717306" y="237744"/>
            <a:ext cx="6718433" cy="1746504"/>
          </a:xfrm>
        </p:spPr>
        <p:txBody>
          <a:bodyPr>
            <a:normAutofit/>
          </a:bodyPr>
          <a:lstStyle/>
          <a:p>
            <a:r>
              <a:rPr lang="en-US" dirty="0">
                <a:solidFill>
                  <a:schemeClr val="tx1">
                    <a:lumMod val="75000"/>
                    <a:lumOff val="25000"/>
                  </a:schemeClr>
                </a:solidFill>
              </a:rPr>
              <a:t>Pragmatism</a:t>
            </a:r>
          </a:p>
        </p:txBody>
      </p:sp>
      <p:sp>
        <p:nvSpPr>
          <p:cNvPr id="3" name="Content Placeholder 2">
            <a:extLst>
              <a:ext uri="{FF2B5EF4-FFF2-40B4-BE49-F238E27FC236}">
                <a16:creationId xmlns:a16="http://schemas.microsoft.com/office/drawing/2014/main" id="{DAF0B7C8-DF47-2E47-BED0-18E1CB345C87}"/>
              </a:ext>
            </a:extLst>
          </p:cNvPr>
          <p:cNvSpPr>
            <a:spLocks noGrp="1"/>
          </p:cNvSpPr>
          <p:nvPr>
            <p:ph idx="1"/>
          </p:nvPr>
        </p:nvSpPr>
        <p:spPr>
          <a:xfrm>
            <a:off x="4740751" y="1688126"/>
            <a:ext cx="6832147" cy="4645855"/>
          </a:xfrm>
        </p:spPr>
        <p:txBody>
          <a:bodyPr>
            <a:noAutofit/>
          </a:bodyPr>
          <a:lstStyle/>
          <a:p>
            <a:pPr marL="285750" indent="-285750">
              <a:spcBef>
                <a:spcPts val="0"/>
              </a:spcBef>
              <a:buFont typeface="Arial" panose="020B0604020202020204" pitchFamily="34" charset="0"/>
              <a:buChar char="•"/>
            </a:pPr>
            <a:r>
              <a:rPr lang="en-IN" b="1" dirty="0">
                <a:solidFill>
                  <a:schemeClr val="tx1">
                    <a:lumMod val="75000"/>
                    <a:lumOff val="25000"/>
                  </a:schemeClr>
                </a:solidFill>
              </a:rPr>
              <a:t>American Pragmatism: </a:t>
            </a:r>
            <a:r>
              <a:rPr lang="en-IN" dirty="0">
                <a:solidFill>
                  <a:schemeClr val="tx1">
                    <a:lumMod val="75000"/>
                    <a:lumOff val="25000"/>
                  </a:schemeClr>
                </a:solidFill>
              </a:rPr>
              <a:t>Interplay of experience, reflection &amp; action for common good</a:t>
            </a:r>
            <a:br>
              <a:rPr lang="en-IN" dirty="0">
                <a:solidFill>
                  <a:schemeClr val="tx1">
                    <a:lumMod val="75000"/>
                    <a:lumOff val="25000"/>
                  </a:schemeClr>
                </a:solidFill>
              </a:rPr>
            </a:br>
            <a:endParaRPr lang="en-IN" dirty="0">
              <a:solidFill>
                <a:schemeClr val="tx1">
                  <a:lumMod val="75000"/>
                  <a:lumOff val="25000"/>
                </a:schemeClr>
              </a:solidFill>
            </a:endParaRPr>
          </a:p>
          <a:p>
            <a:pPr marL="285750" indent="-285750">
              <a:spcBef>
                <a:spcPts val="0"/>
              </a:spcBef>
              <a:buFont typeface="Arial" panose="020B0604020202020204" pitchFamily="34" charset="0"/>
              <a:buChar char="•"/>
            </a:pPr>
            <a:r>
              <a:rPr lang="en-IN" dirty="0">
                <a:solidFill>
                  <a:schemeClr val="tx1">
                    <a:lumMod val="75000"/>
                    <a:lumOff val="25000"/>
                  </a:schemeClr>
                </a:solidFill>
              </a:rPr>
              <a:t>Know world through experiences &amp; actions</a:t>
            </a:r>
            <a:br>
              <a:rPr lang="en-IN" dirty="0">
                <a:solidFill>
                  <a:schemeClr val="tx1">
                    <a:lumMod val="75000"/>
                    <a:lumOff val="25000"/>
                  </a:schemeClr>
                </a:solidFill>
              </a:rPr>
            </a:br>
            <a:endParaRPr lang="en-IN" dirty="0">
              <a:solidFill>
                <a:schemeClr val="tx1">
                  <a:lumMod val="75000"/>
                  <a:lumOff val="25000"/>
                </a:schemeClr>
              </a:solidFill>
            </a:endParaRPr>
          </a:p>
          <a:p>
            <a:pPr marL="285750" indent="-285750">
              <a:spcBef>
                <a:spcPts val="0"/>
              </a:spcBef>
              <a:buFont typeface="Arial" panose="020B0604020202020204" pitchFamily="34" charset="0"/>
              <a:buChar char="•"/>
            </a:pPr>
            <a:r>
              <a:rPr lang="en-IN" dirty="0">
                <a:solidFill>
                  <a:schemeClr val="tx1">
                    <a:lumMod val="75000"/>
                    <a:lumOff val="25000"/>
                  </a:schemeClr>
                </a:solidFill>
              </a:rPr>
              <a:t>Overt action w/ reflection necessary to acquiring knowledge</a:t>
            </a:r>
            <a:br>
              <a:rPr lang="en-IN" dirty="0">
                <a:solidFill>
                  <a:schemeClr val="tx1">
                    <a:lumMod val="75000"/>
                    <a:lumOff val="25000"/>
                  </a:schemeClr>
                </a:solidFill>
              </a:rPr>
            </a:br>
            <a:endParaRPr lang="en-IN" dirty="0">
              <a:solidFill>
                <a:schemeClr val="tx1">
                  <a:lumMod val="75000"/>
                  <a:lumOff val="25000"/>
                </a:schemeClr>
              </a:solidFill>
            </a:endParaRPr>
          </a:p>
          <a:p>
            <a:pPr marL="285750" indent="-285750">
              <a:spcBef>
                <a:spcPts val="0"/>
              </a:spcBef>
              <a:buFont typeface="Arial" panose="020B0604020202020204" pitchFamily="34" charset="0"/>
              <a:buChar char="•"/>
            </a:pPr>
            <a:r>
              <a:rPr lang="en-IN" dirty="0">
                <a:solidFill>
                  <a:schemeClr val="tx1">
                    <a:lumMod val="75000"/>
                    <a:lumOff val="25000"/>
                  </a:schemeClr>
                </a:solidFill>
              </a:rPr>
              <a:t>Central tenet, philosophy should address problems of current social situation</a:t>
            </a:r>
            <a:br>
              <a:rPr lang="en-IN" dirty="0">
                <a:solidFill>
                  <a:schemeClr val="tx1">
                    <a:lumMod val="75000"/>
                    <a:lumOff val="25000"/>
                  </a:schemeClr>
                </a:solidFill>
              </a:rPr>
            </a:br>
            <a:endParaRPr lang="en-IN" dirty="0">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r>
              <a:rPr lang="en-IN" dirty="0">
                <a:solidFill>
                  <a:schemeClr val="tx1">
                    <a:lumMod val="75000"/>
                    <a:lumOff val="25000"/>
                  </a:schemeClr>
                </a:solidFill>
              </a:rPr>
              <a:t>Social work:</a:t>
            </a:r>
          </a:p>
          <a:p>
            <a:pPr marL="560070" lvl="1" indent="-285750">
              <a:lnSpc>
                <a:spcPct val="90000"/>
              </a:lnSpc>
              <a:spcBef>
                <a:spcPts val="0"/>
              </a:spcBef>
              <a:buFont typeface="Arial" panose="020B0604020202020204" pitchFamily="34" charset="0"/>
              <a:buChar char="•"/>
            </a:pPr>
            <a:r>
              <a:rPr lang="en-IN" sz="1800" dirty="0">
                <a:solidFill>
                  <a:schemeClr val="tx1">
                    <a:lumMod val="75000"/>
                    <a:lumOff val="25000"/>
                  </a:schemeClr>
                </a:solidFill>
              </a:rPr>
              <a:t>Commitment to empower silenced voices &amp; address human struggles</a:t>
            </a:r>
          </a:p>
          <a:p>
            <a:pPr marL="560070" lvl="1" indent="-285750">
              <a:lnSpc>
                <a:spcPct val="90000"/>
              </a:lnSpc>
              <a:spcBef>
                <a:spcPts val="0"/>
              </a:spcBef>
              <a:buFont typeface="Arial" panose="020B0604020202020204" pitchFamily="34" charset="0"/>
              <a:buChar char="•"/>
            </a:pPr>
            <a:r>
              <a:rPr lang="en-IN" sz="1800" dirty="0">
                <a:solidFill>
                  <a:schemeClr val="tx1">
                    <a:lumMod val="75000"/>
                    <a:lumOff val="25000"/>
                  </a:schemeClr>
                </a:solidFill>
              </a:rPr>
              <a:t>Creates positive change through attention, assessments &amp; interventions</a:t>
            </a:r>
          </a:p>
          <a:p>
            <a:pPr marL="560070" lvl="1" indent="-285750">
              <a:lnSpc>
                <a:spcPct val="90000"/>
              </a:lnSpc>
              <a:spcBef>
                <a:spcPts val="0"/>
              </a:spcBef>
              <a:buFont typeface="Arial" panose="020B0604020202020204" pitchFamily="34" charset="0"/>
              <a:buChar char="•"/>
            </a:pPr>
            <a:r>
              <a:rPr lang="en-IN" sz="1800" dirty="0">
                <a:ln w="15875">
                  <a:noFill/>
                  <a:round/>
                </a:ln>
                <a:solidFill>
                  <a:schemeClr val="tx1">
                    <a:lumMod val="75000"/>
                    <a:lumOff val="25000"/>
                  </a:schemeClr>
                </a:solidFill>
              </a:rPr>
              <a:t>Creates change by organizing communities, removing barriers &amp; improving public &amp; corporate policies</a:t>
            </a:r>
            <a:endParaRPr lang="en-US" sz="1800" dirty="0">
              <a:ln w="15875">
                <a:noFill/>
                <a:round/>
              </a:ln>
              <a:solidFill>
                <a:schemeClr val="tx1">
                  <a:lumMod val="75000"/>
                  <a:lumOff val="25000"/>
                </a:schemeClr>
              </a:solidFill>
            </a:endParaRPr>
          </a:p>
          <a:p>
            <a:pPr>
              <a:lnSpc>
                <a:spcPct val="90000"/>
              </a:lnSpc>
              <a:spcBef>
                <a:spcPts val="0"/>
              </a:spcBef>
            </a:pPr>
            <a:endParaRPr lang="en-US" dirty="0">
              <a:solidFill>
                <a:schemeClr val="tx1">
                  <a:lumMod val="75000"/>
                  <a:lumOff val="25000"/>
                </a:schemeClr>
              </a:solidFill>
            </a:endParaRPr>
          </a:p>
          <a:p>
            <a:pPr>
              <a:spcBef>
                <a:spcPts val="0"/>
              </a:spcBef>
            </a:pPr>
            <a:endParaRPr lang="en-US" dirty="0">
              <a:solidFill>
                <a:schemeClr val="tx1">
                  <a:lumMod val="75000"/>
                  <a:lumOff val="25000"/>
                </a:schemeClr>
              </a:solidFill>
            </a:endParaRPr>
          </a:p>
        </p:txBody>
      </p:sp>
    </p:spTree>
    <p:extLst>
      <p:ext uri="{BB962C8B-B14F-4D97-AF65-F5344CB8AC3E}">
        <p14:creationId xmlns:p14="http://schemas.microsoft.com/office/powerpoint/2010/main" val="40150234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8025D24F-C437-3C40-A129-D5A0C8069626}"/>
              </a:ext>
            </a:extLst>
          </p:cNvPr>
          <p:cNvPicPr>
            <a:picLocks noChangeAspect="1"/>
          </p:cNvPicPr>
          <p:nvPr/>
        </p:nvPicPr>
        <p:blipFill rotWithShape="1">
          <a:blip r:embed="rId3">
            <a:extLst>
              <a:ext uri="{28A0092B-C50C-407E-A947-70E740481C1C}">
                <a14:useLocalDpi xmlns:a14="http://schemas.microsoft.com/office/drawing/2010/main"/>
              </a:ext>
            </a:extLst>
          </a:blip>
          <a:srcRect l="9091" b="9091"/>
          <a:stretch/>
        </p:blipFill>
        <p:spPr>
          <a:xfrm>
            <a:off x="20" y="-1"/>
            <a:ext cx="12191980" cy="6857999"/>
          </a:xfrm>
          <a:prstGeom prst="rect">
            <a:avLst/>
          </a:prstGeom>
        </p:spPr>
      </p:pic>
      <p:sp>
        <p:nvSpPr>
          <p:cNvPr id="37" name="Rectangle 36">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9" name="Rectangle 38">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6" name="Title 5">
            <a:extLst>
              <a:ext uri="{FF2B5EF4-FFF2-40B4-BE49-F238E27FC236}">
                <a16:creationId xmlns:a16="http://schemas.microsoft.com/office/drawing/2014/main" id="{C32F97B1-8C74-6444-A6BB-67369BE9EAAA}"/>
              </a:ext>
            </a:extLst>
          </p:cNvPr>
          <p:cNvSpPr>
            <a:spLocks noGrp="1"/>
          </p:cNvSpPr>
          <p:nvPr>
            <p:ph type="title"/>
          </p:nvPr>
        </p:nvSpPr>
        <p:spPr>
          <a:xfrm>
            <a:off x="5038823" y="642594"/>
            <a:ext cx="6718435" cy="1746504"/>
          </a:xfrm>
        </p:spPr>
        <p:txBody>
          <a:bodyPr>
            <a:normAutofit/>
          </a:bodyPr>
          <a:lstStyle/>
          <a:p>
            <a:r>
              <a:rPr lang="en-US" dirty="0">
                <a:solidFill>
                  <a:schemeClr val="tx1">
                    <a:lumMod val="75000"/>
                    <a:lumOff val="25000"/>
                  </a:schemeClr>
                </a:solidFill>
              </a:rPr>
              <a:t>Perspectives on the </a:t>
            </a:r>
            <a:br>
              <a:rPr lang="en-US" dirty="0">
                <a:solidFill>
                  <a:schemeClr val="tx1">
                    <a:lumMod val="75000"/>
                    <a:lumOff val="25000"/>
                  </a:schemeClr>
                </a:solidFill>
              </a:rPr>
            </a:br>
            <a:r>
              <a:rPr lang="en-US" dirty="0">
                <a:solidFill>
                  <a:schemeClr val="tx1">
                    <a:lumMod val="75000"/>
                    <a:lumOff val="25000"/>
                  </a:schemeClr>
                </a:solidFill>
              </a:rPr>
              <a:t>Helping Process</a:t>
            </a:r>
          </a:p>
        </p:txBody>
      </p:sp>
      <p:sp>
        <p:nvSpPr>
          <p:cNvPr id="3" name="Content Placeholder 2">
            <a:extLst>
              <a:ext uri="{FF2B5EF4-FFF2-40B4-BE49-F238E27FC236}">
                <a16:creationId xmlns:a16="http://schemas.microsoft.com/office/drawing/2014/main" id="{50F6FBF3-A918-9F4A-ACD3-8733955F4B8B}"/>
              </a:ext>
            </a:extLst>
          </p:cNvPr>
          <p:cNvSpPr>
            <a:spLocks noGrp="1"/>
          </p:cNvSpPr>
          <p:nvPr>
            <p:ph idx="1"/>
          </p:nvPr>
        </p:nvSpPr>
        <p:spPr>
          <a:xfrm>
            <a:off x="4740752" y="2793547"/>
            <a:ext cx="6718434" cy="3645942"/>
          </a:xfrm>
        </p:spPr>
        <p:txBody>
          <a:bodyPr>
            <a:noAutofit/>
          </a:bodyPr>
          <a:lstStyle/>
          <a:p>
            <a:pPr marL="285750" indent="-285750">
              <a:lnSpc>
                <a:spcPct val="90000"/>
              </a:lnSpc>
              <a:spcBef>
                <a:spcPts val="0"/>
              </a:spcBef>
              <a:buFont typeface="Arial" panose="020B0604020202020204" pitchFamily="34" charset="0"/>
              <a:buChar char="•"/>
            </a:pPr>
            <a:r>
              <a:rPr lang="en-IN" dirty="0">
                <a:solidFill>
                  <a:schemeClr val="tx1">
                    <a:lumMod val="75000"/>
                    <a:lumOff val="25000"/>
                  </a:schemeClr>
                </a:solidFill>
              </a:rPr>
              <a:t>Help to individuals &amp; communities experiencing oppression varies</a:t>
            </a:r>
            <a:br>
              <a:rPr lang="en-IN" dirty="0">
                <a:solidFill>
                  <a:schemeClr val="tx1">
                    <a:lumMod val="75000"/>
                    <a:lumOff val="25000"/>
                  </a:schemeClr>
                </a:solidFill>
              </a:rPr>
            </a:br>
            <a:endParaRPr lang="en-IN" dirty="0">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r>
              <a:rPr lang="en-IN" b="1" dirty="0">
                <a:solidFill>
                  <a:schemeClr val="tx1">
                    <a:lumMod val="75000"/>
                    <a:lumOff val="25000"/>
                  </a:schemeClr>
                </a:solidFill>
              </a:rPr>
              <a:t>Medical model: </a:t>
            </a:r>
            <a:r>
              <a:rPr lang="en-IN" dirty="0">
                <a:solidFill>
                  <a:schemeClr val="tx1">
                    <a:lumMod val="75000"/>
                    <a:lumOff val="25000"/>
                  </a:schemeClr>
                </a:solidFill>
              </a:rPr>
              <a:t>diagnoses problems &amp; develops treatment plan</a:t>
            </a:r>
            <a:br>
              <a:rPr lang="en-IN" dirty="0">
                <a:solidFill>
                  <a:schemeClr val="tx1">
                    <a:lumMod val="75000"/>
                    <a:lumOff val="25000"/>
                  </a:schemeClr>
                </a:solidFill>
              </a:rPr>
            </a:br>
            <a:endParaRPr lang="en-IN" dirty="0">
              <a:solidFill>
                <a:schemeClr val="tx1">
                  <a:lumMod val="75000"/>
                  <a:lumOff val="25000"/>
                </a:schemeClr>
              </a:solidFill>
            </a:endParaRPr>
          </a:p>
          <a:p>
            <a:pPr marL="285750" indent="-285750">
              <a:lnSpc>
                <a:spcPct val="90000"/>
              </a:lnSpc>
              <a:spcBef>
                <a:spcPts val="0"/>
              </a:spcBef>
              <a:buFont typeface="Arial" panose="020B0604020202020204" pitchFamily="34" charset="0"/>
              <a:buChar char="•"/>
            </a:pPr>
            <a:r>
              <a:rPr lang="en-IN" b="1" dirty="0">
                <a:solidFill>
                  <a:schemeClr val="tx1">
                    <a:lumMod val="75000"/>
                    <a:lumOff val="25000"/>
                  </a:schemeClr>
                </a:solidFill>
              </a:rPr>
              <a:t>Strengths perspective:</a:t>
            </a:r>
          </a:p>
          <a:p>
            <a:pPr marL="742950" lvl="1" indent="-285750">
              <a:lnSpc>
                <a:spcPct val="90000"/>
              </a:lnSpc>
              <a:spcBef>
                <a:spcPts val="0"/>
              </a:spcBef>
              <a:buFont typeface="Arial" panose="020B0604020202020204" pitchFamily="34" charset="0"/>
              <a:buChar char="•"/>
            </a:pPr>
            <a:r>
              <a:rPr lang="en-IN" sz="1800" dirty="0">
                <a:solidFill>
                  <a:schemeClr val="tx1">
                    <a:lumMod val="75000"/>
                    <a:lumOff val="25000"/>
                  </a:schemeClr>
                </a:solidFill>
              </a:rPr>
              <a:t>Identifies abilities, talents &amp; resources. </a:t>
            </a:r>
          </a:p>
          <a:p>
            <a:pPr marL="742950" lvl="1" indent="-285750">
              <a:lnSpc>
                <a:spcPct val="90000"/>
              </a:lnSpc>
              <a:spcBef>
                <a:spcPts val="0"/>
              </a:spcBef>
              <a:buFont typeface="Arial" panose="020B0604020202020204" pitchFamily="34" charset="0"/>
              <a:buChar char="•"/>
            </a:pPr>
            <a:r>
              <a:rPr lang="en-IN" sz="1800" dirty="0">
                <a:solidFill>
                  <a:schemeClr val="tx1">
                    <a:lumMod val="75000"/>
                    <a:lumOff val="25000"/>
                  </a:schemeClr>
                </a:solidFill>
              </a:rPr>
              <a:t>Spends little time assessing &amp; focusing on symptoms &amp; deficits</a:t>
            </a:r>
          </a:p>
          <a:p>
            <a:pPr marL="742950" lvl="1" indent="-285750">
              <a:lnSpc>
                <a:spcPct val="90000"/>
              </a:lnSpc>
              <a:spcBef>
                <a:spcPts val="0"/>
              </a:spcBef>
              <a:buFont typeface="Arial" panose="020B0604020202020204" pitchFamily="34" charset="0"/>
              <a:buChar char="•"/>
            </a:pPr>
            <a:r>
              <a:rPr lang="en-IN" sz="1800" dirty="0">
                <a:solidFill>
                  <a:schemeClr val="tx1">
                    <a:lumMod val="75000"/>
                    <a:lumOff val="25000"/>
                  </a:schemeClr>
                </a:solidFill>
              </a:rPr>
              <a:t>Underlying assumptions = every one has strengths, some untapped; growth occur from building assets</a:t>
            </a:r>
          </a:p>
          <a:p>
            <a:pPr marL="742950" lvl="1" indent="-285750">
              <a:lnSpc>
                <a:spcPct val="90000"/>
              </a:lnSpc>
              <a:spcBef>
                <a:spcPts val="0"/>
              </a:spcBef>
              <a:buFont typeface="Arial" panose="020B0604020202020204" pitchFamily="34" charset="0"/>
              <a:buChar char="•"/>
            </a:pPr>
            <a:r>
              <a:rPr lang="en-IN" sz="1800" dirty="0">
                <a:solidFill>
                  <a:schemeClr val="tx1">
                    <a:lumMod val="75000"/>
                    <a:lumOff val="25000"/>
                  </a:schemeClr>
                </a:solidFill>
              </a:rPr>
              <a:t>Clients not viewed as passive victims to be rescued &amp; expected to help define issues &amp; remedies</a:t>
            </a:r>
            <a:endParaRPr lang="en-US" sz="1800" dirty="0">
              <a:ln w="15875">
                <a:noFill/>
                <a:round/>
              </a:ln>
              <a:solidFill>
                <a:schemeClr val="tx1">
                  <a:lumMod val="75000"/>
                  <a:lumOff val="25000"/>
                </a:schemeClr>
              </a:solidFill>
            </a:endParaRPr>
          </a:p>
          <a:p>
            <a:pPr>
              <a:lnSpc>
                <a:spcPct val="90000"/>
              </a:lnSpc>
              <a:spcBef>
                <a:spcPts val="0"/>
              </a:spcBef>
            </a:pPr>
            <a:endParaRPr lang="en-IN" dirty="0">
              <a:solidFill>
                <a:schemeClr val="tx1">
                  <a:lumMod val="75000"/>
                  <a:lumOff val="25000"/>
                </a:schemeClr>
              </a:solidFill>
            </a:endParaRPr>
          </a:p>
          <a:p>
            <a:pPr>
              <a:lnSpc>
                <a:spcPct val="90000"/>
              </a:lnSpc>
              <a:spcBef>
                <a:spcPts val="0"/>
              </a:spcBef>
            </a:pPr>
            <a:endParaRPr lang="en-US" dirty="0">
              <a:solidFill>
                <a:schemeClr val="tx1">
                  <a:lumMod val="75000"/>
                  <a:lumOff val="25000"/>
                </a:schemeClr>
              </a:solidFill>
            </a:endParaRPr>
          </a:p>
          <a:p>
            <a:pPr>
              <a:lnSpc>
                <a:spcPct val="90000"/>
              </a:lnSpc>
              <a:spcBef>
                <a:spcPts val="0"/>
              </a:spcBef>
            </a:pPr>
            <a:endParaRPr lang="en-US" dirty="0">
              <a:solidFill>
                <a:schemeClr val="tx1">
                  <a:lumMod val="75000"/>
                  <a:lumOff val="25000"/>
                </a:schemeClr>
              </a:solidFill>
            </a:endParaRPr>
          </a:p>
        </p:txBody>
      </p:sp>
    </p:spTree>
    <p:extLst>
      <p:ext uri="{BB962C8B-B14F-4D97-AF65-F5344CB8AC3E}">
        <p14:creationId xmlns:p14="http://schemas.microsoft.com/office/powerpoint/2010/main" val="13175793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870BB34-1E11-4A38-961E-8BECD4EB20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descr="A picture containing outdoor&#10;&#10;Description automatically generated">
            <a:extLst>
              <a:ext uri="{FF2B5EF4-FFF2-40B4-BE49-F238E27FC236}">
                <a16:creationId xmlns:a16="http://schemas.microsoft.com/office/drawing/2014/main" id="{7237B53B-064B-5F4A-B3A4-4C4C3A4B872B}"/>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flipH="1">
            <a:off x="20" y="10"/>
            <a:ext cx="12191980" cy="6857990"/>
          </a:xfrm>
          <a:prstGeom prst="rect">
            <a:avLst/>
          </a:prstGeom>
        </p:spPr>
      </p:pic>
      <p:sp>
        <p:nvSpPr>
          <p:cNvPr id="14" name="Rectangle 13">
            <a:extLst>
              <a:ext uri="{FF2B5EF4-FFF2-40B4-BE49-F238E27FC236}">
                <a16:creationId xmlns:a16="http://schemas.microsoft.com/office/drawing/2014/main" id="{3E480DB9-98E5-480A-AF30-5D73B61273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0206"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C1F246CF-DB85-4B25-B3A3-F5BBDEE3EA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7366" y="374904"/>
            <a:ext cx="7340156" cy="6108192"/>
          </a:xfrm>
          <a:prstGeom prst="rect">
            <a:avLst/>
          </a:prstGeom>
          <a:noFill/>
          <a:ln w="635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7" name="Title 6">
            <a:extLst>
              <a:ext uri="{FF2B5EF4-FFF2-40B4-BE49-F238E27FC236}">
                <a16:creationId xmlns:a16="http://schemas.microsoft.com/office/drawing/2014/main" id="{5E33853A-BA97-3B40-ADF7-EEB75CE95D72}"/>
              </a:ext>
            </a:extLst>
          </p:cNvPr>
          <p:cNvSpPr>
            <a:spLocks noGrp="1"/>
          </p:cNvSpPr>
          <p:nvPr>
            <p:ph type="title"/>
          </p:nvPr>
        </p:nvSpPr>
        <p:spPr>
          <a:xfrm>
            <a:off x="671830" y="303928"/>
            <a:ext cx="6718433" cy="1746504"/>
          </a:xfrm>
        </p:spPr>
        <p:txBody>
          <a:bodyPr>
            <a:normAutofit/>
          </a:bodyPr>
          <a:lstStyle/>
          <a:p>
            <a:r>
              <a:rPr lang="en-US" sz="4000" dirty="0">
                <a:solidFill>
                  <a:schemeClr val="tx1">
                    <a:lumMod val="75000"/>
                    <a:lumOff val="25000"/>
                  </a:schemeClr>
                </a:solidFill>
              </a:rPr>
              <a:t>Summary</a:t>
            </a:r>
          </a:p>
        </p:txBody>
      </p:sp>
      <p:sp>
        <p:nvSpPr>
          <p:cNvPr id="3" name="Content Placeholder 2">
            <a:extLst>
              <a:ext uri="{FF2B5EF4-FFF2-40B4-BE49-F238E27FC236}">
                <a16:creationId xmlns:a16="http://schemas.microsoft.com/office/drawing/2014/main" id="{69BC2459-0988-DD46-9030-E383B12883AD}"/>
              </a:ext>
            </a:extLst>
          </p:cNvPr>
          <p:cNvSpPr>
            <a:spLocks noGrp="1"/>
          </p:cNvSpPr>
          <p:nvPr>
            <p:ph idx="1"/>
          </p:nvPr>
        </p:nvSpPr>
        <p:spPr>
          <a:xfrm>
            <a:off x="671830" y="1845733"/>
            <a:ext cx="7045691" cy="4426373"/>
          </a:xfrm>
        </p:spPr>
        <p:txBody>
          <a:bodyPr>
            <a:normAutofit/>
          </a:bodyPr>
          <a:lstStyle/>
          <a:p>
            <a:pPr marL="285750" indent="-285750">
              <a:spcBef>
                <a:spcPts val="0"/>
              </a:spcBef>
              <a:buFont typeface="Arial" panose="020B0604020202020204" pitchFamily="34" charset="0"/>
              <a:buChar char="•"/>
            </a:pPr>
            <a:r>
              <a:rPr lang="en-IN" dirty="0">
                <a:solidFill>
                  <a:schemeClr val="tx1">
                    <a:lumMod val="75000"/>
                    <a:lumOff val="25000"/>
                  </a:schemeClr>
                </a:solidFill>
              </a:rPr>
              <a:t>Developmental, ecological-systems framework portrays human development resulting from: </a:t>
            </a:r>
          </a:p>
          <a:p>
            <a:pPr marL="560070" lvl="1" indent="-285750">
              <a:spcBef>
                <a:spcPts val="0"/>
              </a:spcBef>
              <a:buFont typeface="Arial" panose="020B0604020202020204" pitchFamily="34" charset="0"/>
              <a:buChar char="•"/>
            </a:pPr>
            <a:r>
              <a:rPr lang="en-IN" sz="1800" dirty="0">
                <a:solidFill>
                  <a:schemeClr val="tx1">
                    <a:lumMod val="75000"/>
                    <a:lumOff val="25000"/>
                  </a:schemeClr>
                </a:solidFill>
              </a:rPr>
              <a:t>Interactions of biological, psychological &amp; social factors</a:t>
            </a:r>
          </a:p>
          <a:p>
            <a:pPr marL="560070" lvl="1" indent="-285750">
              <a:spcBef>
                <a:spcPts val="0"/>
              </a:spcBef>
              <a:buFont typeface="Arial" panose="020B0604020202020204" pitchFamily="34" charset="0"/>
              <a:buChar char="•"/>
            </a:pPr>
            <a:r>
              <a:rPr lang="en-IN" sz="1800" dirty="0">
                <a:solidFill>
                  <a:schemeClr val="tx1">
                    <a:lumMod val="75000"/>
                    <a:lumOff val="25000"/>
                  </a:schemeClr>
                </a:solidFill>
              </a:rPr>
              <a:t>Interacting forces of person’s sociocultural-historical contexts</a:t>
            </a:r>
            <a:br>
              <a:rPr lang="en-IN" sz="1800" dirty="0">
                <a:solidFill>
                  <a:schemeClr val="tx1">
                    <a:lumMod val="75000"/>
                    <a:lumOff val="25000"/>
                  </a:schemeClr>
                </a:solidFill>
              </a:rPr>
            </a:br>
            <a:endParaRPr lang="en-IN" sz="1800" dirty="0">
              <a:solidFill>
                <a:schemeClr val="tx1">
                  <a:lumMod val="75000"/>
                  <a:lumOff val="25000"/>
                </a:schemeClr>
              </a:solidFill>
            </a:endParaRPr>
          </a:p>
          <a:p>
            <a:pPr marL="285750" indent="-285750">
              <a:spcBef>
                <a:spcPts val="0"/>
              </a:spcBef>
              <a:buFont typeface="Arial" panose="020B0604020202020204" pitchFamily="34" charset="0"/>
              <a:buChar char="•"/>
            </a:pPr>
            <a:r>
              <a:rPr lang="en-IN" dirty="0"/>
              <a:t>Ecological contexts that help/hinder development include: </a:t>
            </a:r>
          </a:p>
          <a:p>
            <a:pPr marL="742950" lvl="1" indent="-285750">
              <a:spcBef>
                <a:spcPts val="0"/>
              </a:spcBef>
              <a:buFont typeface="Arial" panose="020B0604020202020204" pitchFamily="34" charset="0"/>
              <a:buChar char="•"/>
            </a:pPr>
            <a:r>
              <a:rPr lang="en-IN" sz="1800" dirty="0"/>
              <a:t>Micro-</a:t>
            </a:r>
          </a:p>
          <a:p>
            <a:pPr marL="742950" lvl="1" indent="-285750">
              <a:spcBef>
                <a:spcPts val="0"/>
              </a:spcBef>
              <a:buFont typeface="Arial" panose="020B0604020202020204" pitchFamily="34" charset="0"/>
              <a:buChar char="•"/>
            </a:pPr>
            <a:r>
              <a:rPr lang="en-IN" sz="1800" dirty="0"/>
              <a:t>Meso-</a:t>
            </a:r>
          </a:p>
          <a:p>
            <a:pPr marL="742950" lvl="1" indent="-285750">
              <a:spcBef>
                <a:spcPts val="0"/>
              </a:spcBef>
              <a:buFont typeface="Arial" panose="020B0604020202020204" pitchFamily="34" charset="0"/>
              <a:buChar char="•"/>
            </a:pPr>
            <a:r>
              <a:rPr lang="en-IN" sz="1800" dirty="0"/>
              <a:t> Exo-</a:t>
            </a:r>
          </a:p>
          <a:p>
            <a:pPr marL="742950" lvl="1" indent="-285750">
              <a:spcBef>
                <a:spcPts val="0"/>
              </a:spcBef>
              <a:buFont typeface="Arial" panose="020B0604020202020204" pitchFamily="34" charset="0"/>
              <a:buChar char="•"/>
            </a:pPr>
            <a:r>
              <a:rPr lang="en-IN" sz="1800" dirty="0"/>
              <a:t> Macro-</a:t>
            </a:r>
          </a:p>
          <a:p>
            <a:pPr marL="742950" lvl="1" indent="-285750">
              <a:spcBef>
                <a:spcPts val="0"/>
              </a:spcBef>
              <a:buFont typeface="Arial" panose="020B0604020202020204" pitchFamily="34" charset="0"/>
              <a:buChar char="•"/>
            </a:pPr>
            <a:r>
              <a:rPr lang="en-IN" sz="1800" dirty="0"/>
              <a:t>Macrochronological systems</a:t>
            </a:r>
          </a:p>
          <a:p>
            <a:pPr marL="285750" indent="-285750">
              <a:spcBef>
                <a:spcPts val="0"/>
              </a:spcBef>
              <a:buFont typeface="Arial" panose="020B0604020202020204" pitchFamily="34" charset="0"/>
              <a:buChar char="•"/>
            </a:pPr>
            <a:endParaRPr lang="en-IN" dirty="0"/>
          </a:p>
          <a:p>
            <a:pPr marL="285750" indent="-285750">
              <a:spcBef>
                <a:spcPts val="0"/>
              </a:spcBef>
              <a:buFont typeface="Arial" panose="020B0604020202020204" pitchFamily="34" charset="0"/>
              <a:buChar char="•"/>
            </a:pPr>
            <a:r>
              <a:rPr lang="en-IN" dirty="0"/>
              <a:t>We all develop multiple perspectives &amp; frameworks for understanding </a:t>
            </a:r>
            <a:br>
              <a:rPr lang="en-IN" dirty="0"/>
            </a:br>
            <a:r>
              <a:rPr lang="en-IN" dirty="0"/>
              <a:t>&amp; operating within diverse system</a:t>
            </a:r>
            <a:endParaRPr lang="en-US" dirty="0">
              <a:ln w="15875">
                <a:noFill/>
                <a:round/>
              </a:ln>
            </a:endParaRPr>
          </a:p>
          <a:p>
            <a:pPr>
              <a:spcBef>
                <a:spcPts val="0"/>
              </a:spcBef>
            </a:pPr>
            <a:endParaRPr lang="en-US" dirty="0">
              <a:solidFill>
                <a:schemeClr val="tx1">
                  <a:lumMod val="75000"/>
                  <a:lumOff val="25000"/>
                </a:schemeClr>
              </a:solidFill>
            </a:endParaRPr>
          </a:p>
        </p:txBody>
      </p:sp>
    </p:spTree>
    <p:extLst>
      <p:ext uri="{BB962C8B-B14F-4D97-AF65-F5344CB8AC3E}">
        <p14:creationId xmlns:p14="http://schemas.microsoft.com/office/powerpoint/2010/main" val="36446506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54A4710A-8EE6-7640-8B0D-9E9B8AEEB8B6}"/>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 y="10"/>
            <a:ext cx="12191999" cy="6857989"/>
          </a:xfrm>
          <a:prstGeom prst="rect">
            <a:avLst/>
          </a:prstGeom>
        </p:spPr>
      </p:pic>
      <p:sp>
        <p:nvSpPr>
          <p:cNvPr id="29" name="Rectangle 28">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11489" y="642594"/>
            <a:ext cx="5342133" cy="55728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77099" y="804672"/>
            <a:ext cx="5010912" cy="524865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78487B8A-267C-1E48-912F-5A00A93E7F7F}"/>
              </a:ext>
            </a:extLst>
          </p:cNvPr>
          <p:cNvSpPr>
            <a:spLocks noGrp="1"/>
          </p:cNvSpPr>
          <p:nvPr>
            <p:ph type="title"/>
          </p:nvPr>
        </p:nvSpPr>
        <p:spPr>
          <a:xfrm>
            <a:off x="6654304" y="1050247"/>
            <a:ext cx="4472921" cy="1371600"/>
          </a:xfrm>
        </p:spPr>
        <p:txBody>
          <a:bodyPr>
            <a:normAutofit/>
          </a:bodyPr>
          <a:lstStyle/>
          <a:p>
            <a:r>
              <a:rPr lang="en-US" sz="3100"/>
              <a:t>Basic Principles of Contemporary Developmental Science</a:t>
            </a:r>
          </a:p>
        </p:txBody>
      </p:sp>
      <p:sp>
        <p:nvSpPr>
          <p:cNvPr id="3" name="Content Placeholder 2">
            <a:extLst>
              <a:ext uri="{FF2B5EF4-FFF2-40B4-BE49-F238E27FC236}">
                <a16:creationId xmlns:a16="http://schemas.microsoft.com/office/drawing/2014/main" id="{21C40568-C56A-9B47-9E63-0377585D559D}"/>
              </a:ext>
            </a:extLst>
          </p:cNvPr>
          <p:cNvSpPr>
            <a:spLocks noGrp="1"/>
          </p:cNvSpPr>
          <p:nvPr>
            <p:ph idx="1"/>
          </p:nvPr>
        </p:nvSpPr>
        <p:spPr>
          <a:xfrm>
            <a:off x="6654304" y="2758138"/>
            <a:ext cx="4472922" cy="3131672"/>
          </a:xfrm>
        </p:spPr>
        <p:txBody>
          <a:bodyPr>
            <a:normAutofit/>
          </a:bodyPr>
          <a:lstStyle/>
          <a:p>
            <a:pPr>
              <a:buFont typeface="Arial" panose="020B0604020202020204" pitchFamily="34" charset="0"/>
              <a:buChar char="•"/>
            </a:pPr>
            <a:r>
              <a:rPr lang="en-US" dirty="0">
                <a:ln w="15875">
                  <a:noFill/>
                  <a:round/>
                </a:ln>
              </a:rPr>
              <a:t>Viewed from holistic </a:t>
            </a:r>
            <a:r>
              <a:rPr lang="en-US" b="1" dirty="0">
                <a:ln w="15875">
                  <a:noFill/>
                  <a:round/>
                </a:ln>
              </a:rPr>
              <a:t>systems perspective</a:t>
            </a:r>
            <a:r>
              <a:rPr lang="en-US" dirty="0">
                <a:ln w="15875">
                  <a:noFill/>
                  <a:round/>
                </a:ln>
              </a:rPr>
              <a:t>: </a:t>
            </a:r>
          </a:p>
          <a:p>
            <a:pPr marL="742950" lvl="1" indent="-285750">
              <a:buFont typeface="Arial" panose="020B0604020202020204" pitchFamily="34" charset="0"/>
              <a:buChar char="•"/>
            </a:pPr>
            <a:r>
              <a:rPr lang="en-US" dirty="0">
                <a:ln w="15875">
                  <a:noFill/>
                  <a:round/>
                </a:ln>
              </a:rPr>
              <a:t>Biological and neurobiological</a:t>
            </a:r>
          </a:p>
          <a:p>
            <a:pPr marL="742950" lvl="1" indent="-285750">
              <a:buFont typeface="Arial" panose="020B0604020202020204" pitchFamily="34" charset="0"/>
              <a:buChar char="•"/>
            </a:pPr>
            <a:r>
              <a:rPr lang="en-US" dirty="0">
                <a:ln w="15875">
                  <a:noFill/>
                  <a:round/>
                </a:ln>
              </a:rPr>
              <a:t>Psychosocial</a:t>
            </a:r>
          </a:p>
          <a:p>
            <a:pPr marL="742950" lvl="1" indent="-285750">
              <a:buFont typeface="Arial" panose="020B0604020202020204" pitchFamily="34" charset="0"/>
              <a:buChar char="•"/>
            </a:pPr>
            <a:r>
              <a:rPr lang="en-US" dirty="0">
                <a:ln w="15875">
                  <a:noFill/>
                  <a:round/>
                </a:ln>
              </a:rPr>
              <a:t>Social-ecological systems, and </a:t>
            </a:r>
          </a:p>
          <a:p>
            <a:pPr marL="742950" lvl="1" indent="-285750">
              <a:buFont typeface="Arial" panose="020B0604020202020204" pitchFamily="34" charset="0"/>
              <a:buChar char="•"/>
            </a:pPr>
            <a:r>
              <a:rPr lang="en-US" dirty="0">
                <a:ln w="15875">
                  <a:noFill/>
                  <a:round/>
                </a:ln>
              </a:rPr>
              <a:t>Historical and current culture</a:t>
            </a:r>
          </a:p>
          <a:p>
            <a:pPr marL="285750" indent="-285750">
              <a:buFont typeface="Arial" panose="020B0604020202020204" pitchFamily="34" charset="0"/>
              <a:buChar char="•"/>
            </a:pPr>
            <a:endParaRPr lang="en-US" dirty="0">
              <a:ln w="15875">
                <a:noFill/>
                <a:round/>
              </a:ln>
            </a:endParaRPr>
          </a:p>
          <a:p>
            <a:pPr marL="285750" indent="-285750">
              <a:buFont typeface="Arial" panose="020B0604020202020204" pitchFamily="34" charset="0"/>
              <a:buChar char="•"/>
            </a:pPr>
            <a:r>
              <a:rPr lang="en-US" dirty="0">
                <a:ln w="15875">
                  <a:noFill/>
                  <a:round/>
                </a:ln>
              </a:rPr>
              <a:t>Developmental components interact/influence one another</a:t>
            </a:r>
          </a:p>
          <a:p>
            <a:pPr marL="285750" indent="-285750">
              <a:buFont typeface="Arial" panose="020B0604020202020204" pitchFamily="34" charset="0"/>
              <a:buChar char="•"/>
            </a:pPr>
            <a:endParaRPr lang="en-US" dirty="0">
              <a:ln w="15875">
                <a:noFill/>
                <a:round/>
              </a:ln>
            </a:endParaRPr>
          </a:p>
          <a:p>
            <a:endParaRPr lang="en-US" dirty="0"/>
          </a:p>
        </p:txBody>
      </p:sp>
    </p:spTree>
    <p:extLst>
      <p:ext uri="{BB962C8B-B14F-4D97-AF65-F5344CB8AC3E}">
        <p14:creationId xmlns:p14="http://schemas.microsoft.com/office/powerpoint/2010/main" val="3632763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FFF5102-5FAD-5B44-A12C-A581AE302AF9}"/>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flipH="1">
            <a:off x="20" y="10"/>
            <a:ext cx="12191980" cy="6857990"/>
          </a:xfrm>
          <a:prstGeom prst="rect">
            <a:avLst/>
          </a:prstGeom>
        </p:spPr>
      </p:pic>
      <p:sp>
        <p:nvSpPr>
          <p:cNvPr id="14" name="Rectangle 13">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B60D75BD-9AA1-0F41-81C1-D8761CACB50A}"/>
              </a:ext>
            </a:extLst>
          </p:cNvPr>
          <p:cNvSpPr>
            <a:spLocks noGrp="1"/>
          </p:cNvSpPr>
          <p:nvPr>
            <p:ph type="title"/>
          </p:nvPr>
        </p:nvSpPr>
        <p:spPr>
          <a:xfrm>
            <a:off x="774043" y="507493"/>
            <a:ext cx="4602152" cy="1718225"/>
          </a:xfrm>
        </p:spPr>
        <p:txBody>
          <a:bodyPr>
            <a:normAutofit/>
          </a:bodyPr>
          <a:lstStyle/>
          <a:p>
            <a:r>
              <a:rPr lang="en-US" sz="4400" dirty="0"/>
              <a:t>SUMMARY</a:t>
            </a:r>
          </a:p>
        </p:txBody>
      </p:sp>
      <p:sp>
        <p:nvSpPr>
          <p:cNvPr id="3" name="Content Placeholder 2">
            <a:extLst>
              <a:ext uri="{FF2B5EF4-FFF2-40B4-BE49-F238E27FC236}">
                <a16:creationId xmlns:a16="http://schemas.microsoft.com/office/drawing/2014/main" id="{FFC974AF-B6C3-364A-96AC-5BE40A3BF360}"/>
              </a:ext>
            </a:extLst>
          </p:cNvPr>
          <p:cNvSpPr>
            <a:spLocks noGrp="1"/>
          </p:cNvSpPr>
          <p:nvPr>
            <p:ph idx="1"/>
          </p:nvPr>
        </p:nvSpPr>
        <p:spPr>
          <a:xfrm>
            <a:off x="774043" y="2133597"/>
            <a:ext cx="4602152" cy="3986035"/>
          </a:xfrm>
        </p:spPr>
        <p:txBody>
          <a:bodyPr>
            <a:normAutofit/>
          </a:bodyPr>
          <a:lstStyle/>
          <a:p>
            <a:pPr marL="285750" indent="-285750">
              <a:spcBef>
                <a:spcPts val="0"/>
              </a:spcBef>
              <a:buFont typeface="Arial" panose="020B0604020202020204" pitchFamily="34" charset="0"/>
              <a:buChar char="•"/>
            </a:pPr>
            <a:r>
              <a:rPr lang="en-IN" dirty="0"/>
              <a:t>Positions within diverse, interacting systems vary over time &amp; place</a:t>
            </a:r>
            <a:br>
              <a:rPr lang="en-IN" dirty="0"/>
            </a:br>
            <a:br>
              <a:rPr lang="en-IN" dirty="0"/>
            </a:br>
            <a:endParaRPr lang="en-IN" dirty="0"/>
          </a:p>
          <a:p>
            <a:pPr marL="285750" indent="-285750">
              <a:spcBef>
                <a:spcPts val="0"/>
              </a:spcBef>
              <a:buFont typeface="Arial" panose="020B0604020202020204" pitchFamily="34" charset="0"/>
              <a:buChar char="•"/>
            </a:pPr>
            <a:r>
              <a:rPr lang="en-IN" dirty="0"/>
              <a:t>Developmental, ecological-systems approach suggests specific issues social workers must attend when assessing problems &amp; planning interventions: </a:t>
            </a:r>
          </a:p>
          <a:p>
            <a:pPr marL="560070" lvl="1" indent="-285750">
              <a:spcBef>
                <a:spcPts val="0"/>
              </a:spcBef>
              <a:buFont typeface="Arial" panose="020B0604020202020204" pitchFamily="34" charset="0"/>
              <a:buChar char="•"/>
            </a:pPr>
            <a:r>
              <a:rPr lang="en-IN" sz="1800" dirty="0"/>
              <a:t>Focal system characteristics</a:t>
            </a:r>
          </a:p>
          <a:p>
            <a:pPr marL="560070" lvl="1" indent="-285750">
              <a:spcBef>
                <a:spcPts val="0"/>
              </a:spcBef>
              <a:buFont typeface="Arial" panose="020B0604020202020204" pitchFamily="34" charset="0"/>
              <a:buChar char="•"/>
            </a:pPr>
            <a:r>
              <a:rPr lang="en-IN" sz="1800" dirty="0"/>
              <a:t>Physical ecology</a:t>
            </a:r>
          </a:p>
          <a:p>
            <a:pPr marL="560070" lvl="1" indent="-285750">
              <a:spcBef>
                <a:spcPts val="0"/>
              </a:spcBef>
              <a:buFont typeface="Arial" panose="020B0604020202020204" pitchFamily="34" charset="0"/>
              <a:buChar char="•"/>
            </a:pPr>
            <a:r>
              <a:rPr lang="en-IN" sz="1800" dirty="0"/>
              <a:t>Social ecology</a:t>
            </a:r>
          </a:p>
          <a:p>
            <a:pPr marL="560070" lvl="1" indent="-285750">
              <a:spcBef>
                <a:spcPts val="0"/>
              </a:spcBef>
              <a:buFont typeface="Arial" panose="020B0604020202020204" pitchFamily="34" charset="0"/>
              <a:buChar char="•"/>
            </a:pPr>
            <a:r>
              <a:rPr lang="en-IN" sz="1800" dirty="0"/>
              <a:t>Social climate</a:t>
            </a:r>
          </a:p>
          <a:p>
            <a:pPr marL="560070" lvl="1" indent="-285750">
              <a:spcBef>
                <a:spcPts val="0"/>
              </a:spcBef>
              <a:buFont typeface="Arial" panose="020B0604020202020204" pitchFamily="34" charset="0"/>
              <a:buChar char="•"/>
            </a:pPr>
            <a:r>
              <a:rPr lang="en-IN" sz="1800" dirty="0"/>
              <a:t>Social system organization/structure</a:t>
            </a:r>
            <a:endParaRPr lang="en-US" sz="1800" dirty="0">
              <a:ln w="15875">
                <a:noFill/>
                <a:round/>
              </a:ln>
            </a:endParaRPr>
          </a:p>
        </p:txBody>
      </p:sp>
    </p:spTree>
    <p:extLst>
      <p:ext uri="{BB962C8B-B14F-4D97-AF65-F5344CB8AC3E}">
        <p14:creationId xmlns:p14="http://schemas.microsoft.com/office/powerpoint/2010/main" val="31761396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5" descr="A picture containing outdoor&#10;&#10;Description automatically generated">
            <a:extLst>
              <a:ext uri="{FF2B5EF4-FFF2-40B4-BE49-F238E27FC236}">
                <a16:creationId xmlns:a16="http://schemas.microsoft.com/office/drawing/2014/main" id="{04FBB674-7E07-F141-9603-FD05E0E80F36}"/>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7" name="Rectangle 26">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11489" y="642594"/>
            <a:ext cx="5342133" cy="55728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77099" y="804672"/>
            <a:ext cx="5010912" cy="524865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1F128B-FA59-664E-8BB4-728E1F99C62F}"/>
              </a:ext>
            </a:extLst>
          </p:cNvPr>
          <p:cNvSpPr>
            <a:spLocks noGrp="1"/>
          </p:cNvSpPr>
          <p:nvPr>
            <p:ph type="title"/>
          </p:nvPr>
        </p:nvSpPr>
        <p:spPr>
          <a:xfrm>
            <a:off x="6654304" y="931715"/>
            <a:ext cx="4472921" cy="1371600"/>
          </a:xfrm>
        </p:spPr>
        <p:txBody>
          <a:bodyPr>
            <a:normAutofit/>
          </a:bodyPr>
          <a:lstStyle/>
          <a:p>
            <a:r>
              <a:rPr lang="en-US" sz="3400" dirty="0"/>
              <a:t>Biological Subsystems of Human Development </a:t>
            </a:r>
          </a:p>
        </p:txBody>
      </p:sp>
      <p:sp>
        <p:nvSpPr>
          <p:cNvPr id="3" name="Content Placeholder 2">
            <a:extLst>
              <a:ext uri="{FF2B5EF4-FFF2-40B4-BE49-F238E27FC236}">
                <a16:creationId xmlns:a16="http://schemas.microsoft.com/office/drawing/2014/main" id="{4A583500-E120-0840-BEB4-B3622AB33A73}"/>
              </a:ext>
            </a:extLst>
          </p:cNvPr>
          <p:cNvSpPr>
            <a:spLocks noGrp="1"/>
          </p:cNvSpPr>
          <p:nvPr>
            <p:ph idx="1"/>
          </p:nvPr>
        </p:nvSpPr>
        <p:spPr>
          <a:xfrm>
            <a:off x="6654304" y="2351743"/>
            <a:ext cx="4472922" cy="3131672"/>
          </a:xfrm>
        </p:spPr>
        <p:txBody>
          <a:bodyPr>
            <a:noAutofit/>
          </a:bodyPr>
          <a:lstStyle/>
          <a:p>
            <a:pPr marL="285750" indent="-285750">
              <a:lnSpc>
                <a:spcPct val="90000"/>
              </a:lnSpc>
              <a:spcBef>
                <a:spcPts val="0"/>
              </a:spcBef>
              <a:spcAft>
                <a:spcPts val="600"/>
              </a:spcAft>
              <a:buFont typeface="Arial" panose="020B0604020202020204" pitchFamily="34" charset="0"/>
              <a:buChar char="•"/>
            </a:pPr>
            <a:r>
              <a:rPr lang="en-US" b="1" dirty="0">
                <a:ln w="15875">
                  <a:noFill/>
                  <a:round/>
                </a:ln>
              </a:rPr>
              <a:t>Developmental psychobiological systems </a:t>
            </a:r>
            <a:r>
              <a:rPr lang="en-US" dirty="0">
                <a:ln w="15875">
                  <a:noFill/>
                  <a:round/>
                </a:ln>
              </a:rPr>
              <a:t>(DPS) theory views nature/nurture as fused sources of information</a:t>
            </a:r>
            <a:br>
              <a:rPr lang="en-US" dirty="0">
                <a:ln w="15875">
                  <a:noFill/>
                  <a:round/>
                </a:ln>
              </a:rPr>
            </a:br>
            <a:endParaRPr lang="en-US" dirty="0">
              <a:ln w="15875">
                <a:noFill/>
                <a:round/>
              </a:ln>
            </a:endParaRPr>
          </a:p>
          <a:p>
            <a:pPr marL="285750" indent="-285750">
              <a:lnSpc>
                <a:spcPct val="90000"/>
              </a:lnSpc>
              <a:spcBef>
                <a:spcPts val="0"/>
              </a:spcBef>
              <a:spcAft>
                <a:spcPts val="600"/>
              </a:spcAft>
              <a:buFont typeface="Arial" panose="020B0604020202020204" pitchFamily="34" charset="0"/>
              <a:buChar char="•"/>
            </a:pPr>
            <a:r>
              <a:rPr lang="en-US" dirty="0">
                <a:ln w="15875">
                  <a:noFill/>
                  <a:round/>
                </a:ln>
              </a:rPr>
              <a:t>Characteristics of individuals represent current nature</a:t>
            </a:r>
            <a:br>
              <a:rPr lang="en-US" dirty="0">
                <a:ln w="15875">
                  <a:noFill/>
                  <a:round/>
                </a:ln>
              </a:rPr>
            </a:br>
            <a:endParaRPr lang="en-US" dirty="0">
              <a:ln w="15875">
                <a:noFill/>
                <a:round/>
              </a:ln>
            </a:endParaRPr>
          </a:p>
          <a:p>
            <a:pPr marL="285750" indent="-285750">
              <a:lnSpc>
                <a:spcPct val="90000"/>
              </a:lnSpc>
              <a:spcBef>
                <a:spcPts val="0"/>
              </a:spcBef>
              <a:spcAft>
                <a:spcPts val="600"/>
              </a:spcAft>
              <a:buFont typeface="Arial" panose="020B0604020202020204" pitchFamily="34" charset="0"/>
              <a:buChar char="•"/>
            </a:pPr>
            <a:r>
              <a:rPr lang="en-US" dirty="0">
                <a:ln w="15875">
                  <a:noFill/>
                  <a:round/>
                </a:ln>
              </a:rPr>
              <a:t>Individuals encounter unique set of ecological experiences</a:t>
            </a:r>
            <a:br>
              <a:rPr lang="en-US" dirty="0">
                <a:ln w="15875">
                  <a:noFill/>
                  <a:round/>
                </a:ln>
              </a:rPr>
            </a:br>
            <a:endParaRPr lang="en-US" dirty="0">
              <a:ln w="15875">
                <a:noFill/>
                <a:round/>
              </a:ln>
            </a:endParaRPr>
          </a:p>
          <a:p>
            <a:pPr marL="285750" indent="-285750">
              <a:lnSpc>
                <a:spcPct val="90000"/>
              </a:lnSpc>
              <a:spcBef>
                <a:spcPts val="0"/>
              </a:spcBef>
              <a:spcAft>
                <a:spcPts val="600"/>
              </a:spcAft>
              <a:buFont typeface="Arial" panose="020B0604020202020204" pitchFamily="34" charset="0"/>
              <a:buChar char="•"/>
            </a:pPr>
            <a:r>
              <a:rPr lang="en-US" dirty="0">
                <a:ln w="15875">
                  <a:noFill/>
                  <a:round/>
                </a:ln>
              </a:rPr>
              <a:t>DPS perspective =  individuals inherit resources for development, not traits or characteristics</a:t>
            </a:r>
          </a:p>
          <a:p>
            <a:pPr marL="285750" indent="-285750">
              <a:lnSpc>
                <a:spcPct val="90000"/>
              </a:lnSpc>
              <a:spcBef>
                <a:spcPts val="0"/>
              </a:spcBef>
              <a:spcAft>
                <a:spcPts val="600"/>
              </a:spcAft>
              <a:buFont typeface="Arial" panose="020B0604020202020204" pitchFamily="34" charset="0"/>
              <a:buChar char="•"/>
            </a:pPr>
            <a:endParaRPr lang="en-US" dirty="0">
              <a:ln w="15875">
                <a:noFill/>
                <a:round/>
              </a:ln>
            </a:endParaRPr>
          </a:p>
          <a:p>
            <a:pPr>
              <a:lnSpc>
                <a:spcPct val="90000"/>
              </a:lnSpc>
              <a:spcBef>
                <a:spcPts val="0"/>
              </a:spcBef>
              <a:spcAft>
                <a:spcPts val="600"/>
              </a:spcAft>
            </a:pPr>
            <a:endParaRPr lang="en-US" dirty="0">
              <a:ln w="15875">
                <a:noFill/>
                <a:round/>
              </a:ln>
            </a:endParaRPr>
          </a:p>
          <a:p>
            <a:pPr>
              <a:lnSpc>
                <a:spcPct val="90000"/>
              </a:lnSpc>
              <a:spcBef>
                <a:spcPts val="0"/>
              </a:spcBef>
              <a:spcAft>
                <a:spcPts val="600"/>
              </a:spcAft>
            </a:pPr>
            <a:endParaRPr lang="en-US" dirty="0"/>
          </a:p>
        </p:txBody>
      </p:sp>
    </p:spTree>
    <p:extLst>
      <p:ext uri="{BB962C8B-B14F-4D97-AF65-F5344CB8AC3E}">
        <p14:creationId xmlns:p14="http://schemas.microsoft.com/office/powerpoint/2010/main" val="18045540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11657BF2-BFFB-4FF0-9FE2-4D7F7A7C9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25397171-E233-4F26-9A8C-29C436537D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4393" y="237744"/>
            <a:ext cx="7652977"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a:extLst>
              <a:ext uri="{FF2B5EF4-FFF2-40B4-BE49-F238E27FC236}">
                <a16:creationId xmlns:a16="http://schemas.microsoft.com/office/drawing/2014/main" id="{EA830B9C-C9EB-4D80-9552-AE9DE30758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53" y="374904"/>
            <a:ext cx="734015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BDC0B7EB-1386-B141-8486-0A87FE8E2685}"/>
              </a:ext>
            </a:extLst>
          </p:cNvPr>
          <p:cNvSpPr>
            <a:spLocks noGrp="1"/>
          </p:cNvSpPr>
          <p:nvPr>
            <p:ph type="title"/>
          </p:nvPr>
        </p:nvSpPr>
        <p:spPr>
          <a:xfrm>
            <a:off x="694267" y="642593"/>
            <a:ext cx="6912890" cy="1744183"/>
          </a:xfrm>
        </p:spPr>
        <p:txBody>
          <a:bodyPr>
            <a:normAutofit/>
          </a:bodyPr>
          <a:lstStyle/>
          <a:p>
            <a:r>
              <a:rPr lang="en-US" sz="3700" dirty="0"/>
              <a:t>Biological Subsystems of Human Development </a:t>
            </a:r>
          </a:p>
        </p:txBody>
      </p:sp>
      <p:sp>
        <p:nvSpPr>
          <p:cNvPr id="3" name="Content Placeholder 2">
            <a:extLst>
              <a:ext uri="{FF2B5EF4-FFF2-40B4-BE49-F238E27FC236}">
                <a16:creationId xmlns:a16="http://schemas.microsoft.com/office/drawing/2014/main" id="{7655152A-2108-E04B-838A-9A0AB0F3A212}"/>
              </a:ext>
            </a:extLst>
          </p:cNvPr>
          <p:cNvSpPr>
            <a:spLocks noGrp="1"/>
          </p:cNvSpPr>
          <p:nvPr>
            <p:ph idx="1"/>
          </p:nvPr>
        </p:nvSpPr>
        <p:spPr>
          <a:xfrm>
            <a:off x="477078" y="2386584"/>
            <a:ext cx="7130080" cy="4096512"/>
          </a:xfrm>
        </p:spPr>
        <p:txBody>
          <a:bodyPr>
            <a:normAutofit/>
          </a:bodyPr>
          <a:lstStyle/>
          <a:p>
            <a:pPr marL="285750" indent="-285750">
              <a:lnSpc>
                <a:spcPct val="90000"/>
              </a:lnSpc>
              <a:buFont typeface="Arial" panose="020B0604020202020204" pitchFamily="34" charset="0"/>
              <a:buChar char="•"/>
            </a:pPr>
            <a:r>
              <a:rPr lang="en-US" dirty="0">
                <a:ln w="15875">
                  <a:noFill/>
                  <a:round/>
                </a:ln>
              </a:rPr>
              <a:t>Coevolution </a:t>
            </a:r>
          </a:p>
          <a:p>
            <a:pPr marL="742950" lvl="1" indent="-285750">
              <a:lnSpc>
                <a:spcPct val="90000"/>
              </a:lnSpc>
              <a:buFont typeface="Arial" panose="020B0604020202020204" pitchFamily="34" charset="0"/>
              <a:buChar char="•"/>
            </a:pPr>
            <a:r>
              <a:rPr lang="en-US" sz="1800" dirty="0">
                <a:ln w="15875">
                  <a:noFill/>
                  <a:round/>
                </a:ln>
              </a:rPr>
              <a:t>Cultural factors influence likelihood people w/ certain characteristics survive &amp; reproduce</a:t>
            </a:r>
          </a:p>
          <a:p>
            <a:pPr marL="285750" indent="-285750">
              <a:lnSpc>
                <a:spcPct val="90000"/>
              </a:lnSpc>
              <a:buFont typeface="Arial" panose="020B0604020202020204" pitchFamily="34" charset="0"/>
              <a:buChar char="•"/>
            </a:pPr>
            <a:endParaRPr lang="en-US" sz="900" dirty="0">
              <a:ln w="15875">
                <a:noFill/>
                <a:round/>
              </a:ln>
            </a:endParaRPr>
          </a:p>
          <a:p>
            <a:pPr marL="285750" indent="-285750">
              <a:lnSpc>
                <a:spcPct val="90000"/>
              </a:lnSpc>
              <a:buFont typeface="Arial" panose="020B0604020202020204" pitchFamily="34" charset="0"/>
              <a:buChar char="•"/>
            </a:pPr>
            <a:r>
              <a:rPr lang="en-US" dirty="0">
                <a:ln w="15875">
                  <a:noFill/>
                  <a:round/>
                </a:ln>
              </a:rPr>
              <a:t>Draws attention to ways genetic &amp; cultural social-learning interact</a:t>
            </a:r>
          </a:p>
          <a:p>
            <a:pPr marL="285750" indent="-285750">
              <a:lnSpc>
                <a:spcPct val="90000"/>
              </a:lnSpc>
              <a:buFont typeface="Arial" panose="020B0604020202020204" pitchFamily="34" charset="0"/>
              <a:buChar char="•"/>
            </a:pPr>
            <a:endParaRPr lang="en-US" sz="900" dirty="0">
              <a:ln w="15875">
                <a:noFill/>
                <a:round/>
              </a:ln>
            </a:endParaRPr>
          </a:p>
          <a:p>
            <a:pPr marL="285750" indent="-285750">
              <a:lnSpc>
                <a:spcPct val="90000"/>
              </a:lnSpc>
              <a:buFont typeface="Arial" panose="020B0604020202020204" pitchFamily="34" charset="0"/>
              <a:buChar char="•"/>
            </a:pPr>
            <a:r>
              <a:rPr lang="en-US" dirty="0">
                <a:ln w="15875">
                  <a:noFill/>
                  <a:round/>
                </a:ln>
              </a:rPr>
              <a:t>Research addresses issues central to social work policy &amp; practice: </a:t>
            </a:r>
          </a:p>
          <a:p>
            <a:pPr marL="742950" lvl="1" indent="-285750">
              <a:lnSpc>
                <a:spcPct val="90000"/>
              </a:lnSpc>
              <a:buFont typeface="Arial" panose="020B0604020202020204" pitchFamily="34" charset="0"/>
              <a:buChar char="•"/>
            </a:pPr>
            <a:r>
              <a:rPr lang="en-US" sz="1800" dirty="0">
                <a:ln w="15875">
                  <a:noFill/>
                  <a:round/>
                </a:ln>
              </a:rPr>
              <a:t>Depression &amp; anxiety</a:t>
            </a:r>
          </a:p>
          <a:p>
            <a:pPr marL="742950" lvl="1" indent="-285750">
              <a:lnSpc>
                <a:spcPct val="90000"/>
              </a:lnSpc>
              <a:buFont typeface="Arial" panose="020B0604020202020204" pitchFamily="34" charset="0"/>
              <a:buChar char="•"/>
            </a:pPr>
            <a:r>
              <a:rPr lang="en-US" sz="1800" dirty="0">
                <a:ln w="15875">
                  <a:noFill/>
                  <a:round/>
                </a:ln>
              </a:rPr>
              <a:t>Learning differences</a:t>
            </a:r>
          </a:p>
          <a:p>
            <a:pPr marL="742950" lvl="1" indent="-285750">
              <a:lnSpc>
                <a:spcPct val="90000"/>
              </a:lnSpc>
              <a:buFont typeface="Arial" panose="020B0604020202020204" pitchFamily="34" charset="0"/>
              <a:buChar char="•"/>
            </a:pPr>
            <a:r>
              <a:rPr lang="en-US" sz="1800" dirty="0">
                <a:ln w="15875">
                  <a:noFill/>
                  <a:round/>
                </a:ln>
              </a:rPr>
              <a:t>Autism spectrum disorders</a:t>
            </a:r>
          </a:p>
          <a:p>
            <a:pPr marL="742950" lvl="1" indent="-285750">
              <a:lnSpc>
                <a:spcPct val="90000"/>
              </a:lnSpc>
              <a:buFont typeface="Arial" panose="020B0604020202020204" pitchFamily="34" charset="0"/>
              <a:buChar char="•"/>
            </a:pPr>
            <a:r>
              <a:rPr lang="en-US" sz="1800" dirty="0">
                <a:ln w="15875">
                  <a:noFill/>
                  <a:round/>
                </a:ln>
              </a:rPr>
              <a:t>Neuropsychiatric disorders </a:t>
            </a:r>
          </a:p>
          <a:p>
            <a:pPr marL="285750" indent="-285750">
              <a:lnSpc>
                <a:spcPct val="90000"/>
              </a:lnSpc>
              <a:buFont typeface="Arial" panose="020B0604020202020204" pitchFamily="34" charset="0"/>
              <a:buChar char="•"/>
            </a:pPr>
            <a:endParaRPr lang="en-US" dirty="0">
              <a:ln w="15875">
                <a:noFill/>
                <a:round/>
              </a:ln>
            </a:endParaRPr>
          </a:p>
          <a:p>
            <a:pPr>
              <a:lnSpc>
                <a:spcPct val="90000"/>
              </a:lnSpc>
            </a:pPr>
            <a:endParaRPr lang="en-US" dirty="0"/>
          </a:p>
        </p:txBody>
      </p:sp>
      <p:pic>
        <p:nvPicPr>
          <p:cNvPr id="8" name="Picture 7">
            <a:extLst>
              <a:ext uri="{FF2B5EF4-FFF2-40B4-BE49-F238E27FC236}">
                <a16:creationId xmlns:a16="http://schemas.microsoft.com/office/drawing/2014/main" id="{FC7EDA24-9C3C-B741-A88F-26C7CDAE64D8}"/>
              </a:ext>
            </a:extLst>
          </p:cNvPr>
          <p:cNvPicPr>
            <a:picLocks noChangeAspect="1"/>
          </p:cNvPicPr>
          <p:nvPr/>
        </p:nvPicPr>
        <p:blipFill rotWithShape="1">
          <a:blip r:embed="rId3">
            <a:extLst>
              <a:ext uri="{28A0092B-C50C-407E-A947-70E740481C1C}">
                <a14:useLocalDpi xmlns:a14="http://schemas.microsoft.com/office/drawing/2010/main"/>
              </a:ext>
            </a:extLst>
          </a:blip>
          <a:srcRect b="-2"/>
          <a:stretch/>
        </p:blipFill>
        <p:spPr>
          <a:xfrm>
            <a:off x="7837371" y="237744"/>
            <a:ext cx="4124416" cy="6382512"/>
          </a:xfrm>
          <a:prstGeom prst="rect">
            <a:avLst/>
          </a:prstGeom>
        </p:spPr>
      </p:pic>
    </p:spTree>
    <p:extLst>
      <p:ext uri="{BB962C8B-B14F-4D97-AF65-F5344CB8AC3E}">
        <p14:creationId xmlns:p14="http://schemas.microsoft.com/office/powerpoint/2010/main" val="23559775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2368A43D-AF0E-2444-A377-1F5EE962F1FB}"/>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30" name="Rectangle 29">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4EB858-F1BF-B446-A305-56B27ED14281}"/>
              </a:ext>
            </a:extLst>
          </p:cNvPr>
          <p:cNvSpPr>
            <a:spLocks noGrp="1"/>
          </p:cNvSpPr>
          <p:nvPr>
            <p:ph type="title"/>
          </p:nvPr>
        </p:nvSpPr>
        <p:spPr>
          <a:xfrm>
            <a:off x="6846137" y="727626"/>
            <a:ext cx="4602152" cy="1718225"/>
          </a:xfrm>
        </p:spPr>
        <p:txBody>
          <a:bodyPr>
            <a:normAutofit/>
          </a:bodyPr>
          <a:lstStyle/>
          <a:p>
            <a:r>
              <a:rPr lang="en-US" sz="2800" dirty="0"/>
              <a:t>Psychological Subsystems of Human Development</a:t>
            </a:r>
          </a:p>
        </p:txBody>
      </p:sp>
      <p:sp>
        <p:nvSpPr>
          <p:cNvPr id="3" name="Content Placeholder 2">
            <a:extLst>
              <a:ext uri="{FF2B5EF4-FFF2-40B4-BE49-F238E27FC236}">
                <a16:creationId xmlns:a16="http://schemas.microsoft.com/office/drawing/2014/main" id="{36A27F90-F477-C644-BAEA-B5213D77CC59}"/>
              </a:ext>
            </a:extLst>
          </p:cNvPr>
          <p:cNvSpPr>
            <a:spLocks noGrp="1"/>
          </p:cNvSpPr>
          <p:nvPr>
            <p:ph idx="1"/>
          </p:nvPr>
        </p:nvSpPr>
        <p:spPr>
          <a:xfrm>
            <a:off x="6846137" y="2538920"/>
            <a:ext cx="4602152" cy="3480066"/>
          </a:xfrm>
        </p:spPr>
        <p:txBody>
          <a:bodyPr>
            <a:normAutofit/>
          </a:bodyPr>
          <a:lstStyle/>
          <a:p>
            <a:pPr marL="0" indent="0">
              <a:buNone/>
            </a:pPr>
            <a:r>
              <a:rPr lang="en-US" dirty="0">
                <a:ln w="15875">
                  <a:noFill/>
                  <a:round/>
                </a:ln>
              </a:rPr>
              <a:t>Temperament, cognitive, emotional, intellectual, &amp; social-information- processing characteristics of individuals:</a:t>
            </a:r>
            <a:br>
              <a:rPr lang="en-US" dirty="0">
                <a:ln w="15875">
                  <a:noFill/>
                  <a:round/>
                </a:ln>
              </a:rPr>
            </a:br>
            <a:endParaRPr lang="en-US" dirty="0">
              <a:ln w="15875">
                <a:noFill/>
                <a:round/>
              </a:ln>
            </a:endParaRPr>
          </a:p>
          <a:p>
            <a:pPr marL="742950" lvl="1" indent="-285750">
              <a:buFont typeface="Arial" panose="020B0604020202020204" pitchFamily="34" charset="0"/>
              <a:buChar char="•"/>
            </a:pPr>
            <a:r>
              <a:rPr lang="en-US" sz="1800" dirty="0">
                <a:ln w="15875">
                  <a:noFill/>
                  <a:round/>
                </a:ln>
              </a:rPr>
              <a:t>Ways individuals respond cognitively, emotionally, intellectually &amp; behaviorally to social cues</a:t>
            </a:r>
            <a:br>
              <a:rPr lang="en-US" sz="1800" dirty="0">
                <a:ln w="15875">
                  <a:noFill/>
                  <a:round/>
                </a:ln>
              </a:rPr>
            </a:br>
            <a:endParaRPr lang="en-US" sz="1800" dirty="0">
              <a:ln w="15875">
                <a:noFill/>
                <a:round/>
              </a:ln>
            </a:endParaRPr>
          </a:p>
          <a:p>
            <a:pPr marL="742950" lvl="1" indent="-285750">
              <a:buFont typeface="Arial" panose="020B0604020202020204" pitchFamily="34" charset="0"/>
              <a:buChar char="•"/>
            </a:pPr>
            <a:r>
              <a:rPr lang="en-US" sz="1800" dirty="0">
                <a:ln w="15875">
                  <a:noFill/>
                  <a:round/>
                </a:ln>
              </a:rPr>
              <a:t>Affected by biological &amp; sociocultural/historical subsystems</a:t>
            </a:r>
          </a:p>
          <a:p>
            <a:endParaRPr lang="en-US" dirty="0"/>
          </a:p>
        </p:txBody>
      </p:sp>
    </p:spTree>
    <p:extLst>
      <p:ext uri="{BB962C8B-B14F-4D97-AF65-F5344CB8AC3E}">
        <p14:creationId xmlns:p14="http://schemas.microsoft.com/office/powerpoint/2010/main" val="20559427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outdoor object, fireworks&#10;&#10;Description automatically generated">
            <a:extLst>
              <a:ext uri="{FF2B5EF4-FFF2-40B4-BE49-F238E27FC236}">
                <a16:creationId xmlns:a16="http://schemas.microsoft.com/office/drawing/2014/main" id="{1698E7C7-2BF1-ED40-ABF6-8DA07A80FDFE}"/>
              </a:ext>
            </a:extLst>
          </p:cNvPr>
          <p:cNvPicPr>
            <a:picLocks noChangeAspect="1"/>
          </p:cNvPicPr>
          <p:nvPr/>
        </p:nvPicPr>
        <p:blipFill rotWithShape="1">
          <a:blip r:embed="rId3">
            <a:extLst>
              <a:ext uri="{28A0092B-C50C-407E-A947-70E740481C1C}">
                <a14:useLocalDpi xmlns:a14="http://schemas.microsoft.com/office/drawing/2010/main"/>
              </a:ext>
            </a:extLst>
          </a:blip>
          <a:srcRect l="4804" t="9091" r="4287"/>
          <a:stretch/>
        </p:blipFill>
        <p:spPr>
          <a:xfrm>
            <a:off x="1" y="10"/>
            <a:ext cx="12191999" cy="6857989"/>
          </a:xfrm>
          <a:prstGeom prst="rect">
            <a:avLst/>
          </a:prstGeom>
        </p:spPr>
      </p:pic>
      <p:sp>
        <p:nvSpPr>
          <p:cNvPr id="29" name="Rectangle 28">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B6B161E-572B-824E-9A2C-3FE376786084}"/>
              </a:ext>
            </a:extLst>
          </p:cNvPr>
          <p:cNvSpPr>
            <a:spLocks noGrp="1"/>
          </p:cNvSpPr>
          <p:nvPr>
            <p:ph type="title"/>
          </p:nvPr>
        </p:nvSpPr>
        <p:spPr>
          <a:xfrm>
            <a:off x="774043" y="575229"/>
            <a:ext cx="4602152" cy="1718225"/>
          </a:xfrm>
        </p:spPr>
        <p:txBody>
          <a:bodyPr>
            <a:normAutofit/>
          </a:bodyPr>
          <a:lstStyle/>
          <a:p>
            <a:r>
              <a:rPr lang="en-US" sz="4400" dirty="0"/>
              <a:t>Psychoanalytic Theories: Freud </a:t>
            </a:r>
          </a:p>
        </p:txBody>
      </p:sp>
      <p:sp>
        <p:nvSpPr>
          <p:cNvPr id="3" name="Content Placeholder 2">
            <a:extLst>
              <a:ext uri="{FF2B5EF4-FFF2-40B4-BE49-F238E27FC236}">
                <a16:creationId xmlns:a16="http://schemas.microsoft.com/office/drawing/2014/main" id="{49733E4D-9F00-AE4E-B1A3-C38CD4E0D138}"/>
              </a:ext>
            </a:extLst>
          </p:cNvPr>
          <p:cNvSpPr>
            <a:spLocks noGrp="1"/>
          </p:cNvSpPr>
          <p:nvPr>
            <p:ph idx="1"/>
          </p:nvPr>
        </p:nvSpPr>
        <p:spPr>
          <a:xfrm>
            <a:off x="558800" y="2538920"/>
            <a:ext cx="5156415" cy="3891546"/>
          </a:xfrm>
        </p:spPr>
        <p:txBody>
          <a:bodyPr>
            <a:normAutofit/>
          </a:bodyPr>
          <a:lstStyle/>
          <a:p>
            <a:pPr marL="285750" indent="-285750">
              <a:lnSpc>
                <a:spcPct val="90000"/>
              </a:lnSpc>
              <a:spcBef>
                <a:spcPts val="0"/>
              </a:spcBef>
              <a:buFont typeface="Arial" panose="020B0604020202020204" pitchFamily="34" charset="0"/>
              <a:buChar char="•"/>
            </a:pPr>
            <a:r>
              <a:rPr lang="en-US" dirty="0">
                <a:ln w="15875">
                  <a:noFill/>
                  <a:round/>
                </a:ln>
              </a:rPr>
              <a:t>Psychoanalytic theory based on Sigmund Freud (1856–1939) </a:t>
            </a:r>
            <a:br>
              <a:rPr lang="en-US" dirty="0">
                <a:ln w="15875">
                  <a:noFill/>
                  <a:round/>
                </a:ln>
              </a:rPr>
            </a:br>
            <a:endParaRPr lang="en-US" dirty="0">
              <a:ln w="15875">
                <a:noFill/>
                <a:round/>
              </a:ln>
            </a:endParaRPr>
          </a:p>
          <a:p>
            <a:pPr marL="285750" indent="-285750">
              <a:lnSpc>
                <a:spcPct val="90000"/>
              </a:lnSpc>
              <a:spcBef>
                <a:spcPts val="0"/>
              </a:spcBef>
              <a:buFont typeface="Arial" panose="020B0604020202020204" pitchFamily="34" charset="0"/>
              <a:buChar char="•"/>
            </a:pPr>
            <a:r>
              <a:rPr lang="en-US" dirty="0">
                <a:ln w="15875">
                  <a:noFill/>
                  <a:round/>
                </a:ln>
              </a:rPr>
              <a:t>Influenced psychological theories of development throughout 20</a:t>
            </a:r>
            <a:r>
              <a:rPr lang="en-US" baseline="30000" dirty="0">
                <a:ln w="15875">
                  <a:noFill/>
                  <a:round/>
                </a:ln>
              </a:rPr>
              <a:t>th</a:t>
            </a:r>
            <a:r>
              <a:rPr lang="en-US" dirty="0">
                <a:ln w="15875">
                  <a:noFill/>
                  <a:round/>
                </a:ln>
              </a:rPr>
              <a:t> century</a:t>
            </a:r>
            <a:br>
              <a:rPr lang="en-US" dirty="0">
                <a:ln w="15875">
                  <a:noFill/>
                  <a:round/>
                </a:ln>
              </a:rPr>
            </a:br>
            <a:endParaRPr lang="en-US" dirty="0">
              <a:ln w="15875">
                <a:noFill/>
                <a:round/>
              </a:ln>
            </a:endParaRPr>
          </a:p>
          <a:p>
            <a:pPr marL="285750" indent="-285750">
              <a:lnSpc>
                <a:spcPct val="90000"/>
              </a:lnSpc>
              <a:spcBef>
                <a:spcPts val="0"/>
              </a:spcBef>
              <a:buFont typeface="Arial" panose="020B0604020202020204" pitchFamily="34" charset="0"/>
              <a:buChar char="•"/>
            </a:pPr>
            <a:r>
              <a:rPr lang="en-US" dirty="0">
                <a:ln w="15875">
                  <a:noFill/>
                  <a:round/>
                </a:ln>
              </a:rPr>
              <a:t>Theory of personality development emphasized children satisfy basic “drives”</a:t>
            </a:r>
            <a:br>
              <a:rPr lang="en-US" dirty="0">
                <a:ln w="15875">
                  <a:noFill/>
                  <a:round/>
                </a:ln>
              </a:rPr>
            </a:br>
            <a:endParaRPr lang="en-US" dirty="0">
              <a:ln w="15875">
                <a:noFill/>
                <a:round/>
              </a:ln>
            </a:endParaRPr>
          </a:p>
          <a:p>
            <a:pPr marL="285750" indent="-285750">
              <a:lnSpc>
                <a:spcPct val="90000"/>
              </a:lnSpc>
              <a:spcBef>
                <a:spcPts val="0"/>
              </a:spcBef>
              <a:buFont typeface="Arial" panose="020B0604020202020204" pitchFamily="34" charset="0"/>
              <a:buChar char="•"/>
            </a:pPr>
            <a:r>
              <a:rPr lang="en-US" dirty="0">
                <a:ln w="15875">
                  <a:noFill/>
                  <a:round/>
                </a:ln>
              </a:rPr>
              <a:t>Theorized unconscious drives create mental pressure</a:t>
            </a:r>
            <a:br>
              <a:rPr lang="en-US" dirty="0">
                <a:ln w="15875">
                  <a:noFill/>
                  <a:round/>
                </a:ln>
              </a:rPr>
            </a:br>
            <a:endParaRPr lang="en-US" dirty="0">
              <a:ln w="15875">
                <a:noFill/>
                <a:round/>
              </a:ln>
            </a:endParaRPr>
          </a:p>
          <a:p>
            <a:pPr marL="285750" indent="-285750">
              <a:lnSpc>
                <a:spcPct val="90000"/>
              </a:lnSpc>
              <a:spcBef>
                <a:spcPts val="0"/>
              </a:spcBef>
              <a:buFont typeface="Arial" panose="020B0604020202020204" pitchFamily="34" charset="0"/>
              <a:buChar char="•"/>
            </a:pPr>
            <a:r>
              <a:rPr lang="en-US" dirty="0">
                <a:ln w="15875">
                  <a:noFill/>
                  <a:round/>
                </a:ln>
              </a:rPr>
              <a:t>Unconscious drives:</a:t>
            </a:r>
          </a:p>
          <a:p>
            <a:pPr marL="742950" lvl="1" indent="-285750">
              <a:lnSpc>
                <a:spcPct val="90000"/>
              </a:lnSpc>
              <a:spcBef>
                <a:spcPts val="0"/>
              </a:spcBef>
              <a:buFont typeface="Arial" panose="020B0604020202020204" pitchFamily="34" charset="0"/>
              <a:buChar char="•"/>
            </a:pPr>
            <a:r>
              <a:rPr lang="en-US" sz="1800" dirty="0">
                <a:ln w="15875">
                  <a:noFill/>
                  <a:round/>
                </a:ln>
              </a:rPr>
              <a:t>Relieve physical needs</a:t>
            </a:r>
          </a:p>
          <a:p>
            <a:pPr marL="742950" lvl="1" indent="-285750">
              <a:lnSpc>
                <a:spcPct val="90000"/>
              </a:lnSpc>
              <a:spcBef>
                <a:spcPts val="0"/>
              </a:spcBef>
              <a:buFont typeface="Arial" panose="020B0604020202020204" pitchFamily="34" charset="0"/>
              <a:buChar char="•"/>
            </a:pPr>
            <a:r>
              <a:rPr lang="en-US" sz="1800" dirty="0">
                <a:ln w="15875">
                  <a:noFill/>
                  <a:round/>
                </a:ln>
              </a:rPr>
              <a:t> Produces tension</a:t>
            </a:r>
          </a:p>
          <a:p>
            <a:pPr>
              <a:lnSpc>
                <a:spcPct val="90000"/>
              </a:lnSpc>
              <a:spcBef>
                <a:spcPts val="0"/>
              </a:spcBef>
            </a:pPr>
            <a:endParaRPr lang="en-US" dirty="0">
              <a:ln w="15875">
                <a:noFill/>
                <a:round/>
              </a:ln>
            </a:endParaRPr>
          </a:p>
          <a:p>
            <a:pPr>
              <a:lnSpc>
                <a:spcPct val="90000"/>
              </a:lnSpc>
              <a:spcBef>
                <a:spcPts val="0"/>
              </a:spcBef>
            </a:pPr>
            <a:endParaRPr lang="en-US" dirty="0"/>
          </a:p>
        </p:txBody>
      </p:sp>
    </p:spTree>
    <p:extLst>
      <p:ext uri="{BB962C8B-B14F-4D97-AF65-F5344CB8AC3E}">
        <p14:creationId xmlns:p14="http://schemas.microsoft.com/office/powerpoint/2010/main" val="2895925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 name="Rectangle 48">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8025D24F-C437-3C40-A129-D5A0C8069626}"/>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20" y="-1"/>
            <a:ext cx="12191980" cy="6857999"/>
          </a:xfrm>
          <a:prstGeom prst="rect">
            <a:avLst/>
          </a:prstGeom>
        </p:spPr>
      </p:pic>
      <p:sp>
        <p:nvSpPr>
          <p:cNvPr id="51" name="Rectangle 50">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11489" y="642594"/>
            <a:ext cx="5342133" cy="55728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77099" y="804672"/>
            <a:ext cx="5010912" cy="524865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711C256-A3A7-FA42-BC1D-5BED04B0E41F}"/>
              </a:ext>
            </a:extLst>
          </p:cNvPr>
          <p:cNvSpPr>
            <a:spLocks noGrp="1"/>
          </p:cNvSpPr>
          <p:nvPr>
            <p:ph type="title"/>
          </p:nvPr>
        </p:nvSpPr>
        <p:spPr>
          <a:xfrm>
            <a:off x="6908800" y="1050247"/>
            <a:ext cx="4218425" cy="1371600"/>
          </a:xfrm>
        </p:spPr>
        <p:txBody>
          <a:bodyPr vert="horz" lIns="91440" tIns="45720" rIns="91440" bIns="45720" rtlCol="0">
            <a:normAutofit/>
          </a:bodyPr>
          <a:lstStyle/>
          <a:p>
            <a:r>
              <a:rPr lang="en-US" sz="3700" dirty="0"/>
              <a:t>Psychoanalytic Theories: Freud </a:t>
            </a:r>
            <a:endParaRPr lang="en-US" sz="3700" spc="-100" dirty="0"/>
          </a:p>
        </p:txBody>
      </p:sp>
      <p:sp>
        <p:nvSpPr>
          <p:cNvPr id="4" name="Content Placeholder 3">
            <a:extLst>
              <a:ext uri="{FF2B5EF4-FFF2-40B4-BE49-F238E27FC236}">
                <a16:creationId xmlns:a16="http://schemas.microsoft.com/office/drawing/2014/main" id="{BE8574C3-98F3-EA43-B747-F5BFB62A0045}"/>
              </a:ext>
            </a:extLst>
          </p:cNvPr>
          <p:cNvSpPr>
            <a:spLocks noGrp="1"/>
          </p:cNvSpPr>
          <p:nvPr>
            <p:ph idx="1"/>
          </p:nvPr>
        </p:nvSpPr>
        <p:spPr>
          <a:xfrm>
            <a:off x="6654304" y="2605741"/>
            <a:ext cx="4472922" cy="3131672"/>
          </a:xfrm>
        </p:spPr>
        <p:txBody>
          <a:bodyPr>
            <a:noAutofit/>
          </a:bodyPr>
          <a:lstStyle/>
          <a:p>
            <a:pPr marL="285750" indent="-285750">
              <a:lnSpc>
                <a:spcPct val="90000"/>
              </a:lnSpc>
              <a:spcBef>
                <a:spcPts val="0"/>
              </a:spcBef>
              <a:buFont typeface="Arial" panose="020B0604020202020204" pitchFamily="34" charset="0"/>
              <a:buChar char="•"/>
            </a:pPr>
            <a:r>
              <a:rPr lang="en-US" dirty="0">
                <a:ln w="15875">
                  <a:noFill/>
                  <a:round/>
                </a:ln>
              </a:rPr>
              <a:t>Development occurs as children progress through series of stages</a:t>
            </a:r>
            <a:br>
              <a:rPr lang="en-US" dirty="0">
                <a:ln w="15875">
                  <a:noFill/>
                  <a:round/>
                </a:ln>
              </a:rPr>
            </a:br>
            <a:endParaRPr lang="en-US" dirty="0">
              <a:ln w="15875">
                <a:noFill/>
                <a:round/>
              </a:ln>
            </a:endParaRPr>
          </a:p>
          <a:p>
            <a:pPr marL="285750" indent="-285750">
              <a:lnSpc>
                <a:spcPct val="90000"/>
              </a:lnSpc>
              <a:spcBef>
                <a:spcPts val="0"/>
              </a:spcBef>
              <a:buFont typeface="Arial" panose="020B0604020202020204" pitchFamily="34" charset="0"/>
              <a:buChar char="•"/>
            </a:pPr>
            <a:r>
              <a:rPr lang="en-US" dirty="0">
                <a:ln w="15875">
                  <a:noFill/>
                  <a:round/>
                </a:ln>
              </a:rPr>
              <a:t>Conflicts individuals encounter in each stage determine personality</a:t>
            </a:r>
            <a:br>
              <a:rPr lang="en-US" dirty="0">
                <a:ln w="15875">
                  <a:noFill/>
                  <a:round/>
                </a:ln>
              </a:rPr>
            </a:br>
            <a:endParaRPr lang="en-US" dirty="0">
              <a:ln w="15875">
                <a:noFill/>
                <a:round/>
              </a:ln>
            </a:endParaRPr>
          </a:p>
          <a:p>
            <a:pPr marL="285750" indent="-285750">
              <a:lnSpc>
                <a:spcPct val="90000"/>
              </a:lnSpc>
              <a:spcBef>
                <a:spcPts val="0"/>
              </a:spcBef>
              <a:buFont typeface="Arial" panose="020B0604020202020204" pitchFamily="34" charset="0"/>
              <a:buChar char="•"/>
            </a:pPr>
            <a:r>
              <a:rPr lang="en-US" dirty="0">
                <a:ln w="15875">
                  <a:noFill/>
                  <a:round/>
                </a:ln>
              </a:rPr>
              <a:t>Behavior emerges as result of psychodynamics, movement &amp; interaction in mind</a:t>
            </a:r>
            <a:br>
              <a:rPr lang="en-US" dirty="0">
                <a:ln w="15875">
                  <a:noFill/>
                  <a:round/>
                </a:ln>
              </a:rPr>
            </a:br>
            <a:endParaRPr lang="en-US" dirty="0">
              <a:ln w="15875">
                <a:noFill/>
                <a:round/>
              </a:ln>
            </a:endParaRPr>
          </a:p>
          <a:p>
            <a:pPr marL="285750" indent="-285750">
              <a:lnSpc>
                <a:spcPct val="90000"/>
              </a:lnSpc>
              <a:spcBef>
                <a:spcPts val="0"/>
              </a:spcBef>
              <a:buFont typeface="Arial" panose="020B0604020202020204" pitchFamily="34" charset="0"/>
              <a:buChar char="•"/>
            </a:pPr>
            <a:r>
              <a:rPr lang="en-US" dirty="0">
                <a:ln w="15875">
                  <a:noFill/>
                  <a:round/>
                </a:ln>
              </a:rPr>
              <a:t>Some processes hidden from conscious awareness</a:t>
            </a:r>
          </a:p>
          <a:p>
            <a:pPr>
              <a:lnSpc>
                <a:spcPct val="90000"/>
              </a:lnSpc>
              <a:spcBef>
                <a:spcPts val="0"/>
              </a:spcBef>
            </a:pPr>
            <a:endParaRPr lang="en-US" dirty="0"/>
          </a:p>
        </p:txBody>
      </p:sp>
    </p:spTree>
    <p:extLst>
      <p:ext uri="{BB962C8B-B14F-4D97-AF65-F5344CB8AC3E}">
        <p14:creationId xmlns:p14="http://schemas.microsoft.com/office/powerpoint/2010/main" val="270302924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
      <a:dk1>
        <a:srgbClr val="000000"/>
      </a:dk1>
      <a:lt1>
        <a:srgbClr val="FFFFFF"/>
      </a:lt1>
      <a:dk2>
        <a:srgbClr val="412D24"/>
      </a:dk2>
      <a:lt2>
        <a:srgbClr val="E2E8E7"/>
      </a:lt2>
      <a:accent1>
        <a:srgbClr val="C34D62"/>
      </a:accent1>
      <a:accent2>
        <a:srgbClr val="B1573B"/>
      </a:accent2>
      <a:accent3>
        <a:srgbClr val="C39A4D"/>
      </a:accent3>
      <a:accent4>
        <a:srgbClr val="A2AA38"/>
      </a:accent4>
      <a:accent5>
        <a:srgbClr val="7EB346"/>
      </a:accent5>
      <a:accent6>
        <a:srgbClr val="46B13B"/>
      </a:accent6>
      <a:hlink>
        <a:srgbClr val="319381"/>
      </a:hlink>
      <a:folHlink>
        <a:srgbClr val="7F7F7F"/>
      </a:folHlink>
    </a:clrScheme>
    <a:fontScheme name="Savon">
      <a:maj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4524</Words>
  <Application>Microsoft Macintosh PowerPoint</Application>
  <PresentationFormat>Widescreen</PresentationFormat>
  <Paragraphs>593</Paragraphs>
  <Slides>40</Slides>
  <Notes>39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40</vt:i4>
      </vt:variant>
    </vt:vector>
  </HeadingPairs>
  <TitlesOfParts>
    <vt:vector size="46" baseType="lpstr">
      <vt:lpstr>Arial</vt:lpstr>
      <vt:lpstr>Calibri</vt:lpstr>
      <vt:lpstr>Eurostile</vt:lpstr>
      <vt:lpstr>Franklin Gothic Heavy</vt:lpstr>
      <vt:lpstr>Garamond</vt:lpstr>
      <vt:lpstr>SavonVTI</vt:lpstr>
      <vt:lpstr>CHAPTER 2. The Developmental, Ecological-systems Framework In Social Work </vt:lpstr>
      <vt:lpstr>Objectives</vt:lpstr>
      <vt:lpstr>Basic Principles of Contemporary Developmental Science</vt:lpstr>
      <vt:lpstr>Basic Principles of Contemporary Developmental Science</vt:lpstr>
      <vt:lpstr>Biological Subsystems of Human Development </vt:lpstr>
      <vt:lpstr>Biological Subsystems of Human Development </vt:lpstr>
      <vt:lpstr>Psychological Subsystems of Human Development</vt:lpstr>
      <vt:lpstr>Psychoanalytic Theories: Freud </vt:lpstr>
      <vt:lpstr>Psychoanalytic Theories: Freud </vt:lpstr>
      <vt:lpstr>Psychoanalytic Theories: Erickson</vt:lpstr>
      <vt:lpstr>Psychoanalytic Theories:  Erikson’s Crises </vt:lpstr>
      <vt:lpstr>Psychoanalytic Theories: Strengths &amp; Limitations </vt:lpstr>
      <vt:lpstr>Psychoanalytic Theories: Strengths &amp; Limitations </vt:lpstr>
      <vt:lpstr>Learning Theory</vt:lpstr>
      <vt:lpstr>Learning Theory</vt:lpstr>
      <vt:lpstr>Learning Theory</vt:lpstr>
      <vt:lpstr>Learning Theory: Cognitive Behavioral Therapy</vt:lpstr>
      <vt:lpstr>Information Processing</vt:lpstr>
      <vt:lpstr>Information Processing: Multiple Intelligences</vt:lpstr>
      <vt:lpstr>Constructivist Theories of Human Development</vt:lpstr>
      <vt:lpstr>Constructivist Theories of Human Development: Piaget’s Stages</vt:lpstr>
      <vt:lpstr>Constructivist Theories of Human Development</vt:lpstr>
      <vt:lpstr>Sociocultural Systems</vt:lpstr>
      <vt:lpstr>Sociocultural Systems</vt:lpstr>
      <vt:lpstr>Sociocultural Systems</vt:lpstr>
      <vt:lpstr>Sociocultural Systems: Social Work Practice</vt:lpstr>
      <vt:lpstr>Ecological Systems</vt:lpstr>
      <vt:lpstr>Complex Systems</vt:lpstr>
      <vt:lpstr>Complex Systems</vt:lpstr>
      <vt:lpstr>Systems Theory in Human Development</vt:lpstr>
      <vt:lpstr>Systems Theory in Human Development</vt:lpstr>
      <vt:lpstr>Systems Theory in Human Development</vt:lpstr>
      <vt:lpstr>Life-span Developmental Theories</vt:lpstr>
      <vt:lpstr>Life-span Developmental Theories: Case Of Donald T.</vt:lpstr>
      <vt:lpstr>Life-span Developmental Theories: Case of Donald T.</vt:lpstr>
      <vt:lpstr>Social Work’s Developmental, Ecological- Systems Framework</vt:lpstr>
      <vt:lpstr>Pragmatism</vt:lpstr>
      <vt:lpstr>Perspectives on the  Helping Process</vt:lpstr>
      <vt:lpstr>Summary</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2. The Developmental, Ecological-systems Framework In Social Work </dc:title>
  <dc:creator>Bailey Jader</dc:creator>
  <cp:lastModifiedBy>Bailey Jader</cp:lastModifiedBy>
  <cp:revision>4</cp:revision>
  <dcterms:created xsi:type="dcterms:W3CDTF">2019-08-14T20:15:15Z</dcterms:created>
  <dcterms:modified xsi:type="dcterms:W3CDTF">2019-09-06T15:01:28Z</dcterms:modified>
</cp:coreProperties>
</file>