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5" r:id="rId1"/>
  </p:sldMasterIdLst>
  <p:notesMasterIdLst>
    <p:notesMasterId r:id="rId6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3" r:id="rId48"/>
    <p:sldId id="302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81"/>
    <p:restoredTop sz="80968"/>
  </p:normalViewPr>
  <p:slideViewPr>
    <p:cSldViewPr snapToGrid="0" snapToObjects="1">
      <p:cViewPr varScale="1">
        <p:scale>
          <a:sx n="81" d="100"/>
          <a:sy n="81" d="100"/>
        </p:scale>
        <p:origin x="7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F95BD2-E06D-614B-9DA9-5F9B8C2EB088}" type="datetimeFigureOut">
              <a:rPr lang="en-US" smtClean="0"/>
              <a:t>9/6/19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C846E-7CC9-3F47-8ACB-0E730F8F5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00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The major learning objectives for this chapter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Consider how gender profoundly shapes human development throughout the life span.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What it means to be male or female varies in relation to cultural and historical contexts.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Highlight issues of race, gender, sexuality, ability (skill sets), and how these factors intersect, and shape unique individualities.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Illustrate the ways in which intersection of oppressions create systematic social inequality.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Discuss the process of gender identity development,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the gendered messages individuals receive,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b="0" dirty="0">
                <a:ln w="15875">
                  <a:noFill/>
                  <a:round/>
                </a:ln>
              </a:rPr>
              <a:t>the ways people respond to such messages.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20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also influence one another’s gender-stereotypical behavior.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Classmates and playmates can reinforce and police each other’s gender conformity.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This may occur through praising or imitating the same activity when a classmate responds in gender-typical ways.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Pressure from peers and family to choose same-sex friends is another important reason why children engage in sex segregation.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Children who make other-sex friends often: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endure teasing and taunting by their peer;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friendships may be discouraged by teachers and parents.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419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Media and online technology serve as platforms to both send and receive daily messages about gender.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Messages are increasingly shared on smartphones and social media apps.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95% of teenagers report access to a smartphone and 45% say that they use the Internet “almost constantly.”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 are underrepresented in media.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They are less likely to be interviewed in televised news and print media.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When women are depicted, they tend to be portrayed in specific stereotyped ways (e.g. scantily clad, unrealistic body proportions)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88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Sexual objectification of women in media can: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lower girls’ self-esteem;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amplify feelings of shame about their bodies;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increase their risk for depression and lowered self-efficacy.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Many advocate for an increase in the representation of women and people of color across media platforms.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Campaigns have served to shed light on issues related to racism, sexism, and sexual violence that remain pervasive in Hollywood and other media outlets, including:</a:t>
            </a: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#</a:t>
            </a:r>
            <a:r>
              <a:rPr lang="en-US" sz="2800" dirty="0" err="1"/>
              <a:t>OscarsSoWhite</a:t>
            </a:r>
            <a:r>
              <a:rPr lang="en-US" sz="2800" dirty="0"/>
              <a:t>, #MeToo,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#</a:t>
            </a:r>
            <a:r>
              <a:rPr lang="en-US" sz="2800" dirty="0" err="1"/>
              <a:t>Time’sUp</a:t>
            </a: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69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Not all individuals respond the same to gendered messages.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Public health messages, as an example, often need presented in numerous styles to attract wide attention from females and males across the age spectrum.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Any individual or social work client may embrace or resist traditional gender roles.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Responses to gender-role socialization can impact subsequent socialization practices.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process of socialization and acquisition are mutually influencing.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Despite history of resistance to traditional roles and gender-based oppression, struggles for women’s rights continue worldwide.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266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pick up on stereotypes regarding men’s and women’s intelligence.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Many 5 to 7 year-olds consider men more competent overall.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More than girls, boys who deviate from traditional gender behaviors endure teasing, taunting, and cruelty at the hands of their peers. </a:t>
            </a: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form of harassment may increase for males during junior high and high school, when children tend to identify more intensely with gender roles.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830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Heightened awareness of their “otherness” make it challenging for transgender children to develop a positive gender identity.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Transgender children and adolescents may: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face enormous stigma at school, over the internet, and in the community;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lack role models and language to describe their identity;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experience confusion and self-hatred, &amp;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feel pressure to hide their gender identity.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94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As adults, many transgender individuals report positive experiences regarding: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Self-acceptance and healing;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Discovering language to explain their gender identity; and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Finding community.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experience may be changing for transgender children in some places.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Park Day School in California has taken steps to ensure gender nonconforming children are supported and included.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Children’s choice of pronouns and clothing are respected.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Park Day School in California has taken the following steps to support gender nonconforming children: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Forming a “Gender Justice Alliance” that includes teachers, staff, and parents,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Children’s choice of pronouns and clothing are respected,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Normalizing gender diversity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Teachers use gender-neutral language,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Line children up using shoe color rather than gender.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5761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Social workers roles with transgender clients and communities include: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supporting transgender individuals and their families;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providing interventions shown by research to be helpful for addressing issues experienced by transgender clients;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working to dismantle discrimination and abuse of gender nonconforming people.</a:t>
            </a:r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46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Gender nonconformity is not a new concept.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some American Southwest and Mesoamerica cultures categories existed for gender nonconforming individuals.</a:t>
            </a:r>
            <a:endParaRPr lang="en-US" sz="24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individuals who were considered neither male nor female occupied a different gender classification. </a:t>
            </a:r>
            <a:endParaRPr lang="en-US" sz="2400" dirty="0">
              <a:ln w="15875">
                <a:noFill/>
                <a:round/>
              </a:ln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</a:rPr>
              <a:t>At one point in the history of the Navajo nation these individuals: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</a:rPr>
              <a:t>held in high regard,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</a:rPr>
              <a:t>performed both men’s and women’s jobs, and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000" dirty="0">
                <a:ln w="15875">
                  <a:noFill/>
                  <a:round/>
                </a:ln>
              </a:rPr>
              <a:t>Mediated between men and women to resolve disagreements.</a:t>
            </a:r>
          </a:p>
          <a:p>
            <a:endParaRPr lang="en-US" sz="24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42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Some North American Indigenous groups have reclaimed “two-spirit”.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term encompass gender nonconforming identities and sexual orientations.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 the past, two-spirit references individuals who held positions of prominence.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Today, it refers more broadly to “Indigenous people whose sexual and/or gender identity is different from others” (Robinson, 2017).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849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n w="15875">
                  <a:noFill/>
                  <a:round/>
                </a:ln>
              </a:rPr>
              <a:t>Sex</a:t>
            </a:r>
            <a:r>
              <a:rPr lang="en-US" sz="1200" dirty="0">
                <a:ln w="15875">
                  <a:noFill/>
                  <a:round/>
                </a:ln>
              </a:rPr>
              <a:t> refers to a person’s anatomy: whether an individual was assigned male or female at birth.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b="1" dirty="0">
                <a:ln w="15875">
                  <a:noFill/>
                  <a:round/>
                </a:ln>
              </a:rPr>
              <a:t>Gender identity</a:t>
            </a:r>
            <a:r>
              <a:rPr lang="en-US" sz="1200" dirty="0">
                <a:ln w="15875">
                  <a:noFill/>
                  <a:round/>
                </a:ln>
              </a:rPr>
              <a:t> is how a person  understands and defines being female, male, transgender, gender neutral, non-binary, agender, two-split, third gender, or other self-gender perspectives.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 </a:t>
            </a:r>
            <a:r>
              <a:rPr lang="en-US" sz="1200" b="1" dirty="0">
                <a:ln w="15875">
                  <a:noFill/>
                  <a:round/>
                </a:ln>
              </a:rPr>
              <a:t>cisgender</a:t>
            </a:r>
            <a:r>
              <a:rPr lang="en-US" sz="1200" dirty="0">
                <a:ln w="15875">
                  <a:noFill/>
                  <a:round/>
                </a:ln>
              </a:rPr>
              <a:t> person’s gender identity aligns with their sex assigned at birth.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 </a:t>
            </a:r>
            <a:r>
              <a:rPr lang="en-US" sz="1200" b="1" dirty="0">
                <a:ln w="15875">
                  <a:noFill/>
                  <a:round/>
                </a:ln>
              </a:rPr>
              <a:t>transgender</a:t>
            </a:r>
            <a:r>
              <a:rPr lang="en-US" sz="1200" dirty="0">
                <a:ln w="15875">
                  <a:noFill/>
                  <a:round/>
                </a:ln>
              </a:rPr>
              <a:t> (or trans) person’s gender identity differs from their sex assigned at birth.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 </a:t>
            </a:r>
            <a:r>
              <a:rPr lang="en-US" sz="1200" b="1" dirty="0">
                <a:ln w="15875">
                  <a:noFill/>
                  <a:round/>
                </a:ln>
              </a:rPr>
              <a:t>non-binary</a:t>
            </a:r>
            <a:r>
              <a:rPr lang="en-US" sz="1200" dirty="0">
                <a:ln w="15875">
                  <a:noFill/>
                  <a:round/>
                </a:ln>
              </a:rPr>
              <a:t> person’s gender identity falls on a continuum between male or female, or they may find that neither category fits.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Sexual orientation </a:t>
            </a:r>
            <a:r>
              <a:rPr lang="en-US" sz="2800" dirty="0">
                <a:ln w="15875">
                  <a:noFill/>
                  <a:round/>
                </a:ln>
              </a:rPr>
              <a:t>refers to one’s romantic or sexual attraction to others.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person may be romantically or sexually attracted to members of the same, other, or both sex(es).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953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Gender-sensitive issues affect one gender frequently and exclusively.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few issues that affect women across the lifespan include: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Dating violence and sexual assault;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Gender discrimination in employment;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Poverty.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27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Adolescents are at particular risk for intimate partner violence and sexual violence.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 girls are more likely than older women to be victims of sexual abuse at the hands of a partner.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 boys are more likely to respond aggressively to their partners than adult men, adult women, or adolescent girls.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Children exposed to domestic violence are more likely to be both the victims and perpetrators of domestic violence as adults.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Adolescents with exposure to violence prevention information are less likely to be: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victims of psychological or physical abuse.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perpetrators of psychological or cyber abuse.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136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Adolescents with exposure to violence prevention information are less likely to be: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victims of psychological or physical abuse.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perpetrators of psychological or cyber abuse.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Most rape victims know their attackers.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Many do not report sexual assault because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fear that their attacker will seek reprisal;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shame over the experience;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 belief it was not a police matter or concern that the police would be of no help.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4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 b="1" dirty="0"/>
              <a:t>Violence Against Women Act </a:t>
            </a:r>
            <a:r>
              <a:rPr lang="en-US" sz="2800" dirty="0"/>
              <a:t>(VAWA):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Strengthened the laws relating to sexual violence and intimate partner violence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Increased the ability to prosecute violent crimes against women;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provided funding for support groups and shelters to help survivors;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funded violence prevention programs.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VAWA requires legislative support every 5 years to be re-instated.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Continual work by advocates is needed to ensure its continued passage.</a:t>
            </a:r>
          </a:p>
          <a:p>
            <a:pPr lvl="1"/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739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Intersection of racism and gender oppression  creates heightened risk for sexual assault.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More than 25% of Indigenous women in the U.S. reports being raped during their lifetime.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Nearly half (45.6%) of America’s indigenous women have experienced sexual violence of some kind.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Ninety-six percent of all sexual assaults on Indigenous women are committed by non-Indigenous men.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Thirty-two percent of sexual violence to white women was perpetrated by a non-white assailant.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949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Rape is a crime primarily motivated by abuse of power.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Rape culture is defined as acts and societal practices that condone and often encourage sexual violence.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Feminist scholars point out that the way media objectifies women’s and men’s bodies perpetuates rape culture.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Men are also victims of rape, but rarely report due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shame, guilt, or embarrassment;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worry that they will not be believed;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concern about confidentiality;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fear of being labeled gay and associated stigma.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711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Maternal mortality </a:t>
            </a:r>
            <a:r>
              <a:rPr lang="en-US" sz="2800" dirty="0"/>
              <a:t>refers to death related to pregnancy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occurring during pregnancy or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within 42 days following termination of pregnancy.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Maternal mortality is an important measurement of a country’s ability to provide safe, effective health care to women.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Factors that contribute to a country’s maternal mortality rate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access to prenatal care and skilled birth attendants;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Living in low-income countries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declining fertility rate;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structural issues relating to poverty, inequality, and oppression.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gross domestic product (a proxy for a country’s wealth);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Infrastructure (e.g. access to electricity and roads);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number of women in the work force and in government.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915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Factors that contribute to a country’s maternal mortality rate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access to prenatal care and skilled birth attendants;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Living in low-income countries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declining fertility rate;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structural issues relating to poverty, inequality, and oppression.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gross domestic product (a proxy for a country’s wealth);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Infrastructure (e.g. access to electricity and roads);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number of women in the work force and in government.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341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U.S. spends more than double on hospitalization during pregnancy than any other country in the world.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Nonetheless, the USA’s maternal mortality rate ranks beneath almost all other developed countries.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Between 2003 and 2013, the U.S. was only one of eight countries worldwide to see increase in maternal death rates.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Inequality is embedded in the U.S.’s maternal mortality rate.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Greater risk of maternal death and life-threatening complications include: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poverty;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lack of health insurance;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low educational attainment.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809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 legacy of racial oppression in the U.S. may explain differences in rates of adverse birth outcomes through: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overt prejudice;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unconscious bias;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structural racism; and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lack of diversity of healthcare providers.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Racial concordance among health care providers and patients has been linked to improved patient outcomes.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06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Children learn over time what it is to be male or female.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At 3 to 4 months, infants construct categories of male and female.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At 9 to 11 months, infants differentiate the faces and voices of males and females.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Cis- and transgender children consistently identify their gender by age 3.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Children also associate each gender with certain toys, activities, tools, household items, professions, and games.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They may become increasingly inflexible in their thinking about gender.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9124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Fifty percent of women compared to 76% of men worldwide are employed or seeking employment.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The U.S. workforce is split nearly 50-50 between men and women.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Economists estimate that women may surpass men in employment rates in the near future.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2173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Women face numerous obstacles in employment, such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Lower wages than men for same work;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Inability to gain promotions;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Consignment to lowest-paying jobs in worst working conditions;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Sexual harassment;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paid maternity leave;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high-quality affordable child care.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1878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White women make on average 77 cents for every dollar men make.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 wage gap is even more pronounced across race and class lines.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More than 50% of low-income households would rise above the poverty line if women in the United States earned the same amount as men.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Compared to white men’s earnings, women who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White make 82%.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Black make 65%.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Hispanic make 58%.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490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Causes of the gender wage gap are: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b="1" dirty="0"/>
              <a:t>Occupational segregation</a:t>
            </a:r>
            <a:endParaRPr lang="en-US" sz="2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The concentration of men and women in different occupations, where “men’s jobs” earn more money and are more prestigious.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 b="1" dirty="0"/>
              <a:t>glass ceiling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which keeps qualified women from advancing in careers.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 </a:t>
            </a:r>
            <a:r>
              <a:rPr lang="en-US" sz="2800" b="1" dirty="0"/>
              <a:t>sticky floor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/>
              <a:t>which keeps many “stuck” in the least desirable jobs offered by an employer.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1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Reasons why women and men work different jobs may be explained by: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Recruitment tactics aimed at one sex and not the other;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Obstacles to promotion and career development;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Gender stereotyping learned in childhood and are reinforced throughout the life span;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Lack of education and training.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391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Women are paid less because: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Jobs typically held by women are undervalued.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Employers assume women are not the primary wage earners of their families.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Employers get away with paying women less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By paying women less, and not promoting them corporate or company earnings are increased.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1816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Sexual harassment on the job is another obstacle that working women encounter.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Between 25 to 50% of all employed women in the United States have experienced sexual harassment.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Quid pro quo sexual harassment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Occurs when an employee refuses unwanted sexual advances from supervisors and then experiences a tangible loss (e.g. fired or passed for a raise).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Hostile environment sexual harassment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Refers to situations in which supervisors, coworkers, or clients repeatedly expose a worker to unwanted sexual behavior, but do not threaten them with job loss or demotion.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2920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Sexual harassment can lead to: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absenteeism;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job turnover;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requests for transfer;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reduced work productivity;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being fired or quitting;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suffering psychological consequences (e.g. PTSD).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600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Domestic labor by women contributes to a family’s ability to function and remain financially stable.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work often goes unrecorded by governments and unvalued despite its necessity.</a:t>
            </a:r>
          </a:p>
          <a:p>
            <a:pPr lvl="1"/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Unrecorded work means that the woman is financially disadvantaged because the employer most often is not paying into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Social Security Insurance,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unemployment insurance,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</a:t>
            </a:r>
            <a:r>
              <a:rPr lang="en-US" sz="2800" dirty="0">
                <a:ln w="15875">
                  <a:noFill/>
                  <a:round/>
                </a:ln>
                <a:effectLst/>
              </a:rPr>
              <a:t>ealth insurance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disability insurance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v</a:t>
            </a:r>
            <a:r>
              <a:rPr lang="en-US" sz="2800" dirty="0">
                <a:ln w="15875">
                  <a:noFill/>
                  <a:round/>
                </a:ln>
                <a:effectLst/>
              </a:rPr>
              <a:t>acation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Women’s unpaid domestic labor goes undervalued because it is viewed as “natural” rather than real employed “work”.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Only women can give birth and nurse infants, so other nurturing activities (e.g., child care, cooking, washing clothes) become associated with biological abilities rather than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577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 outlive men.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Therefore, most of the aged single-adults around the world are and will be women.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As baby boomers age, women aged 85+ will double between 2000 and 2030, and double again between 2030 and 2050.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Growing older leads to growing financial difficulties.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 the United States, 12% of women aged 65+ live in poverty, as compared to 6.6% of men.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95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By age 4, children spend up to 3x more time with same-sex playmates.</a:t>
            </a: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By age 11, this ratio increases up to 11x.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  <a:effectLst/>
              </a:rPr>
              <a:t>Children may also show strong preference for gender-aligned clothing in early childhood.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Gender stereotyping peaks at age five or six and begins to wane at age 7 or 8.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Children with rigid gender stereotypes at an earlier age often become more flexible as they grow older.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As an example, rigid gender young children are more likely as older children to say that a particular behavior or trait could be applied to both sexes, rather than just one.</a:t>
            </a:r>
            <a:endParaRPr lang="en-US" sz="24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Gender identity formation of prepubescent transgender children is markedly similar to that of their gender-typical peers.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They describe gender constancy with their current gender at the same rates as gender-typical children.</a:t>
            </a:r>
            <a:endParaRPr lang="en-US" sz="2800" dirty="0">
              <a:ln w="15875">
                <a:noFill/>
                <a:round/>
              </a:ln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514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Reasons why elderly women are generally poorer include: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 being </a:t>
            </a:r>
            <a:r>
              <a:rPr lang="en-US" sz="2800" i="1" dirty="0">
                <a:ln w="15875">
                  <a:noFill/>
                  <a:round/>
                </a:ln>
              </a:rPr>
              <a:t>paid less and working less throughout their lives</a:t>
            </a:r>
            <a:r>
              <a:rPr lang="en-US" sz="2800" dirty="0">
                <a:ln w="15875">
                  <a:noFill/>
                  <a:round/>
                </a:ln>
              </a:rPr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leads to lower pensions and accumulated earnings.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 </a:t>
            </a:r>
            <a:r>
              <a:rPr lang="en-US" sz="2800" i="1" dirty="0">
                <a:ln w="15875">
                  <a:noFill/>
                  <a:round/>
                </a:ln>
              </a:rPr>
              <a:t>living longer than spouses</a:t>
            </a:r>
            <a:r>
              <a:rPr lang="en-US" sz="2800" dirty="0">
                <a:ln w="15875">
                  <a:noFill/>
                  <a:round/>
                </a:ln>
              </a:rPr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They more often live alone, have lower incomes than married couples, and less likely to have a family member to rely 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women </a:t>
            </a:r>
            <a:r>
              <a:rPr lang="en-US" sz="2400" i="1" dirty="0">
                <a:ln w="15875">
                  <a:noFill/>
                  <a:round/>
                </a:ln>
              </a:rPr>
              <a:t>experiencing more chronic illnesses than men</a:t>
            </a:r>
            <a:r>
              <a:rPr lang="en-US" sz="2400" dirty="0">
                <a:ln w="15875">
                  <a:noFill/>
                  <a:round/>
                </a:ln>
              </a:rPr>
              <a:t>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Medicare insurance requires out-of-pocket co-fees for doctor and hospital stays.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Medicare pays about 80% of medical cost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Medications are not necessarily covered by Medicare, and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2400" dirty="0">
                <a:ln w="15875">
                  <a:noFill/>
                  <a:round/>
                </a:ln>
              </a:rPr>
              <a:t>long-term nursing home care is not guaranteed.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380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Malnutrition is a significant concern for older adults.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Rates of U.S. households that experience food insecurity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8.3% of households with a member aged 65+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9.2% of older individuals living alone.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Nutritional deficiencies caused by lack of food have been linked to health problems, such as: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osteoporosis;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iron-deficiency anemia;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increased risk for illness and death.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Thirty-three percent to 50% of health problems experienced by older adults may be associated with malnutrition.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Intersectional oppressions put elderly, disabled women of color at particular risk for food insecurity and malnutrition.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535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/>
              <a:t>Body dissatisfaction </a:t>
            </a:r>
            <a:r>
              <a:rPr lang="en-US" sz="2800" dirty="0"/>
              <a:t>refers to negative appraisal of one’s physical body.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It is commonplace throughout the life span &amp; links to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depression,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low self-esteem,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eating disorders in women.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11260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Between ages 6 and 8, girls become more displeased with their bodies than boys.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By age 10, even more girls are concerned with their weight.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Body dissatisfaction peaks in adolescence.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As much as 80% of high school girls report body dissatisfaction.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039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Preexisting and new feelings of body dissatisfaction in mid- and later life are affected by: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Physical changes in bodily appearance.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Pressure from media and sexual partners to maintain youthful appearances.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Eating disorders are often associated with body dissatisfaction.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Behaviors primary to eating disorders can be used as a means of emotional regulation.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5071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Eating disorders go underdiagnosed in women in midlife and later adulthood.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Traumatic life changes and emotional distress are brought upon by accumulated loss and grief.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Health problems related to dieting and disordered eating are exacerbated among older adults.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2651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Globalization is transmitting Western beauty standards, creating a growing desire to be thin around the world.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Reports indicate that media and peer pressure to lose weight accounted for many girls’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poor body image and dieting in Korea and Hong Kong.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Beauty ideals vary widely across cultures and body dissatisfaction occurs worldwide.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 some cultures, body fat is considered a sign of wealth, and women with very large bodies are deemed most attractive.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Common practices to attain this cultural ideal include over- and force-feeding girls.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2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There is a strong link between viewing idealized images of women’s bodies and experiencing poor body image.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Frequent exposure to idealized body types can alter the viewer’s perception of what a normal body looks like. 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There is a correlation between social media usage and body dissatisfaction.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 many countries, extremely thin women make up the majority of women depicted in the media.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It is possible that women come to see very thin bodies as normal and ideal and, in turn, find their own bodies lacking.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995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Women are affected by these beauty ideals through: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Undermining their own intelligence;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Emotionally and cognitively feeling pressure to alter their looks;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Draining their financial resources;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Depleting their feelings of self-worth.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8889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pressure to conform to beauty standards is exacerbated by the racialized nature of these standards.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 the United States, women of color experience a dual assault on their body image.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There is both pressure to be thin and the impossible expectation of being white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3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Physical changes during adolescence make sex differences more visible than during childhood.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These changes may prompt family members and friends to think of adolescents in more gendered terms and may encourage more gender-typed behaviors.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Young people often engage in a process of “questioning” their sexual orientation as they navigate sexual and romantic attractions.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Lesbian, gay, and bisexual young people may undergo the process of “coming out” to peers and family members.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Gender nonconforming young people may also begin to develop a language to describe their identity.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5139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Sengupta (2006) demonstrates evidence of the intersection of race and gender in cosmetic surgeries: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White or European-American women desire to modify the body (e.g. breast augmentation or liposuction)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Asian women often undergo “double-eyelid surgery,” desiring the eyes to look larger and their faces appear more “white”.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628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Depictions of men in the media have also become increasingly objectified.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 idealized man is slender, but not overly thin, with very prominent muscles.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Rates of body dissatisfaction, eating disorders, and anabolic steroid misuse are on the rise among men.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n w="15875">
                  <a:noFill/>
                  <a:round/>
                </a:ln>
              </a:rPr>
              <a:t>Muscle dysmorphia </a:t>
            </a:r>
            <a:r>
              <a:rPr lang="en-US" sz="2800" dirty="0">
                <a:ln w="15875">
                  <a:noFill/>
                  <a:round/>
                </a:ln>
              </a:rPr>
              <a:t>refers to an obsession with attaining an abnormally muscular body, including: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excessive weight lifting;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disordered eating;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substance misuse.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63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Barriers that contribute to inadequate diagnosis and treatment of eating disorders in men include lack of: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awareness;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research;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treatment centers devoted to men.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Individuals can be helped to navigate the media and feel better about their bodies.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Adolescents benefit from education about how advertisers create images (e.g., the use of software to make models appear thinner).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helps youth recognize that images are often unattainable and are used to exploit anxieties.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0482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Examining gender using a developmental, ecological-systems framework allows social workers to understand gender-sensitive issues as rooted in social inequality.</a:t>
            </a:r>
            <a:endParaRPr lang="en-US" sz="1200" dirty="0">
              <a:ln w="15875">
                <a:noFill/>
                <a:round/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Beginning in infancy, individuals are socialized into what it means to be male or female.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ln w="15875">
                  <a:noFill/>
                  <a:round/>
                </a:ln>
              </a:rPr>
              <a:t>Families, peers, educational institutions, and the media work in tandem teaching messages about maleness and femaleness. 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3649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/>
              <a:t>Significant variation exists across individuals—who may embrace, reject, and alter particular gender-based messages—and across social and cultural contexts.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Inequality based on gender limits the opportunities of women and men and their contributions to the larger society.</a:t>
            </a:r>
            <a:endParaRPr lang="en-US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Recognizing the ways in which gender (and other intersectional) oppression affects women is essential for social workers practicing in a variety of contexts.</a:t>
            </a: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787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Many young adults’ perceptions of gender become more flexible and less stereotypical than when they were adolescents.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change may be attributable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cognitive maturation;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broadening social exposure </a:t>
            </a:r>
          </a:p>
          <a:p>
            <a:pPr lvl="1"/>
            <a:r>
              <a:rPr lang="en-US" sz="2800" dirty="0">
                <a:ln w="15875">
                  <a:noFill/>
                  <a:round/>
                </a:ln>
              </a:rPr>
              <a:t>   (e.g. college or workforce)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Older adults generally are more likely than younger adults to stereotype and exhibit gender-based prejudices.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However, older adults are likely to change their beliefs when presented with evidence that contradicts their stereotypes.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This demonstrates both desire and potential to egalitarianism.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32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Young people respond in varied ways by embracing, rejecting, or creatively recasting the various gender-based messages they receive.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How gender-based messaging is received and adopted differs across individuals, social and cultural contexts.</a:t>
            </a:r>
            <a:endParaRPr lang="en-US" sz="12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60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Individuals around the globe receive important gender lessons within: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families;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peers;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communities;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schools;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society.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about what it means to be male or female. 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The process of gender socialization vary across children, families, cultures and sociohistorical contexts.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n w="15875">
                  <a:noFill/>
                  <a:round/>
                </a:ln>
              </a:rPr>
              <a:t>Intersections of race, social class, and gender can also affect perceptions of gender equality.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8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Many parents communicate different perceptions and expectations of children’s gender through: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explicit instruction;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meta and nonverbal communications, and communication “emphases” styles;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the interests and activities that they encourage.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Interactions with other children also influence gender-stereotypical behavior.</a:t>
            </a:r>
            <a:endParaRPr lang="en-US" sz="2800" dirty="0">
              <a:ln w="15875">
                <a:noFill/>
                <a:round/>
              </a:ln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Children without siblings tend to engage in less gender-typical behavior.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Siblings may both encourage stereotyped behavior or provide opportunities to engage in other-sex behavior and activities.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800" dirty="0">
              <a:ln w="15875">
                <a:noFill/>
                <a:round/>
              </a:ln>
            </a:endParaRPr>
          </a:p>
          <a:p>
            <a:endParaRPr lang="en-US" sz="2800" dirty="0">
              <a:ln w="15875">
                <a:noFill/>
                <a:round/>
              </a:ln>
              <a:effectLst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FC846E-7CC9-3F47-8ACB-0E730F8F5D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3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1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40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0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22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71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27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4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34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9/6/19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2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4115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6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9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tif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if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tiff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tif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tif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951AF9-63E1-D448-BFC7-385F0B107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33863"/>
            <a:ext cx="12199620" cy="6858000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4F1F30-767C-424A-BA9D-852F6A0E7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sz="4000" dirty="0"/>
              <a:t>CHAPTER 14.</a:t>
            </a:r>
            <a:br>
              <a:rPr lang="en-US" sz="2800" dirty="0"/>
            </a:br>
            <a:r>
              <a:rPr lang="en-US" sz="2800" cap="none" dirty="0"/>
              <a:t>WOMEN AND GENDER ACROSS THE LIFE SPAN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A8AEA0-1F40-CC47-AB20-9706E13E9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r>
              <a:rPr lang="en-US" dirty="0"/>
              <a:t>Human Behavior for Social Work Practice</a:t>
            </a:r>
          </a:p>
          <a:p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4DF76C6-C357-394C-8B58-FD031B32796B}"/>
              </a:ext>
            </a:extLst>
          </p:cNvPr>
          <p:cNvCxnSpPr/>
          <p:nvPr/>
        </p:nvCxnSpPr>
        <p:spPr>
          <a:xfrm>
            <a:off x="2633472" y="4257948"/>
            <a:ext cx="6912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27CBFEA-C9A9-594E-AC38-4E356F1540FC}"/>
              </a:ext>
            </a:extLst>
          </p:cNvPr>
          <p:cNvSpPr txBox="1"/>
          <p:nvPr/>
        </p:nvSpPr>
        <p:spPr>
          <a:xfrm>
            <a:off x="9066259" y="6563326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F12EAF-A898-4943-AC2F-AA3D9BFDB912}"/>
              </a:ext>
            </a:extLst>
          </p:cNvPr>
          <p:cNvSpPr txBox="1"/>
          <p:nvPr/>
        </p:nvSpPr>
        <p:spPr>
          <a:xfrm>
            <a:off x="196042" y="6492672"/>
            <a:ext cx="57357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Power Point format &amp; design by: Bailey Jader, University of Minnesota</a:t>
            </a:r>
          </a:p>
        </p:txBody>
      </p:sp>
    </p:spTree>
    <p:extLst>
      <p:ext uri="{BB962C8B-B14F-4D97-AF65-F5344CB8AC3E}">
        <p14:creationId xmlns:p14="http://schemas.microsoft.com/office/powerpoint/2010/main" val="3500333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on a beach&#10;&#10;Description automatically generated">
            <a:extLst>
              <a:ext uri="{FF2B5EF4-FFF2-40B4-BE49-F238E27FC236}">
                <a16:creationId xmlns:a16="http://schemas.microsoft.com/office/drawing/2014/main" id="{2FBDE5C2-F7CE-8149-A545-EBCC82CCD2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95" b="12135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12AE796-0616-3345-BB52-1CC5F2930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Families &amp; Peers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02B3A-FEFF-0B44-AD2C-1F6A59832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Parents communicate different perceptions &amp; expectations of children’s gender through: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Explicit instruction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Meta &amp; nonverbal communications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Interests &amp; activities they encourage/prohibit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Interactions w/ siblings influence gender-stereotypical behavior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9076B-EDDB-7F4F-BAA3-B0EA1DF4FA0B}"/>
              </a:ext>
            </a:extLst>
          </p:cNvPr>
          <p:cNvSpPr txBox="1"/>
          <p:nvPr/>
        </p:nvSpPr>
        <p:spPr>
          <a:xfrm>
            <a:off x="7907951" y="5737413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873357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that are standing in the grass&#10;&#10;Description automatically generated">
            <a:extLst>
              <a:ext uri="{FF2B5EF4-FFF2-40B4-BE49-F238E27FC236}">
                <a16:creationId xmlns:a16="http://schemas.microsoft.com/office/drawing/2014/main" id="{7FCFC287-45C0-8C43-A7AE-9FC3D6191C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E58F6D-5924-C041-A52B-9B9851E7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Families &amp; Peers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A636E-A880-7042-9D25-6EF7B6D30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353490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Classmates &amp; playmates reinforce/police gender conformity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Pressure from peers &amp; family to choose same-sex friends = reason children engage in sex segregation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 who make other-sex friends often teased by peers &amp; friendships discouraged by teachers &amp; parents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B66F5E-3A40-7A4B-A9DD-5C867BF18D20}"/>
              </a:ext>
            </a:extLst>
          </p:cNvPr>
          <p:cNvSpPr txBox="1"/>
          <p:nvPr/>
        </p:nvSpPr>
        <p:spPr>
          <a:xfrm>
            <a:off x="7918802" y="5683348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970489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FB2A52F0-0FEB-6E4A-820C-F0E07B126A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14484" b="8908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0B52BC-5AC8-B74D-8252-985CF12CA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4400"/>
              <a:t>Families &amp; Peers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58F43-167C-0848-83D2-D069E94A4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7307" y="2207839"/>
            <a:ext cx="4602152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Cultural &amp; legal shifts in favor of equal gender roles in U.S. influence </a:t>
            </a:r>
            <a:r>
              <a:rPr lang="en-US" dirty="0"/>
              <a:t>gender  socialization beliefs/practices: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Legalized same-sex marriage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Increased rates of women in workforce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Policies assuring parental paid work leave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Marriage at older age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Higher divorce rate/lower marriage rate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Growing number of unmarried mothers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Expectations for divorced fathers to take responsibility in child care, development &amp; financial support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1B8A4-9C14-B54E-8956-417A7ED91BF9}"/>
              </a:ext>
            </a:extLst>
          </p:cNvPr>
          <p:cNvSpPr txBox="1"/>
          <p:nvPr/>
        </p:nvSpPr>
        <p:spPr>
          <a:xfrm>
            <a:off x="8723268" y="6061135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666196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AEA8244E-67A4-3946-B839-BEE9F37A77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92" r="-1" b="1073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5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E5C7C5-3555-2F41-B2A2-1E07B4AC5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Educational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68D4F-58BE-384D-A952-7BF8C995F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2600541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Schools have made strides equalizing experiences of girls/boys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stereotyping still persists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Teachers interact differently w/ girls &amp; boys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Preschool teachers dissuade children from playing in non-gender-traditional ways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EFA6B1-418B-5947-B7EE-7D22CFB00AB7}"/>
              </a:ext>
            </a:extLst>
          </p:cNvPr>
          <p:cNvSpPr txBox="1"/>
          <p:nvPr/>
        </p:nvSpPr>
        <p:spPr>
          <a:xfrm>
            <a:off x="2757727" y="5445486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92843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7A516AD-D459-2143-8C31-F9D99C1C7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28033"/>
            <a:ext cx="12192000" cy="86860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C459EC6-EB29-7D4C-A2BD-6542F9F64D47}"/>
              </a:ext>
            </a:extLst>
          </p:cNvPr>
          <p:cNvGrpSpPr/>
          <p:nvPr/>
        </p:nvGrpSpPr>
        <p:grpSpPr>
          <a:xfrm>
            <a:off x="6046407" y="0"/>
            <a:ext cx="5612193" cy="636159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C38FCE-633C-9548-B82A-90E708DF7B27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417D2FB-2981-7E46-8C46-E56F480A9D1F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E5C7C5-3555-2F41-B2A2-1E07B4AC5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1158" y="642594"/>
            <a:ext cx="4792717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Educational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68D4F-58BE-384D-A952-7BF8C995F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7738" y="2103120"/>
            <a:ext cx="4966138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role beliefs/practices impact educational achievement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Myth: males better at mathematics; females superior at reading &amp; verbal tasks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differences in educational achievement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in schools: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Girls receive better grades than boys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Boys’ achievement on standardized tests higher than girls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CA64E4-4538-5743-8904-4FEA1A3E24BD}"/>
              </a:ext>
            </a:extLst>
          </p:cNvPr>
          <p:cNvSpPr txBox="1"/>
          <p:nvPr/>
        </p:nvSpPr>
        <p:spPr>
          <a:xfrm>
            <a:off x="8014057" y="5860563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659725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C99775-4EC4-D04B-8B68-07E784BAC2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500" b="11424"/>
          <a:stretch/>
        </p:blipFill>
        <p:spPr>
          <a:xfrm>
            <a:off x="0" y="-1"/>
            <a:ext cx="12192000" cy="695638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F7C7ED-2BDD-FE46-B688-9E2C839E8F3F}"/>
              </a:ext>
            </a:extLst>
          </p:cNvPr>
          <p:cNvGrpSpPr/>
          <p:nvPr/>
        </p:nvGrpSpPr>
        <p:grpSpPr>
          <a:xfrm>
            <a:off x="339290" y="297392"/>
            <a:ext cx="5612193" cy="636159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9854071-49D5-5247-B91C-4C8192581CFD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BCD037A-723A-1D40-9397-DE534D94475A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3E5C7C5-3555-2F41-B2A2-1E07B4AC5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72" y="516468"/>
            <a:ext cx="4745422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Educational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468D4F-58BE-384D-A952-7BF8C995F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684" y="1803572"/>
            <a:ext cx="4887310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Wealthy countries: higher education = reality for women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Women began surpassing men in college graduation rates in 1980s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More women attend college than men, pursue graduate &amp; professional degrees &amp; get better grades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Differences in study fields remain 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Women underrepresented in STEM fields; overrepresented in nursing, education &amp; social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A4E6CE-95E4-D645-AD08-DA508ACDF3B4}"/>
              </a:ext>
            </a:extLst>
          </p:cNvPr>
          <p:cNvSpPr txBox="1"/>
          <p:nvPr/>
        </p:nvSpPr>
        <p:spPr>
          <a:xfrm>
            <a:off x="2761711" y="6161290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66274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72ECC0-0732-DF4B-98B7-7D66F7E2D6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46" b="4567"/>
          <a:stretch/>
        </p:blipFill>
        <p:spPr>
          <a:xfrm>
            <a:off x="0" y="-5106"/>
            <a:ext cx="12192000" cy="686310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2400F4B-4235-7D4B-9755-118A1512BAE8}"/>
              </a:ext>
            </a:extLst>
          </p:cNvPr>
          <p:cNvGrpSpPr/>
          <p:nvPr/>
        </p:nvGrpSpPr>
        <p:grpSpPr>
          <a:xfrm>
            <a:off x="6096000" y="813207"/>
            <a:ext cx="5612193" cy="546146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D658AE-CF63-E749-B695-426FBE47A55A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BAC5FD-B83D-D44F-B108-B02107025686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F2C258A-C2BB-004D-B5BE-8D8AE5A3F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752" y="1131323"/>
            <a:ext cx="4779247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Educational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0413B6-B33F-C445-A12F-B37666432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8860" y="2449958"/>
            <a:ext cx="4966139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Women who complete in STEM likely to face gender-based discrimination &amp; less support in departments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Educational opportunities associated w/ better outcomes for women &amp; children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Increase in women’s literacy associated w/ better health outcomes for children</a:t>
            </a:r>
          </a:p>
          <a:p>
            <a:pPr marL="12001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Pregnant mothers less malnourished</a:t>
            </a:r>
          </a:p>
          <a:p>
            <a:pPr marL="12001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Better utilization of healthcare services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67CC49-9737-4E4D-BACD-F4DB242A5AE0}"/>
              </a:ext>
            </a:extLst>
          </p:cNvPr>
          <p:cNvSpPr txBox="1"/>
          <p:nvPr/>
        </p:nvSpPr>
        <p:spPr>
          <a:xfrm>
            <a:off x="8079415" y="5789438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06259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BE7B33-F900-6244-8CE6-C1ABB534F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26" r="9091" b="15266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0402F-1124-5945-8DCA-A4B19D70C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727626"/>
            <a:ext cx="4461795" cy="1718225"/>
          </a:xfrm>
        </p:spPr>
        <p:txBody>
          <a:bodyPr>
            <a:normAutofit/>
          </a:bodyPr>
          <a:lstStyle/>
          <a:p>
            <a:r>
              <a:rPr lang="en-US" sz="4400" dirty="0"/>
              <a:t>Media &amp; Online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4D6D9-7162-854F-9BC2-42442C6DE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Serve as platforms to send/receive daily messages about gender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Messages shared on smartphones &amp; social media apps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95% teenagers have smartphone &amp; 45% use Internet “almost constantly” 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Women underrepresented in media; less likely to be interviewed in televised news &amp; print 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7532E2-BE6D-E44F-8260-9768CC5BED60}"/>
              </a:ext>
            </a:extLst>
          </p:cNvPr>
          <p:cNvSpPr txBox="1"/>
          <p:nvPr/>
        </p:nvSpPr>
        <p:spPr>
          <a:xfrm>
            <a:off x="2601291" y="6097122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115231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next to a body of water&#10;&#10;Description automatically generated">
            <a:extLst>
              <a:ext uri="{FF2B5EF4-FFF2-40B4-BE49-F238E27FC236}">
                <a16:creationId xmlns:a16="http://schemas.microsoft.com/office/drawing/2014/main" id="{E3096B48-7D5E-E043-9436-95DDD66A8B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7522"/>
          <a:stretch/>
        </p:blipFill>
        <p:spPr>
          <a:xfrm flipH="1">
            <a:off x="20" y="-1"/>
            <a:ext cx="12191980" cy="68579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227865-AE58-7841-89AC-14B1CC03F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924" y="614142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Media &amp; Online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F6661-5DDE-9D4D-AE22-7DA05E961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048" y="2239372"/>
            <a:ext cx="4981904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Sexual objectification of women in media can: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Lower self-esteem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Amplify feelings of shame about own body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Increase risk for depression &amp; lowered self-efficacy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Many advocate for increase in representation of women &amp; people of color across media platforms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Campaigns shed light on issues related to racism, sexism &amp; sexual violence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#</a:t>
            </a:r>
            <a:r>
              <a:rPr lang="en-US" sz="1800" dirty="0" err="1"/>
              <a:t>OscarsSoWhite</a:t>
            </a:r>
            <a:endParaRPr lang="en-US" sz="1800" dirty="0"/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#MeToo</a:t>
            </a:r>
          </a:p>
          <a:p>
            <a:pPr marL="742950" lvl="1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#</a:t>
            </a:r>
            <a:r>
              <a:rPr lang="en-US" sz="1800" dirty="0" err="1"/>
              <a:t>Time’sUp</a:t>
            </a:r>
            <a:endParaRPr lang="en-US" sz="1800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1E5789-5AEC-0849-9DD8-4AA68F8AB135}"/>
              </a:ext>
            </a:extLst>
          </p:cNvPr>
          <p:cNvSpPr txBox="1"/>
          <p:nvPr/>
        </p:nvSpPr>
        <p:spPr>
          <a:xfrm>
            <a:off x="8667162" y="6120747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908674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14FC7D-774D-E741-A1F1-122A7E3D2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191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EC50B38-3F9A-4749-A148-9C483811E636}"/>
              </a:ext>
            </a:extLst>
          </p:cNvPr>
          <p:cNvGrpSpPr/>
          <p:nvPr/>
        </p:nvGrpSpPr>
        <p:grpSpPr>
          <a:xfrm>
            <a:off x="355056" y="912247"/>
            <a:ext cx="5612193" cy="5283601"/>
            <a:chOff x="267615" y="253548"/>
            <a:chExt cx="5612193" cy="636159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80B99E-2635-C846-8F99-E5B091EFADDF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6EAECCF-17C1-174C-92AD-EDEE5A2495E8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18C97D4-0957-A54D-A7F2-05AF28A05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91" y="1098718"/>
            <a:ext cx="485578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Acquisition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38953-EA57-3E40-8161-80EC993C7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077" y="2376623"/>
            <a:ext cx="4971394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Not all respond similarly to gendered messages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Social work clients may embrace/resist traditional gender roles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Responses to gender-role socialization can impact subsequent practices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Despite history of resistance to traditional roles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&amp; gender-based oppression, struggles for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women’s rights continue worldwide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DAE194-E9AA-9042-9508-A73F2E3FC73D}"/>
              </a:ext>
            </a:extLst>
          </p:cNvPr>
          <p:cNvSpPr txBox="1"/>
          <p:nvPr/>
        </p:nvSpPr>
        <p:spPr>
          <a:xfrm>
            <a:off x="2335679" y="574439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33686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5EBF49-BED3-A54D-BFE9-AAC77824F4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2481" b="124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2773319-E71C-6B44-B3C7-4BFBA2B3C89C}"/>
              </a:ext>
            </a:extLst>
          </p:cNvPr>
          <p:cNvGrpSpPr/>
          <p:nvPr/>
        </p:nvGrpSpPr>
        <p:grpSpPr>
          <a:xfrm>
            <a:off x="267615" y="253548"/>
            <a:ext cx="5612193" cy="6361598"/>
            <a:chOff x="267615" y="253548"/>
            <a:chExt cx="5612193" cy="636159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D5C38B-CF5B-5C42-B0AF-FD5EB8BFF3A5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0C9223D-6FF0-9F4E-8D85-0CEB7A624126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BDE4B6A-0FF9-0D48-9A03-754CDDC35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6" y="453404"/>
            <a:ext cx="4903076" cy="1371600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A1A36-0DFE-804A-AE79-44DDC44A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530" y="1707775"/>
            <a:ext cx="5100361" cy="4481386"/>
          </a:xfrm>
        </p:spPr>
        <p:txBody>
          <a:bodyPr>
            <a:normAutofit fontScale="77500" lnSpcReduction="20000"/>
          </a:bodyPr>
          <a:lstStyle/>
          <a:p>
            <a:pPr marL="1714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Consider how gender shapes human development throughout life span</a:t>
            </a:r>
            <a:br>
              <a:rPr lang="en-US" sz="2800" dirty="0">
                <a:ln w="15875">
                  <a:noFill/>
                  <a:round/>
                </a:ln>
              </a:rPr>
            </a:br>
            <a:endParaRPr lang="en-US" sz="2800" dirty="0">
              <a:ln w="15875">
                <a:noFill/>
                <a:round/>
              </a:ln>
            </a:endParaRPr>
          </a:p>
          <a:p>
            <a:pPr marL="1714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Demonstrate variances of cultural &amp; historical contexts for females vs. males</a:t>
            </a:r>
            <a:br>
              <a:rPr lang="en-US" sz="2800" dirty="0">
                <a:ln w="15875">
                  <a:noFill/>
                  <a:round/>
                </a:ln>
              </a:rPr>
            </a:br>
            <a:endParaRPr lang="en-US" sz="2800" dirty="0">
              <a:ln w="15875">
                <a:noFill/>
                <a:round/>
              </a:ln>
            </a:endParaRPr>
          </a:p>
          <a:p>
            <a:pPr marL="1714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Highlight issues of race, gender, sexuality, ability (skill sets); how they intersect/shape individuals</a:t>
            </a:r>
            <a:br>
              <a:rPr lang="en-US" sz="2800" dirty="0">
                <a:ln w="15875">
                  <a:noFill/>
                  <a:round/>
                </a:ln>
              </a:rPr>
            </a:br>
            <a:endParaRPr lang="en-US" sz="2800" dirty="0">
              <a:ln w="15875">
                <a:noFill/>
                <a:round/>
              </a:ln>
            </a:endParaRPr>
          </a:p>
          <a:p>
            <a:pPr marL="1714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Illustrate ways intersection of oppressions create systematic social inequality</a:t>
            </a:r>
            <a:br>
              <a:rPr lang="en-US" sz="2800" dirty="0">
                <a:ln w="15875">
                  <a:noFill/>
                  <a:round/>
                </a:ln>
              </a:rPr>
            </a:br>
            <a:endParaRPr lang="en-US" sz="2800" dirty="0">
              <a:ln w="15875">
                <a:noFill/>
                <a:round/>
              </a:ln>
            </a:endParaRPr>
          </a:p>
          <a:p>
            <a:pPr marL="171450" lvl="1" indent="-1714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n w="15875">
                  <a:noFill/>
                  <a:round/>
                </a:ln>
              </a:rPr>
              <a:t>Discuss process of gender identity development, gendered messages &amp; ways people respond to them</a:t>
            </a:r>
          </a:p>
          <a:p>
            <a:pPr marL="171450" indent="-171450">
              <a:spcBef>
                <a:spcPts val="0"/>
              </a:spcBef>
            </a:pPr>
            <a:endParaRPr lang="en-US" dirty="0"/>
          </a:p>
          <a:p>
            <a:pPr marL="171450" indent="-171450"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C6794-7A35-B44E-8294-B08DB2C668E9}"/>
              </a:ext>
            </a:extLst>
          </p:cNvPr>
          <p:cNvSpPr txBox="1"/>
          <p:nvPr/>
        </p:nvSpPr>
        <p:spPr>
          <a:xfrm>
            <a:off x="2239006" y="609698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675896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young person taking a selfie&#10;&#10;Description automatically generated">
            <a:extLst>
              <a:ext uri="{FF2B5EF4-FFF2-40B4-BE49-F238E27FC236}">
                <a16:creationId xmlns:a16="http://schemas.microsoft.com/office/drawing/2014/main" id="{C13DA324-F0CE-264E-A26F-38A2E267D3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0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C86C72-2B2C-0443-AE7E-E9C1ABA8B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Children’s Experience of Gender Inequality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33A20-AB14-1349-9CB6-75CDD06F6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2852792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Children pick up on stereotypes about women’s &amp; men’s intelligence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Boys who deviate from traditional gender behaviors endure teasing, taunting &amp; cruelty from peers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Harassment increases in junior &amp; high school; children identify more intensely w/ gender roles</a:t>
            </a:r>
          </a:p>
          <a:p>
            <a:pPr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B70E92-6BA9-B04E-A3C4-6E328B49170A}"/>
              </a:ext>
            </a:extLst>
          </p:cNvPr>
          <p:cNvSpPr txBox="1"/>
          <p:nvPr/>
        </p:nvSpPr>
        <p:spPr>
          <a:xfrm>
            <a:off x="3256122" y="5446702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7066610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809513-AB71-4245-BA0D-001CEC241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4175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0CF42BC-1080-C043-AEA4-439358AE5072}"/>
              </a:ext>
            </a:extLst>
          </p:cNvPr>
          <p:cNvGrpSpPr/>
          <p:nvPr/>
        </p:nvGrpSpPr>
        <p:grpSpPr>
          <a:xfrm>
            <a:off x="323525" y="629544"/>
            <a:ext cx="5612193" cy="5598911"/>
            <a:chOff x="267615" y="253548"/>
            <a:chExt cx="5612193" cy="636159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459643C-722C-274E-B8CD-6B69AF3B707B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CF850EA-9646-E549-9349-BD7ADBF68676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38C6750-8F4B-774C-84BB-74104C819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276" y="1037808"/>
            <a:ext cx="4871545" cy="1371600"/>
          </a:xfrm>
        </p:spPr>
        <p:txBody>
          <a:bodyPr>
            <a:normAutofit/>
          </a:bodyPr>
          <a:lstStyle/>
          <a:p>
            <a:r>
              <a:rPr lang="en-US" sz="3600" dirty="0"/>
              <a:t>Transgender Children: Overcoming Stigma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D1EF3-9843-824F-8618-8DC8E1CB9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24" y="2498334"/>
            <a:ext cx="5076497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Heightened awareness of “otherness” challenging for trans children to develop positive gender identity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Trans children &amp; adolescents: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Face stigma at school, home, over internet &amp; in community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Lack role models &amp; language to describe identity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Experience confusion &amp; self-hatred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Feel pressure to hide gender identity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1CDCFE-FCCC-6148-A2E5-D491CBBD3E41}"/>
              </a:ext>
            </a:extLst>
          </p:cNvPr>
          <p:cNvSpPr txBox="1"/>
          <p:nvPr/>
        </p:nvSpPr>
        <p:spPr>
          <a:xfrm>
            <a:off x="2729627" y="5776282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561886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63D4272-1E90-E445-BEE8-C8891FE5D2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40" b="514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7825BD7-E018-ED48-BB06-D87EA90A152F}"/>
              </a:ext>
            </a:extLst>
          </p:cNvPr>
          <p:cNvGrpSpPr/>
          <p:nvPr/>
        </p:nvGrpSpPr>
        <p:grpSpPr>
          <a:xfrm>
            <a:off x="323525" y="314772"/>
            <a:ext cx="5612193" cy="6228456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3B38DA3-D3CE-B747-84CB-9B30FCD6FFED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D837EF-6994-5F4B-9E00-5439F214E263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FF507C2-8115-C749-A696-298BBE975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60" y="642594"/>
            <a:ext cx="5044967" cy="1371600"/>
          </a:xfrm>
        </p:spPr>
        <p:txBody>
          <a:bodyPr>
            <a:normAutofit/>
          </a:bodyPr>
          <a:lstStyle/>
          <a:p>
            <a:r>
              <a:rPr lang="en-US" sz="3600" dirty="0"/>
              <a:t>Transgender Children: Overcoming Stigma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2807A-EB18-674A-9B7F-D3318677B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854" y="2103120"/>
            <a:ext cx="5044967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As adults, trans people report positive experiences of s</a:t>
            </a:r>
            <a:r>
              <a:rPr lang="en-US" dirty="0">
                <a:ln w="15875">
                  <a:noFill/>
                  <a:round/>
                </a:ln>
              </a:rPr>
              <a:t>elf-acceptance/healing, language discovery &amp; finding community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Park Day School in California took steps to ensure gender nonconforming children supported &amp; included: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Formed “Gender Justice Alliance”; includes teachers, staff &amp; parents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Children’s choice of pronouns &amp; clothing respected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Normalized gender diversity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Teachers use gender-neutral language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Line children up using shoe color, not gender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84B695-0035-6642-9658-4B7D755A156D}"/>
              </a:ext>
            </a:extLst>
          </p:cNvPr>
          <p:cNvSpPr txBox="1"/>
          <p:nvPr/>
        </p:nvSpPr>
        <p:spPr>
          <a:xfrm>
            <a:off x="2761711" y="6145248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821867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in front of a fence&#10;&#10;Description automatically generated">
            <a:extLst>
              <a:ext uri="{FF2B5EF4-FFF2-40B4-BE49-F238E27FC236}">
                <a16:creationId xmlns:a16="http://schemas.microsoft.com/office/drawing/2014/main" id="{3A1CB911-29AC-9A4F-B3D5-2443AC49AE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" b="15602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9C38E5-D8A1-7443-9BC8-D4AF14C48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3600" dirty="0"/>
              <a:t>Transgender Children: Overcoming Stigma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B2A12-D571-C64D-BE07-2A715927D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Social workers’ roles w/ trans clients &amp; communities include: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Supporting individuals &amp; families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Providing interventions for addressing issues experienced by clients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Working to dismantle discrimination &amp; abuse of gender nonconforming people</a:t>
            </a:r>
            <a:endParaRPr lang="en-US" sz="1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006C63-55FD-8D49-B013-C0AC28FA0227}"/>
              </a:ext>
            </a:extLst>
          </p:cNvPr>
          <p:cNvSpPr txBox="1"/>
          <p:nvPr/>
        </p:nvSpPr>
        <p:spPr>
          <a:xfrm>
            <a:off x="8242242" y="5737413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40007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111BAA8-B72F-764D-802B-C964476C47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" t="7403" r="-94" b="7629"/>
          <a:stretch/>
        </p:blipFill>
        <p:spPr>
          <a:xfrm>
            <a:off x="0" y="-48318"/>
            <a:ext cx="12192000" cy="690631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5492B44-56A4-8D46-8215-56381B140097}"/>
              </a:ext>
            </a:extLst>
          </p:cNvPr>
          <p:cNvGrpSpPr/>
          <p:nvPr/>
        </p:nvGrpSpPr>
        <p:grpSpPr>
          <a:xfrm>
            <a:off x="323525" y="314772"/>
            <a:ext cx="5612193" cy="6228456"/>
            <a:chOff x="267615" y="253548"/>
            <a:chExt cx="5612193" cy="63615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4D62B46-0D5D-D148-95F8-B7E84ACC8F6E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2037AC8-9429-C947-ABD7-D8179441B598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07D445D-8FA5-2E4E-9787-46726E76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978" y="545558"/>
            <a:ext cx="4871545" cy="1371600"/>
          </a:xfrm>
        </p:spPr>
        <p:txBody>
          <a:bodyPr>
            <a:normAutofit/>
          </a:bodyPr>
          <a:lstStyle/>
          <a:p>
            <a:r>
              <a:rPr lang="en-US" sz="3600" dirty="0"/>
              <a:t>Diverse Experiences of Gender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D6858-6505-5041-87F7-A41F860C3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366" y="2006084"/>
            <a:ext cx="4987158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nonconformity not new concept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American Southwest &amp; Mesoamerica cultures, categories existed for gender nonconforming individuals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Individuals considered neither female/male occupied different gender classification</a:t>
            </a:r>
            <a:endParaRPr lang="en-US" dirty="0">
              <a:ln w="15875">
                <a:noFill/>
                <a:round/>
              </a:ln>
            </a:endParaRPr>
          </a:p>
          <a:p>
            <a:pPr marL="12001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 Navajo history, individuals:</a:t>
            </a:r>
          </a:p>
          <a:p>
            <a:pPr marL="1657350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Held in high regard, </a:t>
            </a:r>
          </a:p>
          <a:p>
            <a:pPr marL="1657350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Performed both women’s &amp; men’s jobs</a:t>
            </a:r>
          </a:p>
          <a:p>
            <a:pPr marL="1657350" lvl="3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Mediated between women &amp; men to resolve disagreements</a:t>
            </a:r>
          </a:p>
          <a:p>
            <a:pPr>
              <a:spcBef>
                <a:spcPts val="0"/>
              </a:spcBef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9E6B29-FB08-C149-A432-2FFE4DCF5876}"/>
              </a:ext>
            </a:extLst>
          </p:cNvPr>
          <p:cNvSpPr txBox="1"/>
          <p:nvPr/>
        </p:nvSpPr>
        <p:spPr>
          <a:xfrm>
            <a:off x="2350009" y="6116192"/>
            <a:ext cx="3421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5986946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C14C79-C5C5-AB41-8072-743898A38C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3DBFF29-C40F-654A-A4C0-CD6118ACE125}"/>
              </a:ext>
            </a:extLst>
          </p:cNvPr>
          <p:cNvGrpSpPr/>
          <p:nvPr/>
        </p:nvGrpSpPr>
        <p:grpSpPr>
          <a:xfrm>
            <a:off x="323525" y="314772"/>
            <a:ext cx="5612193" cy="6228456"/>
            <a:chOff x="267615" y="253548"/>
            <a:chExt cx="5612193" cy="636159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2BD411B-74AF-3F46-B2A3-63A93C1B2FBD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90C2FD4-4713-B543-9549-51D9D15A2A33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560C69B-9E57-4845-80C7-AD6F4F92A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040" y="831780"/>
            <a:ext cx="4824249" cy="1371600"/>
          </a:xfrm>
        </p:spPr>
        <p:txBody>
          <a:bodyPr>
            <a:normAutofit/>
          </a:bodyPr>
          <a:lstStyle/>
          <a:p>
            <a:r>
              <a:rPr lang="en-US" sz="3600" dirty="0"/>
              <a:t>Diverse Experiences of Gender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214AE-1D80-8046-8420-7281A9F56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814" y="2292306"/>
            <a:ext cx="5055476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Some North American Indigenous groups reclaimed “two-spirit”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Term encompass gender nonconforming identities &amp; sexual orientations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 past, two-spirit referenced individuals who held positions of prominence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Today, refers broadly to “Indigenous people whose sexual and/or gender identity is different from others” (Robinson, 2017). 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680A8A-2B85-D94F-9102-783C833BA8E9}"/>
              </a:ext>
            </a:extLst>
          </p:cNvPr>
          <p:cNvSpPr txBox="1"/>
          <p:nvPr/>
        </p:nvSpPr>
        <p:spPr>
          <a:xfrm>
            <a:off x="2578137" y="6083489"/>
            <a:ext cx="31215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Datebook</a:t>
            </a:r>
          </a:p>
        </p:txBody>
      </p:sp>
    </p:spTree>
    <p:extLst>
      <p:ext uri="{BB962C8B-B14F-4D97-AF65-F5344CB8AC3E}">
        <p14:creationId xmlns:p14="http://schemas.microsoft.com/office/powerpoint/2010/main" val="1808228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uilding, outdoor, person, fence&#10;&#10;Description automatically generated">
            <a:extLst>
              <a:ext uri="{FF2B5EF4-FFF2-40B4-BE49-F238E27FC236}">
                <a16:creationId xmlns:a16="http://schemas.microsoft.com/office/drawing/2014/main" id="{692F8C4F-F9F4-D04C-AAD5-69030853EC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539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75C653-E967-6248-B9C8-FAA71D888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205181"/>
            <a:ext cx="463341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Gender-sensitive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67FA5-6945-F340-9F50-8599195FD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1" y="2528863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Gender-sensitive issues affect one gender frequently &amp; exclusively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Issues that affect women across lifespan: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Dating violence &amp; sexual assault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Gender discrimination in employment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Poverty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1FEE96-E349-244C-BEF2-2267DD89733D}"/>
              </a:ext>
            </a:extLst>
          </p:cNvPr>
          <p:cNvSpPr txBox="1"/>
          <p:nvPr/>
        </p:nvSpPr>
        <p:spPr>
          <a:xfrm>
            <a:off x="3126696" y="5448793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73616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9ECF8B-FE91-CD47-969E-E3ECE5704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68A69EC-4A32-E04F-90BD-4B9475954827}"/>
              </a:ext>
            </a:extLst>
          </p:cNvPr>
          <p:cNvGrpSpPr/>
          <p:nvPr/>
        </p:nvGrpSpPr>
        <p:grpSpPr>
          <a:xfrm>
            <a:off x="6235594" y="314772"/>
            <a:ext cx="5612193" cy="6228456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5FE143-4AE1-9B46-99BC-BAA495169B20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D41B130-1969-544B-921D-682A5A5F00B2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3270EF-F599-8E4E-897E-EFDD59674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9986" y="642594"/>
            <a:ext cx="4903076" cy="1371600"/>
          </a:xfrm>
        </p:spPr>
        <p:txBody>
          <a:bodyPr>
            <a:normAutofit/>
          </a:bodyPr>
          <a:lstStyle/>
          <a:p>
            <a:r>
              <a:rPr lang="en-US" sz="3200" dirty="0"/>
              <a:t>Adolescence: Dating 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2A264-CAB8-D944-A93D-C1A60C70C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9986" y="2040056"/>
            <a:ext cx="4903076" cy="411228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Adolescents at risk for intimate partner violence &amp; sexual violence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Girls more likely than older women to be victims of sexual abuse by partner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Boys are more likely to respond aggressively to partners than adult men, adult women or adolescent girls</a:t>
            </a:r>
            <a:br>
              <a:rPr lang="en-US" sz="1800" dirty="0"/>
            </a:br>
            <a:endParaRPr lang="en-US" sz="1800" dirty="0"/>
          </a:p>
          <a:p>
            <a:pPr lvl="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/>
              <a:t>Children exposed to domestic violence more likely to be victims &amp; perpetrators of domestic violence as adults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Exposure to violence prevention info less likely to be victims/perpetrators of abuse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A0D264-B513-1144-BDCD-32B8EBC9D0F0}"/>
              </a:ext>
            </a:extLst>
          </p:cNvPr>
          <p:cNvSpPr txBox="1"/>
          <p:nvPr/>
        </p:nvSpPr>
        <p:spPr>
          <a:xfrm>
            <a:off x="8280283" y="6083489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746876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852F58-C8CA-2C40-BC9A-4D679633B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63112A6-7563-AA4D-9F77-5EF877D1692B}"/>
              </a:ext>
            </a:extLst>
          </p:cNvPr>
          <p:cNvGrpSpPr/>
          <p:nvPr/>
        </p:nvGrpSpPr>
        <p:grpSpPr>
          <a:xfrm>
            <a:off x="483807" y="1063903"/>
            <a:ext cx="5612193" cy="4730194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B81CF42-45F7-9246-9A82-0AF70F872E94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FBE0AC-DD51-2344-8D68-D1B154014557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2340E1-CFD6-6046-A650-7B7011B5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232" y="1383578"/>
            <a:ext cx="4966138" cy="1371600"/>
          </a:xfrm>
        </p:spPr>
        <p:txBody>
          <a:bodyPr>
            <a:normAutofit/>
          </a:bodyPr>
          <a:lstStyle/>
          <a:p>
            <a:r>
              <a:rPr lang="en-US" sz="3200" dirty="0"/>
              <a:t>Adolescence: Dating </a:t>
            </a:r>
            <a:br>
              <a:rPr lang="en-US" sz="3200" dirty="0"/>
            </a:br>
            <a:r>
              <a:rPr lang="en-US" sz="3200" dirty="0"/>
              <a:t>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16728-3B4E-C24F-B779-B2488F213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232" y="2844104"/>
            <a:ext cx="4966138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Most rape victims know attackers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Many don’t report sexual assault due to: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Fear attacker will seek reprisal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Shame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Belief police would be no help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69FC01-4125-8C42-8D8B-1196015414BC}"/>
              </a:ext>
            </a:extLst>
          </p:cNvPr>
          <p:cNvSpPr txBox="1"/>
          <p:nvPr/>
        </p:nvSpPr>
        <p:spPr>
          <a:xfrm>
            <a:off x="2466314" y="5380035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4072329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in front of a tub&#10;&#10;Description automatically generated">
            <a:extLst>
              <a:ext uri="{FF2B5EF4-FFF2-40B4-BE49-F238E27FC236}">
                <a16:creationId xmlns:a16="http://schemas.microsoft.com/office/drawing/2014/main" id="{D72E73D4-4B37-DD48-BD1C-07DBF5B46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22330" b="1061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2340E1-CFD6-6046-A650-7B7011B5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sz="3200" dirty="0"/>
              <a:t>Adolescence: Dating 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16728-3B4E-C24F-B779-B2488F213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20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Violence Against Women Act </a:t>
            </a:r>
            <a:r>
              <a:rPr lang="en-US" dirty="0"/>
              <a:t>(VAWA):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Strengthened laws relating to sexual &amp; intimate partner violence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Increased ability to prosecute violent crimes against women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Provided funding for support groups &amp; shelters to help survivors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Funded violence prevention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Requires legislative support every 5yrs. to be re-instated</a:t>
            </a:r>
          </a:p>
          <a:p>
            <a:pPr lvl="1"/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399602-71F6-0349-ACFB-B058133C5F29}"/>
              </a:ext>
            </a:extLst>
          </p:cNvPr>
          <p:cNvSpPr txBox="1"/>
          <p:nvPr/>
        </p:nvSpPr>
        <p:spPr>
          <a:xfrm>
            <a:off x="8322215" y="6112055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84136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91E7670A-93AB-CD43-87BD-0D9EC4EE0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52" r="9091" b="12339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DF56C0-F2AF-4E4C-95CC-6849F17C1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683" y="365016"/>
            <a:ext cx="4887310" cy="1718225"/>
          </a:xfrm>
        </p:spPr>
        <p:txBody>
          <a:bodyPr>
            <a:normAutofit/>
          </a:bodyPr>
          <a:lstStyle/>
          <a:p>
            <a:r>
              <a:rPr lang="en-US" sz="3200" dirty="0"/>
              <a:t>Sex vs. Gender vs. Sexual Orientation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315E8-E26E-F748-9994-5F37656F3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028" y="1908298"/>
            <a:ext cx="5044965" cy="348006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Sex: </a:t>
            </a:r>
            <a:r>
              <a:rPr lang="en-US" dirty="0">
                <a:ln w="15875">
                  <a:noFill/>
                  <a:round/>
                </a:ln>
              </a:rPr>
              <a:t>bio anatomy: assigned female or male at birth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Gender identity: </a:t>
            </a:r>
            <a:r>
              <a:rPr lang="en-US" dirty="0">
                <a:ln w="15875">
                  <a:noFill/>
                  <a:round/>
                </a:ln>
              </a:rPr>
              <a:t>how person defines being female, male, transgender, gender neutral, non-binary, agender, two-spirit, third gender, or other self-gender perspectives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Cisgender: </a:t>
            </a:r>
            <a:r>
              <a:rPr lang="en-US" dirty="0">
                <a:ln w="15875">
                  <a:noFill/>
                  <a:round/>
                </a:ln>
              </a:rPr>
              <a:t>gender aligns w/sex assigned at birth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Transgender</a:t>
            </a:r>
            <a:r>
              <a:rPr lang="en-US" dirty="0">
                <a:ln w="15875">
                  <a:noFill/>
                  <a:round/>
                </a:ln>
              </a:rPr>
              <a:t> (trans): gender identity differs from sex assigned at birth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Non-binary: </a:t>
            </a:r>
            <a:r>
              <a:rPr lang="en-US" dirty="0">
                <a:ln w="15875">
                  <a:noFill/>
                  <a:round/>
                </a:ln>
              </a:rPr>
              <a:t>gender identity falls on continuum between female, male or neither category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Sexual orientation: </a:t>
            </a:r>
            <a:r>
              <a:rPr lang="en-US" dirty="0">
                <a:ln w="15875">
                  <a:noFill/>
                  <a:round/>
                </a:ln>
              </a:rPr>
              <a:t>romantic/sexual attraction to others</a:t>
            </a: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2B0F7-00EF-1E48-98CA-520EDFEE3F06}"/>
              </a:ext>
            </a:extLst>
          </p:cNvPr>
          <p:cNvSpPr txBox="1"/>
          <p:nvPr/>
        </p:nvSpPr>
        <p:spPr>
          <a:xfrm>
            <a:off x="2239006" y="609698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499084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F48382-D31B-DA45-8780-40B8D80435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E8B823A-A3A2-B94D-9802-F3722B7EBEEF}"/>
              </a:ext>
            </a:extLst>
          </p:cNvPr>
          <p:cNvGrpSpPr/>
          <p:nvPr/>
        </p:nvGrpSpPr>
        <p:grpSpPr>
          <a:xfrm>
            <a:off x="357683" y="329037"/>
            <a:ext cx="5612193" cy="6199925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5ECCF7B-3FEC-D946-8813-25A236B443A9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2AD5D9B-C4F2-CA45-AF71-15B04563DB23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2340E1-CFD6-6046-A650-7B7011B5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17" y="642594"/>
            <a:ext cx="4950373" cy="1371600"/>
          </a:xfrm>
        </p:spPr>
        <p:txBody>
          <a:bodyPr>
            <a:normAutofit/>
          </a:bodyPr>
          <a:lstStyle/>
          <a:p>
            <a:r>
              <a:rPr lang="en-US" sz="3200" dirty="0"/>
              <a:t>Adolescence: Dating </a:t>
            </a:r>
            <a:br>
              <a:rPr lang="en-US" sz="3200" dirty="0"/>
            </a:br>
            <a:r>
              <a:rPr lang="en-US" sz="3200" dirty="0"/>
              <a:t>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16728-3B4E-C24F-B779-B2488F213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917" y="2103120"/>
            <a:ext cx="4950373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Intersection of racism &amp; gender oppression heightens risk for sexual assault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&gt; 25% Indigenous women in U.S. report being raped during lifetime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45.6% America’s indigenous women experienced sexual violence 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96% sexual assaults on Indigenous women committed by non-Indigenous men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66D2CF-7C73-0143-A274-EA1661396CE8}"/>
              </a:ext>
            </a:extLst>
          </p:cNvPr>
          <p:cNvSpPr txBox="1"/>
          <p:nvPr/>
        </p:nvSpPr>
        <p:spPr>
          <a:xfrm>
            <a:off x="2729627" y="6032954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0008625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BC4566-4494-3D41-8564-1A29CDA69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49" b="1026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0D10282-B911-3046-90DD-10168FA29D7F}"/>
              </a:ext>
            </a:extLst>
          </p:cNvPr>
          <p:cNvGrpSpPr/>
          <p:nvPr/>
        </p:nvGrpSpPr>
        <p:grpSpPr>
          <a:xfrm>
            <a:off x="6495393" y="329037"/>
            <a:ext cx="5402317" cy="6199925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1C9C3A-90C8-DC48-89DC-9AA50370541D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6CE9BC-5518-2A47-B55E-F2CC925A0DD0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2340E1-CFD6-6046-A650-7B7011B5B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468" y="642594"/>
            <a:ext cx="4776953" cy="1371600"/>
          </a:xfrm>
        </p:spPr>
        <p:txBody>
          <a:bodyPr>
            <a:noAutofit/>
          </a:bodyPr>
          <a:lstStyle/>
          <a:p>
            <a:r>
              <a:rPr lang="en-US" sz="3200" dirty="0"/>
              <a:t>Adolescence: Dating 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16728-3B4E-C24F-B779-B2488F213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468" y="2103120"/>
            <a:ext cx="4776953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VAWA: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Provides protection for Native American women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Requires tremendous amount of resources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To fulfill VAWA requirements, justice systems must: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Hire more law enforcement officials, prosecutors, defense attorneys &amp; judges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Provide adequate training to existing staff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Provide additional services for survivors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Sustain increased costs for incarceration &amp; community probation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C131D9-C0BF-7F4E-A7E4-088EF9519BE1}"/>
              </a:ext>
            </a:extLst>
          </p:cNvPr>
          <p:cNvSpPr txBox="1"/>
          <p:nvPr/>
        </p:nvSpPr>
        <p:spPr>
          <a:xfrm>
            <a:off x="8266662" y="605832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581811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front of a window&#10;&#10;Description automatically generated">
            <a:extLst>
              <a:ext uri="{FF2B5EF4-FFF2-40B4-BE49-F238E27FC236}">
                <a16:creationId xmlns:a16="http://schemas.microsoft.com/office/drawing/2014/main" id="{9CDF8A4E-D53E-0C4E-870E-BF0A541BEB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58873C-D4BD-B647-83D5-C2A4ECFEB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3" y="1050247"/>
            <a:ext cx="4472922" cy="1371600"/>
          </a:xfrm>
        </p:spPr>
        <p:txBody>
          <a:bodyPr>
            <a:normAutofit/>
          </a:bodyPr>
          <a:lstStyle/>
          <a:p>
            <a:r>
              <a:rPr lang="en-US" sz="3100" dirty="0"/>
              <a:t>Adolescence: Dating Violence &amp; Sexual Assault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ADD1C-AAE4-D847-9BF1-4136B93F3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3" y="2411505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Rape = crime motivated by abuse of power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Rape culture: </a:t>
            </a:r>
            <a:r>
              <a:rPr lang="en-US" dirty="0"/>
              <a:t>acts &amp; societal practices that condone/encourage sexual violence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Men also victims of rape, but rarely report due to: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Shame, guilt, or embarrassment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Worry they will not be believed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Concern about confidentiality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Fear of being labeled gay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1AEF51-1E3C-064D-956B-5B9D67F6410F}"/>
              </a:ext>
            </a:extLst>
          </p:cNvPr>
          <p:cNvSpPr txBox="1"/>
          <p:nvPr/>
        </p:nvSpPr>
        <p:spPr>
          <a:xfrm>
            <a:off x="8307927" y="5741363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12974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wearing a black shirt&#10;&#10;Description automatically generated">
            <a:extLst>
              <a:ext uri="{FF2B5EF4-FFF2-40B4-BE49-F238E27FC236}">
                <a16:creationId xmlns:a16="http://schemas.microsoft.com/office/drawing/2014/main" id="{809575D2-BAD1-1749-A7E6-9210C394D6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70" b="134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C4F2B-33C6-6A48-9232-87B81ABAC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938" y="1050247"/>
            <a:ext cx="4332287" cy="1371600"/>
          </a:xfrm>
        </p:spPr>
        <p:txBody>
          <a:bodyPr>
            <a:normAutofit/>
          </a:bodyPr>
          <a:lstStyle/>
          <a:p>
            <a:r>
              <a:rPr lang="en-US" sz="4000" dirty="0"/>
              <a:t>Early Adulthood: Childbearing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C41A8-2FD2-A941-A8D2-2EE922CED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Maternal mortality: </a:t>
            </a:r>
            <a:r>
              <a:rPr lang="en-US" dirty="0"/>
              <a:t>death related to pregnancy: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Occurring during pregnancy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Within 42 days following termination</a:t>
            </a:r>
            <a:br>
              <a:rPr lang="en-US" sz="1800" dirty="0"/>
            </a:br>
            <a:endParaRPr lang="en-US" sz="1800" dirty="0"/>
          </a:p>
          <a:p>
            <a:pPr marL="296863" lvl="1" indent="-296863">
              <a:buFont typeface="Arial" panose="020B0604020202020204" pitchFamily="34" charset="0"/>
              <a:buChar char="•"/>
            </a:pPr>
            <a:r>
              <a:rPr lang="en-US" sz="1800" dirty="0"/>
              <a:t>Important measurement of country’s ability to provide safe, effective health care to women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7F9E80-010A-BC44-B51D-FCF883E0E2A6}"/>
              </a:ext>
            </a:extLst>
          </p:cNvPr>
          <p:cNvSpPr txBox="1"/>
          <p:nvPr/>
        </p:nvSpPr>
        <p:spPr>
          <a:xfrm>
            <a:off x="7907951" y="5710783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663762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96B644-EA25-AF43-AA5D-B813C1EC9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067" b="5833"/>
          <a:stretch/>
        </p:blipFill>
        <p:spPr>
          <a:xfrm>
            <a:off x="0" y="0"/>
            <a:ext cx="12192000" cy="686714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19ABC00-EA16-144E-8750-2C0C294CB288}"/>
              </a:ext>
            </a:extLst>
          </p:cNvPr>
          <p:cNvGrpSpPr/>
          <p:nvPr/>
        </p:nvGrpSpPr>
        <p:grpSpPr>
          <a:xfrm>
            <a:off x="357684" y="738945"/>
            <a:ext cx="5160248" cy="5409611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B79920-4A09-3445-8F20-2F99423A560A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514FA0-A59C-2E49-BA3D-4FDCA7A0A6A3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0A5281-32CF-164A-9828-E45D8AA9D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979" y="1052502"/>
            <a:ext cx="4493173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Early Adulthood: Childbearing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7B878-C1DB-7A47-A0FF-AB393F20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855" y="2513028"/>
            <a:ext cx="4619297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Maternal mortality contributing factors: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Lack of access to prenatal care &amp; skilled birth attendants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Living in low-income countries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Declining fertility rate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Structural issues relating to poverty, inequality &amp; oppression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Gross domestic product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Infrastructure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Number of women in work force &amp; government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D8966E-C94A-7D4B-A545-43EB34997E32}"/>
              </a:ext>
            </a:extLst>
          </p:cNvPr>
          <p:cNvSpPr txBox="1"/>
          <p:nvPr/>
        </p:nvSpPr>
        <p:spPr>
          <a:xfrm>
            <a:off x="1901500" y="5666645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8090980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286D566C-BF1F-2C42-A223-81E238AC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091" t="19514" b="946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0A5281-32CF-164A-9828-E45D8AA9D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569969"/>
            <a:ext cx="4602152" cy="1718225"/>
          </a:xfrm>
        </p:spPr>
        <p:txBody>
          <a:bodyPr>
            <a:normAutofit/>
          </a:bodyPr>
          <a:lstStyle/>
          <a:p>
            <a:r>
              <a:rPr lang="en-US" sz="3600" dirty="0"/>
              <a:t>Early Adulthood: Childbearing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7B878-C1DB-7A47-A0FF-AB393F20A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176309"/>
            <a:ext cx="4602152" cy="348006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U.S. spends &gt; double on hospitalization during pregnancy than any country in world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U.S.’s maternal mortality rate lower than almost all developed countries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2003-2013, U.S. 1 of 8 countries to see increase in maternal death rates</a:t>
            </a:r>
            <a:br>
              <a:rPr lang="en-US" sz="1800" dirty="0"/>
            </a:b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Inequality embedded in U.S.’s maternal mortality rate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Greater &amp; life-threatening complications from poverty, no insurance &amp; low education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9460F5-689C-EA4E-BEAF-2CA9B61BB225}"/>
              </a:ext>
            </a:extLst>
          </p:cNvPr>
          <p:cNvSpPr txBox="1"/>
          <p:nvPr/>
        </p:nvSpPr>
        <p:spPr>
          <a:xfrm>
            <a:off x="8338257" y="6109261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03688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363D18-4EBD-CE4C-BFFC-F91A020B0F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00" b="1295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78BD1BC-3DAF-244F-824B-E62F459EC400}"/>
              </a:ext>
            </a:extLst>
          </p:cNvPr>
          <p:cNvGrpSpPr/>
          <p:nvPr/>
        </p:nvGrpSpPr>
        <p:grpSpPr>
          <a:xfrm>
            <a:off x="357684" y="738945"/>
            <a:ext cx="5160248" cy="5409611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4D83B5-CF53-B54B-8572-970B210CEBEE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ADC282-F1D0-F74A-AE67-A42C7CA0E79C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62BFC52-9DEA-4C4B-96D1-7AFF25C42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386" y="1288984"/>
            <a:ext cx="4556235" cy="1371600"/>
          </a:xfrm>
        </p:spPr>
        <p:txBody>
          <a:bodyPr>
            <a:normAutofit/>
          </a:bodyPr>
          <a:lstStyle/>
          <a:p>
            <a:r>
              <a:rPr lang="en-US" sz="3600" dirty="0"/>
              <a:t>Early Adulthood: Childbearing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FB50A-AA75-B740-9363-7BDD1067B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386" y="2749510"/>
            <a:ext cx="4556235" cy="38496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Legacy of racial oppression in U.S. may explain adverse birth outcomes: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Prejudice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Unconscious bias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Structural racism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Lack of diversity of healthcare providers</a:t>
            </a:r>
          </a:p>
          <a:p>
            <a:pPr marL="1200150" lvl="2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Racial concordance among health care providers &amp; patients linked to improved patient outcomes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AB83EF-E0C8-7B40-9024-6693FBFC84D6}"/>
              </a:ext>
            </a:extLst>
          </p:cNvPr>
          <p:cNvSpPr txBox="1"/>
          <p:nvPr/>
        </p:nvSpPr>
        <p:spPr>
          <a:xfrm>
            <a:off x="1934208" y="5663846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8667622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6DFD0D-9797-E14B-B0C0-C43618E48D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D012D26-8150-3A49-8DCD-291F11C38F1C}"/>
              </a:ext>
            </a:extLst>
          </p:cNvPr>
          <p:cNvGrpSpPr/>
          <p:nvPr/>
        </p:nvGrpSpPr>
        <p:grpSpPr>
          <a:xfrm>
            <a:off x="357684" y="738945"/>
            <a:ext cx="5160248" cy="5409611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58C6EF9-A4DC-E34D-9A2D-91C49325AD47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945DBC4-8290-6B43-B671-FD07057B9FAD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08FA23F-8761-6641-AE72-C89ED98B0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115564"/>
            <a:ext cx="441960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3F2F5-FD14-134D-82C9-1B38ABE27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576090"/>
            <a:ext cx="4419600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50% women (76% men) worldwide employed or seeking employment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U.S. workforce split 50-50 between women &amp; men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Economists estimate women may surpass men in near future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225884-A8A6-9B47-B4F6-A72D08C0F9B0}"/>
              </a:ext>
            </a:extLst>
          </p:cNvPr>
          <p:cNvSpPr txBox="1"/>
          <p:nvPr/>
        </p:nvSpPr>
        <p:spPr>
          <a:xfrm>
            <a:off x="1934208" y="5679888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280818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5CFA4C-793E-8448-B3E3-907D941D24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4777B64-F853-3547-A549-7ED0087C977D}"/>
              </a:ext>
            </a:extLst>
          </p:cNvPr>
          <p:cNvGrpSpPr/>
          <p:nvPr/>
        </p:nvGrpSpPr>
        <p:grpSpPr>
          <a:xfrm>
            <a:off x="6096000" y="865207"/>
            <a:ext cx="5562600" cy="5141455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E99BB2-9082-5046-A51E-F1E466CC4AF8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BB1BEDE-757C-2C4B-A1F0-6C35E2CEBEB5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F7D1CBF-E77F-7D4D-A30A-5A3EE4DFC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344" y="1336279"/>
            <a:ext cx="4524704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DF0C6-24A8-6E42-A4EF-6AC5DD61D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27" y="2796805"/>
            <a:ext cx="4745421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Women face obstacles in employment: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Lower wages than men for same work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Inability to gain promotions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Consignment to lowest-paying jobs in worst working conditions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Sexual harassment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Lack of paid maternity leave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Lack of high-quality affordable child care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1B68D3-AB56-6549-8200-E67BD920FB1D}"/>
              </a:ext>
            </a:extLst>
          </p:cNvPr>
          <p:cNvSpPr txBox="1"/>
          <p:nvPr/>
        </p:nvSpPr>
        <p:spPr>
          <a:xfrm>
            <a:off x="8474034" y="5521721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0879111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90EF37-07CD-D143-8190-F33B6FD312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5859"/>
          <a:stretch/>
        </p:blipFill>
        <p:spPr>
          <a:xfrm>
            <a:off x="0" y="0"/>
            <a:ext cx="12192000" cy="683895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95170C0-C9E2-8B4E-B103-DDC1684549F6}"/>
              </a:ext>
            </a:extLst>
          </p:cNvPr>
          <p:cNvGrpSpPr/>
          <p:nvPr/>
        </p:nvGrpSpPr>
        <p:grpSpPr>
          <a:xfrm>
            <a:off x="6096000" y="323193"/>
            <a:ext cx="5562600" cy="6211614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2E5BD7D-613C-9A44-9F2C-8AC89581637E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90FB2F8-A197-7846-9540-F67D3C7DE170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8239B2-571A-1448-B020-7806D00F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6923" y="642594"/>
            <a:ext cx="4666593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16686-3D7E-984F-94D0-8F66AA4E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6923" y="2103120"/>
            <a:ext cx="466659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White women make average $.77 for every $1 men make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Wage gap more pronounced across race &amp; class lines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&gt; 50% low-income households would rise above poverty line if women in U.S. earned same as men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Compared to White men’s earnings, women make 82% (White), 65% (Black), 58% (Hispanic)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0E62B3-C216-AD45-A8BD-5C5D5FA48762}"/>
              </a:ext>
            </a:extLst>
          </p:cNvPr>
          <p:cNvSpPr txBox="1"/>
          <p:nvPr/>
        </p:nvSpPr>
        <p:spPr>
          <a:xfrm>
            <a:off x="8527674" y="6047667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46768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A9224D-5E8C-624C-9655-A838CBDA9D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631" b="316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ACE6023-7F2E-5C45-91E0-78FFE3204B78}"/>
              </a:ext>
            </a:extLst>
          </p:cNvPr>
          <p:cNvGrpSpPr/>
          <p:nvPr/>
        </p:nvGrpSpPr>
        <p:grpSpPr>
          <a:xfrm>
            <a:off x="6226981" y="248201"/>
            <a:ext cx="5612193" cy="636159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40617C-58B6-624D-AB13-25B3CD054713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514B817-5538-EF4F-9AF6-1F9B17329156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A6EFC7-3A7D-7A46-BA1B-DE4712201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2689" y="642594"/>
            <a:ext cx="4981903" cy="1371600"/>
          </a:xfrm>
        </p:spPr>
        <p:txBody>
          <a:bodyPr>
            <a:noAutofit/>
          </a:bodyPr>
          <a:lstStyle/>
          <a:p>
            <a:r>
              <a:rPr lang="en-US" sz="3100" dirty="0"/>
              <a:t>Gender Identity Development: </a:t>
            </a:r>
            <a:r>
              <a:rPr lang="en-US" sz="3100" b="1" dirty="0"/>
              <a:t>Early Childhood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EE0DB-5AC6-4B48-BFF6-E70F8B3F0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2689" y="2103120"/>
            <a:ext cx="4981903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 learn over time what it is to be female or male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3-4 mos. construct categories of female &amp; male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9-11mos. differentiate faces &amp; voices of females </a:t>
            </a:r>
            <a:br>
              <a:rPr lang="en-US" dirty="0">
                <a:ln w="15875">
                  <a:noFill/>
                  <a:round/>
                </a:ln>
              </a:rPr>
            </a:br>
            <a:r>
              <a:rPr lang="en-US" dirty="0">
                <a:ln w="15875">
                  <a:noFill/>
                  <a:round/>
                </a:ln>
              </a:rPr>
              <a:t>&amp; males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Cis/transgender children consistently identify gender by 3yrs.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 associate gender w/ toys, activities, tools, household items, professions, &amp; games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774962-712F-6042-89F6-3CDCBF56202F}"/>
              </a:ext>
            </a:extLst>
          </p:cNvPr>
          <p:cNvSpPr txBox="1"/>
          <p:nvPr/>
        </p:nvSpPr>
        <p:spPr>
          <a:xfrm>
            <a:off x="8706793" y="6107907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1260567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56A433-3C7E-0749-ACAD-EBB72C547B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388" r="9476" b="17868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F7BFE0F-A59B-9347-9A5F-241DFC2F990F}"/>
              </a:ext>
            </a:extLst>
          </p:cNvPr>
          <p:cNvGrpSpPr/>
          <p:nvPr/>
        </p:nvGrpSpPr>
        <p:grpSpPr>
          <a:xfrm>
            <a:off x="420413" y="874986"/>
            <a:ext cx="4966138" cy="519473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BD3E46E-AC5E-414D-B3DF-C220534746F2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662A1D8-89BB-944E-8B10-335071A55B6F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8239B2-571A-1448-B020-7806D00F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71" y="1194387"/>
            <a:ext cx="485578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16686-3D7E-984F-94D0-8F66AA4E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571" y="2654913"/>
            <a:ext cx="4130565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Causes of gender wage gap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Occupational segregation: </a:t>
            </a:r>
            <a:r>
              <a:rPr lang="en-US" sz="1800" dirty="0"/>
              <a:t>concentration of women/men different occupations, where “men’s jobs” earn &gt; money &amp; prestige 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Glass ceiling: </a:t>
            </a:r>
            <a:r>
              <a:rPr lang="en-US" sz="1800" dirty="0"/>
              <a:t>keeps qualified women from advancing in careers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1" dirty="0"/>
              <a:t>Sticky floor: </a:t>
            </a:r>
            <a:r>
              <a:rPr lang="en-US" sz="1800" dirty="0"/>
              <a:t>women “stuck” in least desirable jobs offered by employer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0B4E2A-8BA2-794C-904F-58C24258076A}"/>
              </a:ext>
            </a:extLst>
          </p:cNvPr>
          <p:cNvSpPr txBox="1"/>
          <p:nvPr/>
        </p:nvSpPr>
        <p:spPr>
          <a:xfrm>
            <a:off x="1741704" y="561572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1652131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, man, building, indoor&#10;&#10;Description automatically generated">
            <a:extLst>
              <a:ext uri="{FF2B5EF4-FFF2-40B4-BE49-F238E27FC236}">
                <a16:creationId xmlns:a16="http://schemas.microsoft.com/office/drawing/2014/main" id="{D34A2994-8D85-C14B-A437-C3D6FC4854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239B2-571A-1448-B020-7806D00F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F16686-3D7E-984F-94D0-8F66AA4E2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2410" y="2605741"/>
            <a:ext cx="4733707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Possible reasons women &amp; men work different jobs: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Recruitment tactics aimed at only one sex/gender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Obstacles to promotion &amp; career development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Gender stereotyping learned in childhood, reinforced throughout life span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Lack of education &amp; training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DE99F-C7A1-0F48-8949-DD87705A9350}"/>
              </a:ext>
            </a:extLst>
          </p:cNvPr>
          <p:cNvSpPr txBox="1"/>
          <p:nvPr/>
        </p:nvSpPr>
        <p:spPr>
          <a:xfrm>
            <a:off x="8361133" y="5695342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5782249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F411AF-FE04-574D-9F81-18BDABF15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68681AA-6A17-204D-A9FF-363CC23BEE1A}"/>
              </a:ext>
            </a:extLst>
          </p:cNvPr>
          <p:cNvGrpSpPr/>
          <p:nvPr/>
        </p:nvGrpSpPr>
        <p:grpSpPr>
          <a:xfrm>
            <a:off x="515006" y="882540"/>
            <a:ext cx="4857750" cy="509291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70886E-F912-1D4D-BBC3-F72B865D83F9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2A60950-1ED7-2744-8D68-00322E09626E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9FDD0AC-7576-F24D-BAFA-3D837F61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43" y="1320841"/>
            <a:ext cx="485775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8657-1BF5-F246-A714-463A5C6CE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43" y="2781367"/>
            <a:ext cx="4036629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Women paid less because: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Jobs held by women undervalued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Employers assume women not primary wage earners of families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Employers get away w/ paying women less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/>
              <a:t>By paying less &amp; not promoting them, corporate/company earnings increase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5D6476-5EF6-F643-8767-829548D16099}"/>
              </a:ext>
            </a:extLst>
          </p:cNvPr>
          <p:cNvSpPr txBox="1"/>
          <p:nvPr/>
        </p:nvSpPr>
        <p:spPr>
          <a:xfrm>
            <a:off x="2359243" y="5502741"/>
            <a:ext cx="27904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</a:t>
            </a:r>
            <a:r>
              <a:rPr lang="en-US" sz="1000" dirty="0" err="1"/>
              <a:t>Storyblocks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43909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A069C6-5E1A-0240-A755-6BBA12A2DD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25"/>
          <a:stretch/>
        </p:blipFill>
        <p:spPr>
          <a:xfrm>
            <a:off x="0" y="13944"/>
            <a:ext cx="12192000" cy="6844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76D29BC-A0C3-AA49-A265-C45ED3B02F44}"/>
              </a:ext>
            </a:extLst>
          </p:cNvPr>
          <p:cNvGrpSpPr/>
          <p:nvPr/>
        </p:nvGrpSpPr>
        <p:grpSpPr>
          <a:xfrm>
            <a:off x="6369268" y="330911"/>
            <a:ext cx="5289331" cy="6196177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21D607-9F8A-8A41-B572-123DEF6F355F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CBC4018-687C-F44E-AB29-5652B5785524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5C930F3-4BF6-594A-953A-3B359101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940" y="642594"/>
            <a:ext cx="4635062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02D3E-85A1-7241-9775-1AEDE4AB2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8814" y="2103120"/>
            <a:ext cx="4635062" cy="384962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25-0% of employed women in U.S. experience sexual harassment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Quid pro quo sexual harassment: </a:t>
            </a:r>
            <a:r>
              <a:rPr lang="en-US" dirty="0">
                <a:ln w="15875">
                  <a:noFill/>
                  <a:round/>
                </a:ln>
              </a:rPr>
              <a:t>occurs when employee refuses unwanted sexual advances from supervisors &amp; experiences tangible loss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Hostile environment sexual harassment: </a:t>
            </a:r>
            <a:r>
              <a:rPr lang="en-US" dirty="0">
                <a:ln w="15875">
                  <a:noFill/>
                  <a:round/>
                </a:ln>
              </a:rPr>
              <a:t>situations where supervisors, coworkers or clients repeatedly expose worker to unwanted sexual behavior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D873B2-2777-E541-BE54-D2AF0795C6A4}"/>
              </a:ext>
            </a:extLst>
          </p:cNvPr>
          <p:cNvSpPr txBox="1"/>
          <p:nvPr/>
        </p:nvSpPr>
        <p:spPr>
          <a:xfrm>
            <a:off x="8718333" y="6050081"/>
            <a:ext cx="27116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Morgenstern &amp; </a:t>
            </a:r>
            <a:r>
              <a:rPr lang="en-US" sz="1000" dirty="0" err="1"/>
              <a:t>DeVoesick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437031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E9F144-5B92-6E4B-8EA6-0B0CC68FDE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0389"/>
          <a:stretch/>
        </p:blipFill>
        <p:spPr>
          <a:xfrm>
            <a:off x="0" y="-39344"/>
            <a:ext cx="12192000" cy="689734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E148345-A160-DD4D-A1AF-444A86646F1B}"/>
              </a:ext>
            </a:extLst>
          </p:cNvPr>
          <p:cNvGrpSpPr/>
          <p:nvPr/>
        </p:nvGrpSpPr>
        <p:grpSpPr>
          <a:xfrm>
            <a:off x="583323" y="930000"/>
            <a:ext cx="5289331" cy="501359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3DF6D6-41DB-D148-9E9C-18DDDF93CA44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FFAC3F6-ACB1-814C-BD85-299F215D85B0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4CC152F-2F15-DB4B-8FFE-EB5E5B353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2415" y="1367807"/>
            <a:ext cx="458776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B9B8E-48E4-2145-8E6A-EF1DB4961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415" y="2828333"/>
            <a:ext cx="4587766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Sexual harassment can lead to: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Absenteeism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Job turnover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Requests for transfer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Reduced work productivity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Termination or quitting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Psychological consequences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800" dirty="0">
              <a:ln w="15875">
                <a:noFill/>
                <a:round/>
              </a:ln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6D3201-1F30-0C4E-A1E7-AA42C67B351A}"/>
              </a:ext>
            </a:extLst>
          </p:cNvPr>
          <p:cNvSpPr txBox="1"/>
          <p:nvPr/>
        </p:nvSpPr>
        <p:spPr>
          <a:xfrm>
            <a:off x="2685573" y="5551831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695277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tanding in a kitchen&#10;&#10;Description automatically generated">
            <a:extLst>
              <a:ext uri="{FF2B5EF4-FFF2-40B4-BE49-F238E27FC236}">
                <a16:creationId xmlns:a16="http://schemas.microsoft.com/office/drawing/2014/main" id="{FCD8E059-AA38-D04F-98C8-28B1076BCB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3" r="2348" b="5653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BA99E2-2F9B-364D-8802-E7B0CA43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506907"/>
            <a:ext cx="4461795" cy="1718225"/>
          </a:xfrm>
        </p:spPr>
        <p:txBody>
          <a:bodyPr>
            <a:normAutofit/>
          </a:bodyPr>
          <a:lstStyle/>
          <a:p>
            <a:r>
              <a:rPr lang="en-US" sz="3600" dirty="0"/>
              <a:t>Middle Adulthood: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EEB2-0E69-6E4D-A36C-63DD8A0F3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043" y="2238703"/>
            <a:ext cx="4602152" cy="378028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Domestic labor by women contributes to family’s ability to function &amp; remain financially stable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Unrecorded work means woman financially disadvantaged because employer not paying into Social Security, vacation leave &amp;  unemployment/health/disability insurance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Women’s unpaid domestic labor undervalued because viewed as “natural” not employed “work”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1D2940-BEFB-0045-9162-9BDFE84674D0}"/>
              </a:ext>
            </a:extLst>
          </p:cNvPr>
          <p:cNvSpPr txBox="1"/>
          <p:nvPr/>
        </p:nvSpPr>
        <p:spPr>
          <a:xfrm>
            <a:off x="2167974" y="6101615"/>
            <a:ext cx="35472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Ethics Daily</a:t>
            </a:r>
          </a:p>
        </p:txBody>
      </p:sp>
    </p:spTree>
    <p:extLst>
      <p:ext uri="{BB962C8B-B14F-4D97-AF65-F5344CB8AC3E}">
        <p14:creationId xmlns:p14="http://schemas.microsoft.com/office/powerpoint/2010/main" val="29432703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D254C2-B86D-414C-B7D1-608FEF8041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053" b="4573"/>
          <a:stretch/>
        </p:blipFill>
        <p:spPr>
          <a:xfrm>
            <a:off x="0" y="-1"/>
            <a:ext cx="12192001" cy="68580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7591196-DAE9-9448-968E-E675DCE89FA2}"/>
              </a:ext>
            </a:extLst>
          </p:cNvPr>
          <p:cNvGrpSpPr/>
          <p:nvPr/>
        </p:nvGrpSpPr>
        <p:grpSpPr>
          <a:xfrm>
            <a:off x="6377099" y="574554"/>
            <a:ext cx="5289331" cy="5794162"/>
            <a:chOff x="267615" y="253548"/>
            <a:chExt cx="5612193" cy="636159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3EFF93-296F-3747-B421-8A56C6B4EDFF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E1AE1A3-08B1-0E45-AF86-7621DD9E9E25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BA99E2-2F9B-364D-8802-E7B0CA43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1864" y="1075171"/>
            <a:ext cx="4472921" cy="1371600"/>
          </a:xfrm>
        </p:spPr>
        <p:txBody>
          <a:bodyPr>
            <a:normAutofit/>
          </a:bodyPr>
          <a:lstStyle/>
          <a:p>
            <a:r>
              <a:rPr lang="en-US" sz="3600" dirty="0"/>
              <a:t>Later Adulthood: Poverty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EEB2-0E69-6E4D-A36C-63DD8A0F3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1864" y="2630665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Women outlive men; most aged single-adults around world are/will be women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As baby boomers age, women 85+ will double between 2000-2030 &amp; again 2030-2050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Growing older leads to financial difficulties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In U.S., 12% women 65+ live in poverty compared to 6.6% men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5B4321-C406-7241-BE8F-309DC41DA9EB}"/>
              </a:ext>
            </a:extLst>
          </p:cNvPr>
          <p:cNvSpPr txBox="1"/>
          <p:nvPr/>
        </p:nvSpPr>
        <p:spPr>
          <a:xfrm>
            <a:off x="8059530" y="5870295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7649912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E4E095-9ED8-BB4F-992F-FDC260FE92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719" b="39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C6E82C4-DDC6-F34A-9E78-DD29DFC1E9C4}"/>
              </a:ext>
            </a:extLst>
          </p:cNvPr>
          <p:cNvGrpSpPr/>
          <p:nvPr/>
        </p:nvGrpSpPr>
        <p:grpSpPr>
          <a:xfrm>
            <a:off x="6369269" y="905256"/>
            <a:ext cx="5289331" cy="501359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10AEF1-083C-B14C-B3D2-CE32E2E2C0FF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E8A7F6B-88F1-154C-BB2B-7B45B62CAB7A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BA99E2-2F9B-364D-8802-E7B0CA43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3046" y="1367812"/>
            <a:ext cx="4686300" cy="1371600"/>
          </a:xfrm>
        </p:spPr>
        <p:txBody>
          <a:bodyPr>
            <a:normAutofit/>
          </a:bodyPr>
          <a:lstStyle/>
          <a:p>
            <a:r>
              <a:rPr lang="en-US" sz="3600" dirty="0"/>
              <a:t>Later Adulthood: Poverty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EEB2-0E69-6E4D-A36C-63DD8A0F3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046" y="2828338"/>
            <a:ext cx="4686300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Reasons elderly women poorer include: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Paid less &amp; working less throughout lives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Living longer than spouses</a:t>
            </a:r>
          </a:p>
          <a:p>
            <a:pPr marL="56007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Experiencing more chronic illnesses than men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C2E0FD-9561-3041-80A7-6A309C7E8166}"/>
              </a:ext>
            </a:extLst>
          </p:cNvPr>
          <p:cNvSpPr txBox="1"/>
          <p:nvPr/>
        </p:nvSpPr>
        <p:spPr>
          <a:xfrm>
            <a:off x="8535687" y="5448440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885019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tanding in front of a door&#10;&#10;Description automatically generated">
            <a:extLst>
              <a:ext uri="{FF2B5EF4-FFF2-40B4-BE49-F238E27FC236}">
                <a16:creationId xmlns:a16="http://schemas.microsoft.com/office/drawing/2014/main" id="{3C3E2214-BE4C-3646-98C9-B4B623A5C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30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F8478303-6826-464C-83CC-2105B94119C0}"/>
              </a:ext>
            </a:extLst>
          </p:cNvPr>
          <p:cNvGrpSpPr/>
          <p:nvPr/>
        </p:nvGrpSpPr>
        <p:grpSpPr>
          <a:xfrm>
            <a:off x="5467351" y="390525"/>
            <a:ext cx="6477000" cy="6076950"/>
            <a:chOff x="267615" y="253548"/>
            <a:chExt cx="5612193" cy="636159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5417A1-C80A-CF4A-BA64-A452D7DF8582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351A91-FD46-2542-80B2-AF61C1F08C02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BA99E2-2F9B-364D-8802-E7B0CA43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499" y="642594"/>
            <a:ext cx="5963197" cy="1371600"/>
          </a:xfrm>
        </p:spPr>
        <p:txBody>
          <a:bodyPr>
            <a:normAutofit/>
          </a:bodyPr>
          <a:lstStyle/>
          <a:p>
            <a:r>
              <a:rPr lang="en-US" sz="3600" dirty="0"/>
              <a:t>Later Adulthood: Poverty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4EEB2-0E69-6E4D-A36C-63DD8A0F3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499" y="1942914"/>
            <a:ext cx="5772150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Malnutrition = significant concern for older adults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8.3% of households w/ member aged 65+ &amp; 9.2% older individuals living alone experience food insecurity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Nutritional deficiencies linked to health problems like osteoporosis, iron-deficiency anemia &amp; increased risk for illness/death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33-50% health problems experienced by older adults associated w/malnutrition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Intersectional oppressions put elderly, disabled women of color at risk for food insecurity &amp; malnutrition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0C854-10CB-244C-8590-751D2B749827}"/>
              </a:ext>
            </a:extLst>
          </p:cNvPr>
          <p:cNvSpPr txBox="1"/>
          <p:nvPr/>
        </p:nvSpPr>
        <p:spPr>
          <a:xfrm>
            <a:off x="8369512" y="6009936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8645183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A person standing in front of a mirror posing for the camera&#10;&#10;Description automatically generated">
            <a:extLst>
              <a:ext uri="{FF2B5EF4-FFF2-40B4-BE49-F238E27FC236}">
                <a16:creationId xmlns:a16="http://schemas.microsoft.com/office/drawing/2014/main" id="{072A6712-E07A-1A48-A962-D660602A9A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4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0BA694D-E6D9-F340-9823-F05A9E0F1ACC}"/>
              </a:ext>
            </a:extLst>
          </p:cNvPr>
          <p:cNvGrpSpPr/>
          <p:nvPr/>
        </p:nvGrpSpPr>
        <p:grpSpPr>
          <a:xfrm>
            <a:off x="417095" y="1295781"/>
            <a:ext cx="5062288" cy="4309812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8B1B9C-5DAD-1447-8AE1-75601BFDCA1B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CE35D6-6053-424A-95C1-088187C7BC05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DDBFF0-DBC8-4A41-A209-868E3BC8B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852" y="1547850"/>
            <a:ext cx="4491791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49742-D6E5-D546-9501-721261B90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852" y="3008376"/>
            <a:ext cx="4491791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Body dissatisfaction: </a:t>
            </a:r>
            <a:r>
              <a:rPr lang="en-US" dirty="0"/>
              <a:t>negative appraisal </a:t>
            </a:r>
            <a:br>
              <a:rPr lang="en-US" dirty="0"/>
            </a:br>
            <a:r>
              <a:rPr lang="en-US" dirty="0"/>
              <a:t>of one’s physical body</a:t>
            </a:r>
            <a:br>
              <a:rPr lang="en-US" dirty="0"/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Commonplace throughout life span &amp; links to depression, low self-esteem &amp; eating disorders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6F6798-B460-5145-87C7-B9C1DD96194E}"/>
              </a:ext>
            </a:extLst>
          </p:cNvPr>
          <p:cNvSpPr txBox="1"/>
          <p:nvPr/>
        </p:nvSpPr>
        <p:spPr>
          <a:xfrm>
            <a:off x="2304085" y="5173704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20785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18E71C-9F10-EF4C-8A3E-210619AFA7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96" r="24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2500756-3D83-7F4A-9F06-1416C30FDB8E}"/>
              </a:ext>
            </a:extLst>
          </p:cNvPr>
          <p:cNvGrpSpPr/>
          <p:nvPr/>
        </p:nvGrpSpPr>
        <p:grpSpPr>
          <a:xfrm>
            <a:off x="283381" y="248201"/>
            <a:ext cx="5612193" cy="636159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2FCABE-2665-D745-9DE1-9725D3258082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22E9B0-5EB3-1449-8D4E-D1A7CF2B4DDC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C4212F5-FEC7-6F43-BFB2-CFE163E2F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384" y="642594"/>
            <a:ext cx="5005769" cy="1371600"/>
          </a:xfrm>
        </p:spPr>
        <p:txBody>
          <a:bodyPr>
            <a:noAutofit/>
          </a:bodyPr>
          <a:lstStyle/>
          <a:p>
            <a:r>
              <a:rPr lang="en-US" sz="3100" dirty="0"/>
              <a:t>Gender Identity Development: </a:t>
            </a:r>
            <a:r>
              <a:rPr lang="en-US" sz="3100" b="1" dirty="0"/>
              <a:t>Middle Childhood</a:t>
            </a:r>
            <a:endParaRPr lang="en-US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F77AB-CDA7-C64F-91B7-91B7FA393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324" y="1976993"/>
            <a:ext cx="4997669" cy="4321999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By 4yrs., spend 3x more time w/ same-sex playmates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Show strong preference for gender-aligned clothing in early childhood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stereotyping peaks 5-6yrs. &amp; wanes between 7-8yrs.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Children w/ rigid gender stereotypes at earlier age often become more flexible as grow older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identity formation of prepubescent trans children similar to gender-typical peers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11BA3-515D-4045-B556-A17293564F3A}"/>
              </a:ext>
            </a:extLst>
          </p:cNvPr>
          <p:cNvSpPr txBox="1"/>
          <p:nvPr/>
        </p:nvSpPr>
        <p:spPr>
          <a:xfrm>
            <a:off x="2239006" y="6096980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2500861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sitting on a table&#10;&#10;Description automatically generated">
            <a:extLst>
              <a:ext uri="{FF2B5EF4-FFF2-40B4-BE49-F238E27FC236}">
                <a16:creationId xmlns:a16="http://schemas.microsoft.com/office/drawing/2014/main" id="{320E9EA9-8B53-B24D-8DDC-696D730B1C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474" b="5256"/>
          <a:stretch/>
        </p:blipFill>
        <p:spPr>
          <a:xfrm flipH="1"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1489" y="642594"/>
            <a:ext cx="5342133" cy="55728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7099" y="804672"/>
            <a:ext cx="5010912" cy="524865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71CF83-11D6-EF47-BDBD-D4442631B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304" y="1050247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8AE35-E8C7-7947-96B8-D13394D1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4304" y="2605741"/>
            <a:ext cx="4472922" cy="3131672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6-8yrs., girls more displeased w/ bodies than boys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10yrs., more girls concerned w/ weight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Body dissatisfaction peaks in adolescence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80% high school girls report body dissatisfaction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2EA64-E5D1-D740-AFDF-458B5E9BBECB}"/>
              </a:ext>
            </a:extLst>
          </p:cNvPr>
          <p:cNvSpPr txBox="1"/>
          <p:nvPr/>
        </p:nvSpPr>
        <p:spPr>
          <a:xfrm>
            <a:off x="8003126" y="5737413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5882212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67463B-C47F-6546-B4F4-3268D261B7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111"/>
          <a:stretch/>
        </p:blipFill>
        <p:spPr>
          <a:xfrm>
            <a:off x="0" y="-1"/>
            <a:ext cx="10347158" cy="6866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E0CB88F-49E2-A34D-A238-CFF76B63A9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86" b="11111"/>
          <a:stretch/>
        </p:blipFill>
        <p:spPr>
          <a:xfrm>
            <a:off x="7451558" y="0"/>
            <a:ext cx="4740442" cy="686675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C68AF7B-3D26-714F-9B93-8183A75CD366}"/>
              </a:ext>
            </a:extLst>
          </p:cNvPr>
          <p:cNvGrpSpPr/>
          <p:nvPr/>
        </p:nvGrpSpPr>
        <p:grpSpPr>
          <a:xfrm>
            <a:off x="6464969" y="402032"/>
            <a:ext cx="5062288" cy="5813373"/>
            <a:chOff x="267615" y="253548"/>
            <a:chExt cx="5612193" cy="6361598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484C8E-6F9D-704A-A664-D9F065076396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B9389C7-E9CA-6D4D-937C-3A4DF7487C13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6F58-E134-5E48-99A0-8C094B70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894" y="770930"/>
            <a:ext cx="4414588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2686-BCEF-3C48-8E83-6EC73BD73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4" y="2231456"/>
            <a:ext cx="4414588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Preexisting/new feelings of body dissatisfaction mid- later life affected by:</a:t>
            </a: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Physical changes in bodily appearance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Pressure from media &amp; sexual partners to maintain youthful appearances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Eating disorders associated w/ body dissatisfaction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Behaviors primary to eating disorders used as means of emotional regulation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0963D-826C-C642-BC3F-AF1F37BBD44D}"/>
              </a:ext>
            </a:extLst>
          </p:cNvPr>
          <p:cNvSpPr txBox="1"/>
          <p:nvPr/>
        </p:nvSpPr>
        <p:spPr>
          <a:xfrm>
            <a:off x="7920753" y="5728969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3126992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1A7892-5E47-C54D-A25A-3C46981240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966" b="90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35F35AC-2D9B-D040-824F-2215524E25BF}"/>
              </a:ext>
            </a:extLst>
          </p:cNvPr>
          <p:cNvGrpSpPr/>
          <p:nvPr/>
        </p:nvGrpSpPr>
        <p:grpSpPr>
          <a:xfrm>
            <a:off x="641684" y="1171546"/>
            <a:ext cx="5062288" cy="451490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775926-BCCD-E94F-A8AE-66B8274FDE23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EF83942-801D-D940-85F6-DD7CDA8CC3E4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6F58-E134-5E48-99A0-8C094B70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884" y="1532456"/>
            <a:ext cx="408271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2686-BCEF-3C48-8E83-6EC73BD73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884" y="2992982"/>
            <a:ext cx="4082716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Eating disorders underdiagnosed in women in midlife-later adulthood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Traumatic life changes &amp; emotional distress brought on by loss &amp; grief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Health problems related to dieting &amp; disordered eating exacerbated among older adults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E4084-67B6-7A48-8D3A-6BCF2729B2B3}"/>
              </a:ext>
            </a:extLst>
          </p:cNvPr>
          <p:cNvSpPr txBox="1"/>
          <p:nvPr/>
        </p:nvSpPr>
        <p:spPr>
          <a:xfrm>
            <a:off x="2537661" y="5251588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4121695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8B5E09-E488-D043-B917-8A5D5E7AB9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7812" b="78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CF8E1B6-2916-F64A-9487-2F033332A4A9}"/>
              </a:ext>
            </a:extLst>
          </p:cNvPr>
          <p:cNvGrpSpPr/>
          <p:nvPr/>
        </p:nvGrpSpPr>
        <p:grpSpPr>
          <a:xfrm>
            <a:off x="6596312" y="538266"/>
            <a:ext cx="5062288" cy="5677140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F89DB9B-0425-BD4A-8809-EEFFF50F7C32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3D79FE8-80EB-0A44-BE6A-84E1FF95842F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6F58-E134-5E48-99A0-8C094B70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188" y="899266"/>
            <a:ext cx="4395538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2686-BCEF-3C48-8E83-6EC73BD73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0188" y="2359792"/>
            <a:ext cx="4395538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Globalization transmitting Western beauty standards, creating desire to be thin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Beauty ideals vary across cultures; body dissatisfaction occurs worldwide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 some cultures, body fat considered sign of wealth &amp; women w/ large bodies deemed most attractive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A5B082-8AB0-D84F-A589-41624CE06DA7}"/>
              </a:ext>
            </a:extLst>
          </p:cNvPr>
          <p:cNvSpPr txBox="1"/>
          <p:nvPr/>
        </p:nvSpPr>
        <p:spPr>
          <a:xfrm>
            <a:off x="8074190" y="5725729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2241499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77CADA-065A-AF42-A0E4-45FC514474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32" b="104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943844-243A-D942-B6A7-1DFA0FB0C5D2}"/>
              </a:ext>
            </a:extLst>
          </p:cNvPr>
          <p:cNvGrpSpPr/>
          <p:nvPr/>
        </p:nvGrpSpPr>
        <p:grpSpPr>
          <a:xfrm>
            <a:off x="590085" y="590430"/>
            <a:ext cx="6147014" cy="5677140"/>
            <a:chOff x="267615" y="253548"/>
            <a:chExt cx="5612193" cy="636159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4E60AE2-AB50-9C4C-AB22-D546773262D4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FE9B96-9724-834A-A92F-32ABAC84E37D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CD96F58-E134-5E48-99A0-8C094B70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326" y="1223825"/>
            <a:ext cx="4956587" cy="1371600"/>
          </a:xfrm>
        </p:spPr>
        <p:txBody>
          <a:bodyPr>
            <a:normAutofit/>
          </a:bodyPr>
          <a:lstStyle/>
          <a:p>
            <a:r>
              <a:rPr lang="en-US" sz="40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52686-BCEF-3C48-8E83-6EC73BD73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272" y="2724340"/>
            <a:ext cx="5120640" cy="3027236"/>
          </a:xfrm>
        </p:spPr>
        <p:txBody>
          <a:bodyPr>
            <a:noAutofit/>
          </a:bodyPr>
          <a:lstStyle/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Link between viewing idealized images of women’s bodies &amp; experiencing poor body image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Frequent exposure to idealized body types alter viewer’s perception of what normal bodies look like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Correlation between social media usage &amp; body dissatisfaction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Some countries, thin women make up majority of women depicted in media</a:t>
            </a:r>
            <a:endParaRPr lang="en-US" dirty="0"/>
          </a:p>
          <a:p>
            <a:pPr>
              <a:lnSpc>
                <a:spcPct val="9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FAC68A-C6AF-4F49-9F8D-3B6E7D7D778A}"/>
              </a:ext>
            </a:extLst>
          </p:cNvPr>
          <p:cNvSpPr txBox="1"/>
          <p:nvPr/>
        </p:nvSpPr>
        <p:spPr>
          <a:xfrm>
            <a:off x="3512204" y="5762571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3358586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erson taking a selfie&#10;&#10;Description automatically generated">
            <a:extLst>
              <a:ext uri="{FF2B5EF4-FFF2-40B4-BE49-F238E27FC236}">
                <a16:creationId xmlns:a16="http://schemas.microsoft.com/office/drawing/2014/main" id="{44D5BA4D-5EA8-6040-B7D5-ECB62D7863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16608"/>
          <a:stretch/>
        </p:blipFill>
        <p:spPr>
          <a:xfrm flipH="1">
            <a:off x="0" y="0"/>
            <a:ext cx="12335774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1C43276-2B4B-2145-B3A8-605310161705}"/>
              </a:ext>
            </a:extLst>
          </p:cNvPr>
          <p:cNvGrpSpPr/>
          <p:nvPr/>
        </p:nvGrpSpPr>
        <p:grpSpPr>
          <a:xfrm>
            <a:off x="6320588" y="915310"/>
            <a:ext cx="5338011" cy="494005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C4FF34E-E3F8-B847-A8C5-C1733FE57B51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2940968-A0B0-2B44-86E7-F48BD77D9D9A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1FC4490-23AF-8E4E-B4AB-68BE722DF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923" y="1419767"/>
            <a:ext cx="4620126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35389-7347-4345-8BED-73868E21D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923" y="2880293"/>
            <a:ext cx="4620126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Women affected by beauty ideals through: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Undermining own intelligence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Emotionally &amp; cognitively feeling pressure to alter looks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Draining financial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Depleting feelings of self-worth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503DE-7BEA-7844-9554-FFE98E878902}"/>
              </a:ext>
            </a:extLst>
          </p:cNvPr>
          <p:cNvSpPr txBox="1"/>
          <p:nvPr/>
        </p:nvSpPr>
        <p:spPr>
          <a:xfrm>
            <a:off x="8421965" y="5398290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3060521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24C5518-A701-614A-97EE-CA06F4007F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37" b="3388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5044B8B-9C90-1E45-97EB-D26499CB17F7}"/>
              </a:ext>
            </a:extLst>
          </p:cNvPr>
          <p:cNvGrpSpPr/>
          <p:nvPr/>
        </p:nvGrpSpPr>
        <p:grpSpPr>
          <a:xfrm>
            <a:off x="6320588" y="915310"/>
            <a:ext cx="5338011" cy="4940059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00CA9CB-BC68-2341-AEB4-873692C902B8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7FBA354-D921-314A-BB9A-FC60AF31AD50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CE30F05-9250-614E-9563-13B8A287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9558" y="1332402"/>
            <a:ext cx="4588042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F0B4D-10FE-5043-B85F-5EB63D70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9558" y="2792928"/>
            <a:ext cx="4588042" cy="384962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Pressure to conform to beauty standards exacerbated by racialized nature of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U.S. women of color experience dual assault on their body image: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Pressure to be thin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Impossible expectation of being white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BF8DEC-4A78-0748-8089-AD2322B525F9}"/>
              </a:ext>
            </a:extLst>
          </p:cNvPr>
          <p:cNvSpPr txBox="1"/>
          <p:nvPr/>
        </p:nvSpPr>
        <p:spPr>
          <a:xfrm>
            <a:off x="8083214" y="5387089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4725242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68D53C-D055-9842-9231-FEA1C872FC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54"/>
          <a:stretch/>
        </p:blipFill>
        <p:spPr>
          <a:xfrm>
            <a:off x="0" y="0"/>
            <a:ext cx="12187881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B74ED13-D723-8A4F-A869-0117F67B24DA}"/>
              </a:ext>
            </a:extLst>
          </p:cNvPr>
          <p:cNvGrpSpPr/>
          <p:nvPr/>
        </p:nvGrpSpPr>
        <p:grpSpPr>
          <a:xfrm>
            <a:off x="756986" y="975013"/>
            <a:ext cx="5062288" cy="4907974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26D9E8C-41C7-C844-BA4D-76063455CFF3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A0B96B0-A678-9347-A73B-86583D3CF949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A9336D-B89D-2B46-B4F1-66BE4106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094" y="1392104"/>
            <a:ext cx="4339389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63B7-90C0-354A-BBA2-EC843B89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852630"/>
            <a:ext cx="4339389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Sengupta (2006) demonstrates evidence of intersection of race &amp; gender in cosmetic surgeries: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White/European-American women desire to modify body 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Asian women undergo “double-eyelid surgery,” to appear more “white”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B1D329-EA7D-184A-96D2-DDFD4462F0D1}"/>
              </a:ext>
            </a:extLst>
          </p:cNvPr>
          <p:cNvSpPr txBox="1"/>
          <p:nvPr/>
        </p:nvSpPr>
        <p:spPr>
          <a:xfrm>
            <a:off x="2227846" y="5415638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8186010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302A79-1951-A941-9F47-E7CC4F0323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13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AF4CA11-1A4C-144B-9B04-6F8E76938813}"/>
              </a:ext>
            </a:extLst>
          </p:cNvPr>
          <p:cNvGrpSpPr/>
          <p:nvPr/>
        </p:nvGrpSpPr>
        <p:grpSpPr>
          <a:xfrm>
            <a:off x="6323597" y="465222"/>
            <a:ext cx="5419225" cy="5967662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27AD03-97A7-214E-93E8-CBCA30282D1F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F675139-3BE4-9D45-8C37-B057E544E55C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A9336D-B89D-2B46-B4F1-66BE4106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188" y="635268"/>
            <a:ext cx="4307233" cy="1371600"/>
          </a:xfrm>
        </p:spPr>
        <p:txBody>
          <a:bodyPr>
            <a:normAutofit/>
          </a:bodyPr>
          <a:lstStyle/>
          <a:p>
            <a:r>
              <a:rPr lang="en-US" sz="36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63B7-90C0-354A-BBA2-EC843B89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7506" y="2006868"/>
            <a:ext cx="4780619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Depictions of men in media also increasingly objectified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Ideal man is slender w/ prominent muscles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Rates of body dissatisfaction, eating disorders &amp; anabolic steroid misuse on rise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>
                <a:ln w="15875">
                  <a:noFill/>
                  <a:round/>
                </a:ln>
              </a:rPr>
              <a:t>Muscle dysmorphia: </a:t>
            </a:r>
            <a:r>
              <a:rPr lang="en-US" dirty="0">
                <a:ln w="15875">
                  <a:noFill/>
                  <a:round/>
                </a:ln>
              </a:rPr>
              <a:t>obsession w/ attaining abnormally muscular body, including: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Excessive weight lifting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Disordered eating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Substance misuse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1360F7-1BCB-FF44-A608-2CECCDB0F250}"/>
              </a:ext>
            </a:extLst>
          </p:cNvPr>
          <p:cNvSpPr txBox="1"/>
          <p:nvPr/>
        </p:nvSpPr>
        <p:spPr>
          <a:xfrm>
            <a:off x="8510335" y="5937948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7649226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516E1B-9F51-B149-A5A7-B2E36E714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75A7F07-B093-F041-B70D-E023C9AB8C1D}"/>
              </a:ext>
            </a:extLst>
          </p:cNvPr>
          <p:cNvGrpSpPr/>
          <p:nvPr/>
        </p:nvGrpSpPr>
        <p:grpSpPr>
          <a:xfrm>
            <a:off x="7138735" y="987534"/>
            <a:ext cx="4503821" cy="5300971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F1FE905-6DA2-3B45-ABD7-EBD74E355297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F966451-7FA5-D14A-9F42-344F2543A9BA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A9336D-B89D-2B46-B4F1-66BE4106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661" y="1262514"/>
            <a:ext cx="4082978" cy="1371600"/>
          </a:xfrm>
        </p:spPr>
        <p:txBody>
          <a:bodyPr>
            <a:normAutofit/>
          </a:bodyPr>
          <a:lstStyle/>
          <a:p>
            <a:r>
              <a:rPr lang="en-US" sz="3200" dirty="0"/>
              <a:t>Body Dissatisfaction Across the Life Span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63B7-90C0-354A-BBA2-EC843B89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7493" y="2568341"/>
            <a:ext cx="4082978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Barriers contributing to inadequate diagnosis/treatment of eating disorders in men include lack of awareness, research &amp; treatment centers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Individuals can be helped to navigate media &amp; have better self-image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Adolescents benefit from education about how advertisers create images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95729A-271A-8746-B10F-AA8AEF297E67}"/>
              </a:ext>
            </a:extLst>
          </p:cNvPr>
          <p:cNvSpPr txBox="1"/>
          <p:nvPr/>
        </p:nvSpPr>
        <p:spPr>
          <a:xfrm>
            <a:off x="8125586" y="5820505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4124288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irl in a swing&#10;&#10;Description automatically generated">
            <a:extLst>
              <a:ext uri="{FF2B5EF4-FFF2-40B4-BE49-F238E27FC236}">
                <a16:creationId xmlns:a16="http://schemas.microsoft.com/office/drawing/2014/main" id="{73D0C116-415A-6F41-B428-228757833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846" r="9091" b="1546"/>
          <a:stretch/>
        </p:blipFill>
        <p:spPr>
          <a:xfrm>
            <a:off x="20" y="-1"/>
            <a:ext cx="1219198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83176-FC79-A241-9921-172EE37CF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635" y="727626"/>
            <a:ext cx="4942580" cy="1718225"/>
          </a:xfrm>
        </p:spPr>
        <p:txBody>
          <a:bodyPr>
            <a:normAutofit/>
          </a:bodyPr>
          <a:lstStyle/>
          <a:p>
            <a:r>
              <a:rPr lang="en-US" sz="3200" dirty="0"/>
              <a:t>Gender Identity </a:t>
            </a:r>
            <a:br>
              <a:rPr lang="en-US" sz="3200" dirty="0"/>
            </a:br>
            <a:r>
              <a:rPr lang="en-US" sz="3200" dirty="0"/>
              <a:t>Development: </a:t>
            </a:r>
            <a:r>
              <a:rPr lang="en-US" sz="3200" b="1" dirty="0"/>
              <a:t>Adolescence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B41D0-56E9-B14A-9F8F-CF24315FC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635" y="2369219"/>
            <a:ext cx="4602152" cy="3480066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Physical changes make sex differences more visible than in childhood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Engage in “questioning” sexual orientation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Lesbian, gay &amp; bisexual youth “come out” to peers &amp; family members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Gender nonconforming youth begin to develop language to describe own identity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0F000D-03FD-9C42-B649-20F8F2E5ED11}"/>
              </a:ext>
            </a:extLst>
          </p:cNvPr>
          <p:cNvSpPr txBox="1"/>
          <p:nvPr/>
        </p:nvSpPr>
        <p:spPr>
          <a:xfrm>
            <a:off x="2617333" y="6130374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8606844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BD4608-9CD6-CC4F-A051-E6FD8112A3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68" b="786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2936D4C-3108-7547-8EAB-5EAF812F0F60}"/>
              </a:ext>
            </a:extLst>
          </p:cNvPr>
          <p:cNvGrpSpPr/>
          <p:nvPr/>
        </p:nvGrpSpPr>
        <p:grpSpPr>
          <a:xfrm>
            <a:off x="6596312" y="522313"/>
            <a:ext cx="5062288" cy="5813373"/>
            <a:chOff x="267615" y="253548"/>
            <a:chExt cx="5612193" cy="636159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C00ECB-C787-9840-B832-51C6FAEFCF62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AF41DD-317F-9B41-BD4D-6107B6C4F967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49FBAC-AE72-A143-A349-53ADF7E3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778" y="899266"/>
            <a:ext cx="4170947" cy="13716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9B19B-59FD-F447-A92E-226E4468F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6230" y="2220070"/>
            <a:ext cx="4379496" cy="384962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Examining gender using developmental, ecological-systems framework allows social workers to understand gender-sensitive issues rooted in social inequality</a:t>
            </a:r>
            <a:br>
              <a:rPr lang="en-US" dirty="0"/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Beginning in infancy, individuals socialized into what it means to be female/male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lvl="0" indent="-285750"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>
                <a:ln w="15875">
                  <a:noFill/>
                  <a:round/>
                </a:ln>
              </a:rPr>
              <a:t>Families, peers, educational institutions &amp; media work in tandem teaching messages about “femaleness” &amp; “maleness”</a:t>
            </a:r>
            <a:endParaRPr lang="en-US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AC7058-979E-144C-8A70-8DF683B623AD}"/>
              </a:ext>
            </a:extLst>
          </p:cNvPr>
          <p:cNvSpPr txBox="1"/>
          <p:nvPr/>
        </p:nvSpPr>
        <p:spPr>
          <a:xfrm>
            <a:off x="8491285" y="5823473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46359559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0C77A1-D67B-9648-B555-0369F2E7E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5388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3509037-F070-0F4E-93B2-EAD37B886503}"/>
              </a:ext>
            </a:extLst>
          </p:cNvPr>
          <p:cNvGrpSpPr/>
          <p:nvPr/>
        </p:nvGrpSpPr>
        <p:grpSpPr>
          <a:xfrm>
            <a:off x="753979" y="642594"/>
            <a:ext cx="5062288" cy="5813373"/>
            <a:chOff x="267615" y="253548"/>
            <a:chExt cx="5612193" cy="636159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B8D8C62-0CAA-8C4F-AA63-4A4BE6EC98E4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D180C7F-4F0C-9742-B958-B83F6F735E6C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6F69CC-42BE-1942-8241-2C99EDA7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49" y="905256"/>
            <a:ext cx="4403558" cy="13716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3026F-8334-674A-9E76-FC93A33C5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103120"/>
            <a:ext cx="4403558" cy="38496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/>
              <a:t>Variation exists across individuals, social &amp; cultural contexts—who may embrace, reject &amp; alter gender-based messages</a:t>
            </a:r>
            <a:br>
              <a:rPr lang="en-US" dirty="0"/>
            </a:br>
            <a:endParaRPr lang="en-US" dirty="0"/>
          </a:p>
          <a:p>
            <a:pPr>
              <a:spcBef>
                <a:spcPts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en-US" dirty="0">
                <a:ln w="15875">
                  <a:noFill/>
                  <a:round/>
                </a:ln>
              </a:rPr>
              <a:t>Inequality based on gender limit opportunities of women &amp; men &amp; contributions to larger society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Recognizing ways gender (&amp;intersectional) oppression affects women essential for social workers practicing in variety of contexts</a:t>
            </a: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152B4E-1B0C-3B47-AA77-E4144CC47205}"/>
              </a:ext>
            </a:extLst>
          </p:cNvPr>
          <p:cNvSpPr txBox="1"/>
          <p:nvPr/>
        </p:nvSpPr>
        <p:spPr>
          <a:xfrm>
            <a:off x="2601291" y="5952744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886365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outdoor, woman, person&#10;&#10;Description automatically generated">
            <a:extLst>
              <a:ext uri="{FF2B5EF4-FFF2-40B4-BE49-F238E27FC236}">
                <a16:creationId xmlns:a16="http://schemas.microsoft.com/office/drawing/2014/main" id="{9EAE10D7-4EC2-1442-A248-6DED00EC2F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5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61921A-5A4A-3140-AAC3-EDF3FDC21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400"/>
              <a:t>Gender Identity Development: </a:t>
            </a:r>
            <a:r>
              <a:rPr lang="en-US" sz="3400" b="1"/>
              <a:t>Adulthood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66E44-6DBD-F64C-A2F8-827BE78EB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2852792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Young adults’ perceptions of gender become more flexible, less stereotypical</a:t>
            </a:r>
          </a:p>
          <a:p>
            <a:pPr marL="56007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Change attributable to cognitive maturation &amp; broadening social exposure 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Older adults more likely to stereotype &amp; exhibit gender-based prejudices. 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073A1F-004D-4640-9926-8D8EAF5D7DA3}"/>
              </a:ext>
            </a:extLst>
          </p:cNvPr>
          <p:cNvSpPr txBox="1"/>
          <p:nvPr/>
        </p:nvSpPr>
        <p:spPr>
          <a:xfrm>
            <a:off x="3126696" y="5446702"/>
            <a:ext cx="2967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Unsplash</a:t>
            </a:r>
          </a:p>
        </p:txBody>
      </p:sp>
    </p:spTree>
    <p:extLst>
      <p:ext uri="{BB962C8B-B14F-4D97-AF65-F5344CB8AC3E}">
        <p14:creationId xmlns:p14="http://schemas.microsoft.com/office/powerpoint/2010/main" val="2099272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y on a baseball field&#10;&#10;Description automatically generated">
            <a:extLst>
              <a:ext uri="{FF2B5EF4-FFF2-40B4-BE49-F238E27FC236}">
                <a16:creationId xmlns:a16="http://schemas.microsoft.com/office/drawing/2014/main" id="{1DFC60ED-0F1C-834A-8014-AFE7159F4E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260" r="-1" b="8449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15C2C9-F8B3-4340-B30D-E854D7882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951" y="1352277"/>
            <a:ext cx="4633416" cy="1371600"/>
          </a:xfrm>
        </p:spPr>
        <p:txBody>
          <a:bodyPr>
            <a:normAutofit/>
          </a:bodyPr>
          <a:lstStyle/>
          <a:p>
            <a:r>
              <a:rPr lang="en-US" sz="3700"/>
              <a:t>The Process of Gender Identity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20D06-FD7E-9942-B371-D66A228A6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7950" y="2852792"/>
            <a:ext cx="4633415" cy="257219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Young people respond in varied ways by embracing, rejecting or recasting various gender-based messages 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How gender-based messaging received &amp; adopted differs across individuals, social &amp; cultural contexts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325294-4370-DD49-BE7D-67CFF8C421FE}"/>
              </a:ext>
            </a:extLst>
          </p:cNvPr>
          <p:cNvSpPr txBox="1"/>
          <p:nvPr/>
        </p:nvSpPr>
        <p:spPr>
          <a:xfrm>
            <a:off x="2742775" y="5446702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1574045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2A067E-ACEE-7E4D-82DA-070FC6AD77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01DAA86-A83B-1046-BAA3-4C3F64841BC8}"/>
              </a:ext>
            </a:extLst>
          </p:cNvPr>
          <p:cNvGrpSpPr/>
          <p:nvPr/>
        </p:nvGrpSpPr>
        <p:grpSpPr>
          <a:xfrm>
            <a:off x="6159064" y="196853"/>
            <a:ext cx="5612193" cy="6361598"/>
            <a:chOff x="267615" y="253548"/>
            <a:chExt cx="5612193" cy="63615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DB49E26-1491-EB4C-90FB-8FF83F60BA2A}"/>
                </a:ext>
              </a:extLst>
            </p:cNvPr>
            <p:cNvSpPr/>
            <p:nvPr/>
          </p:nvSpPr>
          <p:spPr>
            <a:xfrm>
              <a:off x="267615" y="253548"/>
              <a:ext cx="5612193" cy="636159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1BF4E66-5BBA-0944-B6BC-A2875269632D}"/>
                </a:ext>
              </a:extLst>
            </p:cNvPr>
            <p:cNvSpPr/>
            <p:nvPr/>
          </p:nvSpPr>
          <p:spPr>
            <a:xfrm>
              <a:off x="415449" y="407588"/>
              <a:ext cx="5299768" cy="60228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A62DCB9-15FC-9045-9CAA-9BD2F1312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754" y="350893"/>
            <a:ext cx="4871546" cy="1371600"/>
          </a:xfrm>
        </p:spPr>
        <p:txBody>
          <a:bodyPr>
            <a:normAutofit/>
          </a:bodyPr>
          <a:lstStyle/>
          <a:p>
            <a:r>
              <a:rPr lang="en-US" dirty="0"/>
              <a:t>Socialization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3785-30A9-DA4B-819A-DD0A17D5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320" y="1559168"/>
            <a:ext cx="4996980" cy="3849624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Individuals around the globe receive important gender lessons about what it means to be female/male within: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Families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Peers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Communities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Schools</a:t>
            </a:r>
          </a:p>
          <a:p>
            <a:pPr marL="74295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n w="15875">
                  <a:noFill/>
                  <a:round/>
                </a:ln>
              </a:rPr>
              <a:t>Society</a:t>
            </a:r>
            <a:br>
              <a:rPr lang="en-US" sz="1800" dirty="0">
                <a:ln w="15875">
                  <a:noFill/>
                  <a:round/>
                </a:ln>
              </a:rPr>
            </a:br>
            <a:endParaRPr lang="en-US" sz="1800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Process of gender socialization varies across children, families, cultures &amp; sociohistorical contexts</a:t>
            </a:r>
            <a:br>
              <a:rPr lang="en-US" dirty="0">
                <a:ln w="15875">
                  <a:noFill/>
                  <a:round/>
                </a:ln>
              </a:rPr>
            </a:br>
            <a:endParaRPr lang="en-US" dirty="0">
              <a:ln w="15875">
                <a:noFill/>
                <a:round/>
              </a:ln>
            </a:endParaRP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>
                <a:ln w="15875">
                  <a:noFill/>
                  <a:round/>
                </a:ln>
              </a:rPr>
              <a:t>Intersections of race, social class &amp; gender affect perceptions of gender equality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dirty="0">
              <a:ln w="15875">
                <a:noFill/>
                <a:round/>
              </a:ln>
            </a:endParaRPr>
          </a:p>
          <a:p>
            <a:pPr>
              <a:spcBef>
                <a:spcPts val="0"/>
              </a:spcBef>
            </a:pP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806C50-D7F2-D345-9A4B-2FB4EEFED13E}"/>
              </a:ext>
            </a:extLst>
          </p:cNvPr>
          <p:cNvSpPr txBox="1"/>
          <p:nvPr/>
        </p:nvSpPr>
        <p:spPr>
          <a:xfrm>
            <a:off x="8140541" y="6032612"/>
            <a:ext cx="3384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Photo Credit: Pixabay</a:t>
            </a:r>
          </a:p>
        </p:txBody>
      </p:sp>
    </p:spTree>
    <p:extLst>
      <p:ext uri="{BB962C8B-B14F-4D97-AF65-F5344CB8AC3E}">
        <p14:creationId xmlns:p14="http://schemas.microsoft.com/office/powerpoint/2010/main" val="2262939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5927</Words>
  <Application>Microsoft Macintosh PowerPoint</Application>
  <PresentationFormat>Widescreen</PresentationFormat>
  <Paragraphs>833</Paragraphs>
  <Slides>61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5" baseType="lpstr">
      <vt:lpstr>Arial</vt:lpstr>
      <vt:lpstr>Calibri</vt:lpstr>
      <vt:lpstr>Garamond</vt:lpstr>
      <vt:lpstr>SavonVTI</vt:lpstr>
      <vt:lpstr>CHAPTER 14. WOMEN AND GENDER ACROSS THE LIFE SPAN</vt:lpstr>
      <vt:lpstr>Objectives</vt:lpstr>
      <vt:lpstr>Sex vs. Gender vs. Sexual Orientation</vt:lpstr>
      <vt:lpstr>Gender Identity Development: Early Childhood</vt:lpstr>
      <vt:lpstr>Gender Identity Development: Middle Childhood</vt:lpstr>
      <vt:lpstr>Gender Identity  Development: Adolescence</vt:lpstr>
      <vt:lpstr>Gender Identity Development: Adulthood</vt:lpstr>
      <vt:lpstr>The Process of Gender Identity Development</vt:lpstr>
      <vt:lpstr>Socialization</vt:lpstr>
      <vt:lpstr>Families &amp; Peers</vt:lpstr>
      <vt:lpstr>Families &amp; Peers</vt:lpstr>
      <vt:lpstr>Families &amp; Peers</vt:lpstr>
      <vt:lpstr>Educational Institutions</vt:lpstr>
      <vt:lpstr>Educational Institutions</vt:lpstr>
      <vt:lpstr>Educational Institutions</vt:lpstr>
      <vt:lpstr>Educational Institutions</vt:lpstr>
      <vt:lpstr>Media &amp; Online Technology</vt:lpstr>
      <vt:lpstr>Media &amp; Online Technology</vt:lpstr>
      <vt:lpstr>Acquisition </vt:lpstr>
      <vt:lpstr>Children’s Experience of Gender Inequality</vt:lpstr>
      <vt:lpstr>Transgender Children: Overcoming Stigma</vt:lpstr>
      <vt:lpstr>Transgender Children: Overcoming Stigma</vt:lpstr>
      <vt:lpstr>Transgender Children: Overcoming Stigma</vt:lpstr>
      <vt:lpstr>Diverse Experiences of Gender Identity</vt:lpstr>
      <vt:lpstr>Diverse Experiences of Gender Identity</vt:lpstr>
      <vt:lpstr>Gender-sensitive Issues</vt:lpstr>
      <vt:lpstr>Adolescence: Dating Violence &amp; Sexual Assault</vt:lpstr>
      <vt:lpstr>Adolescence: Dating  Violence &amp; Sexual Assault</vt:lpstr>
      <vt:lpstr>Adolescence: Dating Violence &amp; Sexual Assault</vt:lpstr>
      <vt:lpstr>Adolescence: Dating  Violence &amp; Sexual Assault</vt:lpstr>
      <vt:lpstr>Adolescence: Dating Violence &amp; Sexual Assault</vt:lpstr>
      <vt:lpstr>Adolescence: Dating Violence &amp; Sexual Assault</vt:lpstr>
      <vt:lpstr>Early Adulthood: Childbearing</vt:lpstr>
      <vt:lpstr>Early Adulthood: Childbearing</vt:lpstr>
      <vt:lpstr>Early Adulthood: Childbearing</vt:lpstr>
      <vt:lpstr>Early Adulthood: Childbearing</vt:lpstr>
      <vt:lpstr>Middle Adulthood: Employment</vt:lpstr>
      <vt:lpstr>Middle Adulthood: Employment</vt:lpstr>
      <vt:lpstr>Middle Adulthood: Employment</vt:lpstr>
      <vt:lpstr>Middle Adulthood: Employment</vt:lpstr>
      <vt:lpstr>Middle Adulthood: Employment</vt:lpstr>
      <vt:lpstr>Middle Adulthood: Employment</vt:lpstr>
      <vt:lpstr>Middle Adulthood: Employment</vt:lpstr>
      <vt:lpstr>Middle Adulthood: Employment</vt:lpstr>
      <vt:lpstr>Middle Adulthood: Employment</vt:lpstr>
      <vt:lpstr>Later Adulthood: Poverty</vt:lpstr>
      <vt:lpstr>Later Adulthood: Poverty</vt:lpstr>
      <vt:lpstr>Later Adulthood: Poverty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Body Dissatisfaction Across the Life Span</vt:lpstr>
      <vt:lpstr>Summary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14. WOMEN AND GENDER ACROSS THE LIFE SPAN</dc:title>
  <dc:creator>Bailey Jader</dc:creator>
  <cp:lastModifiedBy>Bailey Jader</cp:lastModifiedBy>
  <cp:revision>16</cp:revision>
  <dcterms:created xsi:type="dcterms:W3CDTF">2019-09-04T20:23:19Z</dcterms:created>
  <dcterms:modified xsi:type="dcterms:W3CDTF">2019-09-06T14:56:37Z</dcterms:modified>
</cp:coreProperties>
</file>