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jpg" ContentType="image/jpg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g"/><Relationship Id="rId8" Type="http://schemas.openxmlformats.org/officeDocument/2006/relationships/image" Target="../media/image2.pn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0" y="6330696"/>
            <a:ext cx="1164335" cy="52730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35877" y="475673"/>
            <a:ext cx="6672244" cy="1057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1244600" y="6540500"/>
            <a:ext cx="1675130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869993" y="6533642"/>
            <a:ext cx="15367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jp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jp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jp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jp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jp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jp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.jp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.jp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6525" rIns="0" bIns="0" rtlCol="0" vert="horz">
            <a:spAutoFit/>
          </a:bodyPr>
          <a:lstStyle/>
          <a:p>
            <a:pPr algn="ctr" marL="1905">
              <a:lnSpc>
                <a:spcPct val="100000"/>
              </a:lnSpc>
              <a:spcBef>
                <a:spcPts val="1075"/>
              </a:spcBef>
            </a:pPr>
            <a:r>
              <a:rPr dirty="0"/>
              <a:t>Global </a:t>
            </a:r>
            <a:r>
              <a:rPr dirty="0" spc="-15"/>
              <a:t>Environmental </a:t>
            </a:r>
            <a:r>
              <a:rPr dirty="0" spc="-20"/>
              <a:t>Politics</a:t>
            </a:r>
          </a:p>
          <a:p>
            <a:pPr algn="ctr" marL="1905">
              <a:lnSpc>
                <a:spcPct val="100000"/>
              </a:lnSpc>
              <a:spcBef>
                <a:spcPts val="670"/>
              </a:spcBef>
            </a:pPr>
            <a:r>
              <a:rPr dirty="0" sz="2200" spc="-10" i="0">
                <a:solidFill>
                  <a:srgbClr val="396497"/>
                </a:solidFill>
                <a:latin typeface="Calibri"/>
                <a:cs typeface="Calibri"/>
              </a:rPr>
              <a:t>by </a:t>
            </a:r>
            <a:r>
              <a:rPr dirty="0" sz="2200" spc="-5" i="0">
                <a:solidFill>
                  <a:srgbClr val="396497"/>
                </a:solidFill>
                <a:latin typeface="Calibri"/>
                <a:cs typeface="Calibri"/>
              </a:rPr>
              <a:t>Jean-Frédéric </a:t>
            </a:r>
            <a:r>
              <a:rPr dirty="0" sz="2200" i="0">
                <a:solidFill>
                  <a:srgbClr val="396497"/>
                </a:solidFill>
                <a:latin typeface="Calibri"/>
                <a:cs typeface="Calibri"/>
              </a:rPr>
              <a:t>Morin, Amandine </a:t>
            </a:r>
            <a:r>
              <a:rPr dirty="0" sz="2200" spc="-10" i="0">
                <a:solidFill>
                  <a:srgbClr val="396497"/>
                </a:solidFill>
                <a:latin typeface="Calibri"/>
                <a:cs typeface="Calibri"/>
              </a:rPr>
              <a:t>Orsini </a:t>
            </a:r>
            <a:r>
              <a:rPr dirty="0" sz="2200" i="0">
                <a:solidFill>
                  <a:srgbClr val="396497"/>
                </a:solidFill>
                <a:latin typeface="Calibri"/>
                <a:cs typeface="Calibri"/>
              </a:rPr>
              <a:t>and </a:t>
            </a:r>
            <a:r>
              <a:rPr dirty="0" sz="2200" spc="-5" i="0">
                <a:solidFill>
                  <a:srgbClr val="396497"/>
                </a:solidFill>
                <a:latin typeface="Calibri"/>
                <a:cs typeface="Calibri"/>
              </a:rPr>
              <a:t>Sikina</a:t>
            </a:r>
            <a:r>
              <a:rPr dirty="0" sz="2200" spc="-50" i="0">
                <a:solidFill>
                  <a:srgbClr val="396497"/>
                </a:solidFill>
                <a:latin typeface="Calibri"/>
                <a:cs typeface="Calibri"/>
              </a:rPr>
              <a:t> </a:t>
            </a:r>
            <a:r>
              <a:rPr dirty="0" sz="2200" i="0">
                <a:solidFill>
                  <a:srgbClr val="396497"/>
                </a:solidFill>
                <a:latin typeface="Calibri"/>
                <a:cs typeface="Calibri"/>
              </a:rPr>
              <a:t>Jinnah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864841" y="1632460"/>
            <a:ext cx="3421659" cy="44545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90501" y="1417319"/>
            <a:ext cx="6160770" cy="3977640"/>
          </a:xfrm>
          <a:prstGeom prst="rect">
            <a:avLst/>
          </a:prstGeom>
        </p:spPr>
        <p:txBody>
          <a:bodyPr wrap="square" lIns="0" tIns="251460" rIns="0" bIns="0" rtlCol="0" vert="horz">
            <a:spAutoFit/>
          </a:bodyPr>
          <a:lstStyle/>
          <a:p>
            <a:pPr algn="ctr" marL="1270">
              <a:lnSpc>
                <a:spcPct val="100000"/>
              </a:lnSpc>
              <a:spcBef>
                <a:spcPts val="1980"/>
              </a:spcBef>
            </a:pPr>
            <a:r>
              <a:rPr dirty="0" sz="3600" spc="-20" i="1">
                <a:solidFill>
                  <a:srgbClr val="231F20"/>
                </a:solidFill>
                <a:latin typeface="Calibri"/>
                <a:cs typeface="Calibri"/>
              </a:rPr>
              <a:t>Part</a:t>
            </a:r>
            <a:r>
              <a:rPr dirty="0" sz="3600" spc="-1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3600" i="1">
                <a:solidFill>
                  <a:srgbClr val="231F20"/>
                </a:solidFill>
                <a:latin typeface="Calibri"/>
                <a:cs typeface="Calibri"/>
              </a:rPr>
              <a:t>03</a:t>
            </a:r>
            <a:endParaRPr sz="3600">
              <a:latin typeface="Calibri"/>
              <a:cs typeface="Calibri"/>
            </a:endParaRPr>
          </a:p>
          <a:p>
            <a:pPr algn="ctr" marL="3175">
              <a:lnSpc>
                <a:spcPct val="100000"/>
              </a:lnSpc>
              <a:spcBef>
                <a:spcPts val="1880"/>
              </a:spcBef>
            </a:pPr>
            <a:r>
              <a:rPr dirty="0" sz="3600" spc="-15">
                <a:solidFill>
                  <a:srgbClr val="4F81BC"/>
                </a:solidFill>
                <a:latin typeface="Calibri"/>
                <a:cs typeface="Calibri"/>
              </a:rPr>
              <a:t>Bargaining over </a:t>
            </a:r>
            <a:r>
              <a:rPr dirty="0" sz="3600">
                <a:solidFill>
                  <a:srgbClr val="4F81BC"/>
                </a:solidFill>
                <a:latin typeface="Calibri"/>
                <a:cs typeface="Calibri"/>
              </a:rPr>
              <a:t>the</a:t>
            </a:r>
            <a:r>
              <a:rPr dirty="0" sz="3600" spc="-5">
                <a:solidFill>
                  <a:srgbClr val="4F81BC"/>
                </a:solidFill>
                <a:latin typeface="Calibri"/>
                <a:cs typeface="Calibri"/>
              </a:rPr>
              <a:t> </a:t>
            </a:r>
            <a:r>
              <a:rPr dirty="0" sz="3600" spc="-20">
                <a:solidFill>
                  <a:srgbClr val="4F81BC"/>
                </a:solidFill>
                <a:latin typeface="Calibri"/>
                <a:cs typeface="Calibri"/>
              </a:rPr>
              <a:t>environment</a:t>
            </a:r>
            <a:endParaRPr sz="3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150">
              <a:latin typeface="Calibri"/>
              <a:cs typeface="Calibri"/>
            </a:endParaRPr>
          </a:p>
          <a:p>
            <a:pPr algn="ctr" marL="1905">
              <a:lnSpc>
                <a:spcPct val="100000"/>
              </a:lnSpc>
              <a:spcBef>
                <a:spcPts val="5"/>
              </a:spcBef>
            </a:pPr>
            <a:r>
              <a:rPr dirty="0" sz="3600" spc="-10" i="1">
                <a:solidFill>
                  <a:srgbClr val="231F20"/>
                </a:solidFill>
                <a:latin typeface="Calibri"/>
                <a:cs typeface="Calibri"/>
              </a:rPr>
              <a:t>Chapter</a:t>
            </a:r>
            <a:r>
              <a:rPr dirty="0" sz="3600" spc="-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3600" i="1">
                <a:solidFill>
                  <a:srgbClr val="231F20"/>
                </a:solidFill>
                <a:latin typeface="Calibri"/>
                <a:cs typeface="Calibri"/>
              </a:rPr>
              <a:t>05</a:t>
            </a:r>
            <a:endParaRPr sz="3600">
              <a:latin typeface="Calibri"/>
              <a:cs typeface="Calibri"/>
            </a:endParaRPr>
          </a:p>
          <a:p>
            <a:pPr algn="ctr" marL="12700" marR="5080">
              <a:lnSpc>
                <a:spcPct val="100000"/>
              </a:lnSpc>
              <a:spcBef>
                <a:spcPts val="1880"/>
              </a:spcBef>
            </a:pPr>
            <a:r>
              <a:rPr dirty="0" sz="3600" spc="-5">
                <a:solidFill>
                  <a:srgbClr val="4F81BC"/>
                </a:solidFill>
                <a:latin typeface="Calibri"/>
                <a:cs typeface="Calibri"/>
              </a:rPr>
              <a:t>The </a:t>
            </a:r>
            <a:r>
              <a:rPr dirty="0" sz="3600" spc="-20">
                <a:solidFill>
                  <a:srgbClr val="4F81BC"/>
                </a:solidFill>
                <a:latin typeface="Calibri"/>
                <a:cs typeface="Calibri"/>
              </a:rPr>
              <a:t>tragedy </a:t>
            </a:r>
            <a:r>
              <a:rPr dirty="0" sz="3600" spc="-5">
                <a:solidFill>
                  <a:srgbClr val="4F81BC"/>
                </a:solidFill>
                <a:latin typeface="Calibri"/>
                <a:cs typeface="Calibri"/>
              </a:rPr>
              <a:t>of </a:t>
            </a:r>
            <a:r>
              <a:rPr dirty="0" sz="3600">
                <a:solidFill>
                  <a:srgbClr val="4F81BC"/>
                </a:solidFill>
                <a:latin typeface="Calibri"/>
                <a:cs typeface="Calibri"/>
              </a:rPr>
              <a:t>the </a:t>
            </a:r>
            <a:r>
              <a:rPr dirty="0" sz="3600" spc="-10">
                <a:solidFill>
                  <a:srgbClr val="4F81BC"/>
                </a:solidFill>
                <a:latin typeface="Calibri"/>
                <a:cs typeface="Calibri"/>
              </a:rPr>
              <a:t>commons</a:t>
            </a:r>
            <a:r>
              <a:rPr dirty="0" sz="3600" spc="-30">
                <a:solidFill>
                  <a:srgbClr val="4F81BC"/>
                </a:solidFill>
                <a:latin typeface="Calibri"/>
                <a:cs typeface="Calibri"/>
              </a:rPr>
              <a:t> </a:t>
            </a:r>
            <a:r>
              <a:rPr dirty="0" sz="3600">
                <a:solidFill>
                  <a:srgbClr val="4F81BC"/>
                </a:solidFill>
                <a:latin typeface="Calibri"/>
                <a:cs typeface="Calibri"/>
              </a:rPr>
              <a:t>and  </a:t>
            </a:r>
            <a:r>
              <a:rPr dirty="0" sz="3600" spc="-15">
                <a:solidFill>
                  <a:srgbClr val="4F81BC"/>
                </a:solidFill>
                <a:latin typeface="Calibri"/>
                <a:cs typeface="Calibri"/>
              </a:rPr>
              <a:t>sovereign</a:t>
            </a:r>
            <a:r>
              <a:rPr dirty="0" sz="3600" spc="-5">
                <a:solidFill>
                  <a:srgbClr val="4F81BC"/>
                </a:solidFill>
                <a:latin typeface="Calibri"/>
                <a:cs typeface="Calibri"/>
              </a:rPr>
              <a:t> </a:t>
            </a:r>
            <a:r>
              <a:rPr dirty="0" sz="3600" spc="-10">
                <a:solidFill>
                  <a:srgbClr val="4F81BC"/>
                </a:solidFill>
                <a:latin typeface="Calibri"/>
                <a:cs typeface="Calibri"/>
              </a:rPr>
              <a:t>rights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4" name="object 4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18714" y="522376"/>
            <a:ext cx="4106570" cy="50639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5900" y="5775959"/>
            <a:ext cx="2981960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" b="1">
                <a:solidFill>
                  <a:srgbClr val="231F20"/>
                </a:solidFill>
                <a:latin typeface="Calibri"/>
                <a:cs typeface="Calibri"/>
              </a:rPr>
              <a:t>Figure </a:t>
            </a:r>
            <a:r>
              <a:rPr dirty="0" sz="1400" b="1">
                <a:solidFill>
                  <a:srgbClr val="231F20"/>
                </a:solidFill>
                <a:latin typeface="Calibri"/>
                <a:cs typeface="Calibri"/>
              </a:rPr>
              <a:t>5.1 </a:t>
            </a:r>
            <a:r>
              <a:rPr dirty="0" sz="1400" spc="-15">
                <a:solidFill>
                  <a:srgbClr val="231F20"/>
                </a:solidFill>
                <a:latin typeface="Calibri"/>
                <a:cs typeface="Calibri"/>
              </a:rPr>
              <a:t>Territorial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claims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in</a:t>
            </a:r>
            <a:r>
              <a:rPr dirty="0" sz="14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Antarctica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45148" y="1055116"/>
            <a:ext cx="6653692" cy="39984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5900" y="5775959"/>
            <a:ext cx="220916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" b="1">
                <a:solidFill>
                  <a:srgbClr val="231F20"/>
                </a:solidFill>
                <a:latin typeface="Calibri"/>
                <a:cs typeface="Calibri"/>
              </a:rPr>
              <a:t>Figure </a:t>
            </a:r>
            <a:r>
              <a:rPr dirty="0" sz="1400" b="1">
                <a:solidFill>
                  <a:srgbClr val="231F20"/>
                </a:solidFill>
                <a:latin typeface="Calibri"/>
                <a:cs typeface="Calibri"/>
              </a:rPr>
              <a:t>5.2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Coastal </a:t>
            </a:r>
            <a:r>
              <a:rPr dirty="0" sz="1400" spc="-15">
                <a:solidFill>
                  <a:srgbClr val="231F20"/>
                </a:solidFill>
                <a:latin typeface="Calibri"/>
                <a:cs typeface="Calibri"/>
              </a:rPr>
              <a:t>state</a:t>
            </a:r>
            <a:r>
              <a:rPr dirty="0" sz="14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400" spc="-15">
                <a:solidFill>
                  <a:srgbClr val="231F20"/>
                </a:solidFill>
                <a:latin typeface="Calibri"/>
                <a:cs typeface="Calibri"/>
              </a:rPr>
              <a:t>zones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02652" y="847828"/>
            <a:ext cx="7338695" cy="441304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5900" y="5775959"/>
            <a:ext cx="466026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" b="1">
                <a:solidFill>
                  <a:srgbClr val="231F20"/>
                </a:solidFill>
                <a:latin typeface="Calibri"/>
                <a:cs typeface="Calibri"/>
              </a:rPr>
              <a:t>Figure </a:t>
            </a:r>
            <a:r>
              <a:rPr dirty="0" sz="1400" b="1">
                <a:solidFill>
                  <a:srgbClr val="231F20"/>
                </a:solidFill>
                <a:latin typeface="Calibri"/>
                <a:cs typeface="Calibri"/>
              </a:rPr>
              <a:t>5.3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Distribution of biotechnology capacities</a:t>
            </a:r>
            <a:r>
              <a:rPr dirty="0" sz="1400" spc="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(2010–2015)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54189" y="1044194"/>
            <a:ext cx="7235621" cy="40203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5900" y="5775959"/>
            <a:ext cx="3766820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" b="1">
                <a:solidFill>
                  <a:srgbClr val="231F20"/>
                </a:solidFill>
                <a:latin typeface="Calibri"/>
                <a:cs typeface="Calibri"/>
              </a:rPr>
              <a:t>Figure </a:t>
            </a:r>
            <a:r>
              <a:rPr dirty="0" sz="1400" b="1">
                <a:solidFill>
                  <a:srgbClr val="231F20"/>
                </a:solidFill>
                <a:latin typeface="Calibri"/>
                <a:cs typeface="Calibri"/>
              </a:rPr>
              <a:t>5.4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Distribution of biological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diversity</a:t>
            </a:r>
            <a:r>
              <a:rPr dirty="0" sz="14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(2018)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15134" y="2617470"/>
            <a:ext cx="4913731" cy="8737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5900" y="5775959"/>
            <a:ext cx="2080260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25" b="1">
                <a:solidFill>
                  <a:srgbClr val="231F20"/>
                </a:solidFill>
                <a:latin typeface="Calibri"/>
                <a:cs typeface="Calibri"/>
              </a:rPr>
              <a:t>Table </a:t>
            </a:r>
            <a:r>
              <a:rPr dirty="0" sz="1400" b="1">
                <a:solidFill>
                  <a:srgbClr val="231F20"/>
                </a:solidFill>
                <a:latin typeface="Calibri"/>
                <a:cs typeface="Calibri"/>
              </a:rPr>
              <a:t>5.1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Typology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of</a:t>
            </a:r>
            <a:r>
              <a:rPr dirty="0" sz="1400" spc="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goods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87919" y="1724056"/>
            <a:ext cx="7368160" cy="26605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5900" y="5775959"/>
            <a:ext cx="407606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25" b="1">
                <a:solidFill>
                  <a:srgbClr val="231F20"/>
                </a:solidFill>
                <a:latin typeface="Calibri"/>
                <a:cs typeface="Calibri"/>
              </a:rPr>
              <a:t>Table </a:t>
            </a:r>
            <a:r>
              <a:rPr dirty="0" sz="1400" b="1">
                <a:solidFill>
                  <a:srgbClr val="231F20"/>
                </a:solidFill>
                <a:latin typeface="Calibri"/>
                <a:cs typeface="Calibri"/>
              </a:rPr>
              <a:t>5.2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Four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solutions to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the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tragedy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of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the</a:t>
            </a:r>
            <a:r>
              <a:rPr dirty="0" sz="1400" spc="8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commons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22836" y="1099741"/>
            <a:ext cx="6698327" cy="390921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5900" y="5775959"/>
            <a:ext cx="259651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25" b="1">
                <a:solidFill>
                  <a:srgbClr val="231F20"/>
                </a:solidFill>
                <a:latin typeface="Calibri"/>
                <a:cs typeface="Calibri"/>
              </a:rPr>
              <a:t>Table </a:t>
            </a:r>
            <a:r>
              <a:rPr dirty="0" sz="1400" b="1">
                <a:solidFill>
                  <a:srgbClr val="231F20"/>
                </a:solidFill>
                <a:latin typeface="Calibri"/>
                <a:cs typeface="Calibri"/>
              </a:rPr>
              <a:t>5.3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The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sovereignty</a:t>
            </a:r>
            <a:r>
              <a:rPr dirty="0" sz="1400" spc="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trade-off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2020-03-08T13:40:30Z</dcterms:created>
  <dcterms:modified xsi:type="dcterms:W3CDTF">2020-03-08T13:40:30Z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2020-03-08T00:00:00Z</vt:filetime>
  </property>
  <property fmtid="{D5CDD505-2E9C-101B-9397-08002B2CF9AE}" pid="3" name="Creator">
    <vt:lpwstr>Adobe InDesign CC 14.0 (Windows)</vt:lpwstr>
  </property>
  <property fmtid="{D5CDD505-2E9C-101B-9397-08002B2CF9AE}" pid="4" name="LastSaved">
    <vt:filetime>2020-03-08T00:00:00Z</vt:filetime>
  </property>
</Properties>
</file>