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Relationship Id="rId8" Type="http://schemas.openxmlformats.org/officeDocument/2006/relationships/image" Target="../media/image2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5" cy="5273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35877" y="475673"/>
            <a:ext cx="6672244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6525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1075"/>
              </a:spcBef>
            </a:pPr>
            <a:r>
              <a:rPr dirty="0"/>
              <a:t>Global </a:t>
            </a:r>
            <a:r>
              <a:rPr dirty="0" spc="-15"/>
              <a:t>Environmental </a:t>
            </a:r>
            <a:r>
              <a:rPr dirty="0" spc="-20"/>
              <a:t>Politics</a:t>
            </a:r>
          </a:p>
          <a:p>
            <a:pPr algn="ctr" marL="1905">
              <a:lnSpc>
                <a:spcPct val="100000"/>
              </a:lnSpc>
              <a:spcBef>
                <a:spcPts val="670"/>
              </a:spcBef>
            </a:pPr>
            <a:r>
              <a:rPr dirty="0" sz="2200" spc="-10" i="0">
                <a:solidFill>
                  <a:srgbClr val="396497"/>
                </a:solidFill>
                <a:latin typeface="Calibri"/>
                <a:cs typeface="Calibri"/>
              </a:rPr>
              <a:t>by </a:t>
            </a:r>
            <a:r>
              <a:rPr dirty="0" sz="2200" spc="-5" i="0">
                <a:solidFill>
                  <a:srgbClr val="396497"/>
                </a:solidFill>
                <a:latin typeface="Calibri"/>
                <a:cs typeface="Calibri"/>
              </a:rPr>
              <a:t>Jean-Frédéric </a:t>
            </a:r>
            <a:r>
              <a:rPr dirty="0" sz="2200" i="0">
                <a:solidFill>
                  <a:srgbClr val="396497"/>
                </a:solidFill>
                <a:latin typeface="Calibri"/>
                <a:cs typeface="Calibri"/>
              </a:rPr>
              <a:t>Morin, Amandine </a:t>
            </a:r>
            <a:r>
              <a:rPr dirty="0" sz="2200" spc="-10" i="0">
                <a:solidFill>
                  <a:srgbClr val="396497"/>
                </a:solidFill>
                <a:latin typeface="Calibri"/>
                <a:cs typeface="Calibri"/>
              </a:rPr>
              <a:t>Orsini </a:t>
            </a:r>
            <a:r>
              <a:rPr dirty="0" sz="2200" i="0">
                <a:solidFill>
                  <a:srgbClr val="396497"/>
                </a:solidFill>
                <a:latin typeface="Calibri"/>
                <a:cs typeface="Calibri"/>
              </a:rPr>
              <a:t>and </a:t>
            </a:r>
            <a:r>
              <a:rPr dirty="0" sz="2200" spc="-5" i="0">
                <a:solidFill>
                  <a:srgbClr val="396497"/>
                </a:solidFill>
                <a:latin typeface="Calibri"/>
                <a:cs typeface="Calibri"/>
              </a:rPr>
              <a:t>Sikina</a:t>
            </a:r>
            <a:r>
              <a:rPr dirty="0" sz="2200" spc="-50" i="0">
                <a:solidFill>
                  <a:srgbClr val="396497"/>
                </a:solidFill>
                <a:latin typeface="Calibri"/>
                <a:cs typeface="Calibri"/>
              </a:rPr>
              <a:t> </a:t>
            </a:r>
            <a:r>
              <a:rPr dirty="0" sz="2200" i="0">
                <a:solidFill>
                  <a:srgbClr val="396497"/>
                </a:solidFill>
                <a:latin typeface="Calibri"/>
                <a:cs typeface="Calibri"/>
              </a:rPr>
              <a:t>Jinnah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64841" y="1632460"/>
            <a:ext cx="3421659" cy="44545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43682" y="1417319"/>
            <a:ext cx="7058659" cy="3429000"/>
          </a:xfrm>
          <a:prstGeom prst="rect">
            <a:avLst/>
          </a:prstGeom>
        </p:spPr>
        <p:txBody>
          <a:bodyPr wrap="square" lIns="0" tIns="25146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980"/>
              </a:spcBef>
            </a:pPr>
            <a:r>
              <a:rPr dirty="0" sz="3600" spc="-20" i="1">
                <a:solidFill>
                  <a:srgbClr val="231F20"/>
                </a:solidFill>
                <a:latin typeface="Calibri"/>
                <a:cs typeface="Calibri"/>
              </a:rPr>
              <a:t>Part</a:t>
            </a:r>
            <a:r>
              <a:rPr dirty="0" sz="3600" spc="-1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3600" i="1">
                <a:solidFill>
                  <a:srgbClr val="231F20"/>
                </a:solidFill>
                <a:latin typeface="Calibri"/>
                <a:cs typeface="Calibri"/>
              </a:rPr>
              <a:t>01</a:t>
            </a:r>
            <a:endParaRPr sz="3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880"/>
              </a:spcBef>
            </a:pPr>
            <a:r>
              <a:rPr dirty="0" sz="3600" spc="-10">
                <a:solidFill>
                  <a:srgbClr val="4F81BC"/>
                </a:solidFill>
                <a:latin typeface="Calibri"/>
                <a:cs typeface="Calibri"/>
              </a:rPr>
              <a:t>Defining </a:t>
            </a:r>
            <a:r>
              <a:rPr dirty="0" sz="3600">
                <a:solidFill>
                  <a:srgbClr val="4F81BC"/>
                </a:solidFill>
                <a:latin typeface="Calibri"/>
                <a:cs typeface="Calibri"/>
              </a:rPr>
              <a:t>global </a:t>
            </a:r>
            <a:r>
              <a:rPr dirty="0" sz="3600" spc="-20">
                <a:solidFill>
                  <a:srgbClr val="4F81BC"/>
                </a:solidFill>
                <a:latin typeface="Calibri"/>
                <a:cs typeface="Calibri"/>
              </a:rPr>
              <a:t>environmental</a:t>
            </a:r>
            <a:r>
              <a:rPr dirty="0" sz="3600" spc="-25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dirty="0" sz="3600" spc="-5">
                <a:solidFill>
                  <a:srgbClr val="4F81BC"/>
                </a:solidFill>
                <a:latin typeface="Calibri"/>
                <a:cs typeface="Calibri"/>
              </a:rPr>
              <a:t>issues</a:t>
            </a:r>
            <a:endParaRPr sz="3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1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3600" spc="-10" i="1">
                <a:solidFill>
                  <a:srgbClr val="231F20"/>
                </a:solidFill>
                <a:latin typeface="Calibri"/>
                <a:cs typeface="Calibri"/>
              </a:rPr>
              <a:t>Chapter</a:t>
            </a:r>
            <a:r>
              <a:rPr dirty="0" sz="3600" spc="-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3600" i="1">
                <a:solidFill>
                  <a:srgbClr val="231F20"/>
                </a:solidFill>
                <a:latin typeface="Calibri"/>
                <a:cs typeface="Calibri"/>
              </a:rPr>
              <a:t>02</a:t>
            </a:r>
            <a:endParaRPr sz="3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880"/>
              </a:spcBef>
            </a:pPr>
            <a:r>
              <a:rPr dirty="0" sz="3600">
                <a:solidFill>
                  <a:srgbClr val="4F81BC"/>
                </a:solidFill>
                <a:latin typeface="Calibri"/>
                <a:cs typeface="Calibri"/>
              </a:rPr>
              <a:t>Ideas about </a:t>
            </a:r>
            <a:r>
              <a:rPr dirty="0" sz="3600" spc="-20">
                <a:solidFill>
                  <a:srgbClr val="4F81BC"/>
                </a:solidFill>
                <a:latin typeface="Calibri"/>
                <a:cs typeface="Calibri"/>
              </a:rPr>
              <a:t>environmental</a:t>
            </a:r>
            <a:r>
              <a:rPr dirty="0" sz="3600" spc="-25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dirty="0" sz="3600" spc="-15">
                <a:solidFill>
                  <a:srgbClr val="4F81BC"/>
                </a:solidFill>
                <a:latin typeface="Calibri"/>
                <a:cs typeface="Calibri"/>
              </a:rPr>
              <a:t>protection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4" name="object 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80132" y="681482"/>
            <a:ext cx="3983735" cy="4745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3497579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2.1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The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environment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in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the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opinion</a:t>
            </a:r>
            <a:r>
              <a:rPr dirty="0" sz="14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polls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0373" y="1373074"/>
            <a:ext cx="7363251" cy="33625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3659504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2.2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Ecological footprint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and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per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capita</a:t>
            </a:r>
            <a:r>
              <a:rPr dirty="0" sz="14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GDP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7919" y="1606243"/>
            <a:ext cx="7368160" cy="28962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442658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2.3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Oil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production,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oil price,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and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forecasts</a:t>
            </a:r>
            <a:r>
              <a:rPr dirty="0" sz="14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1910–2016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80906" y="2023494"/>
            <a:ext cx="3382186" cy="20617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324167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2.4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The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environmental Kuznets</a:t>
            </a:r>
            <a:r>
              <a:rPr dirty="0" sz="14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curve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8284" y="1184084"/>
            <a:ext cx="7407429" cy="37405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443420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2.5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Renewable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energy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as a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function of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GDP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per</a:t>
            </a:r>
            <a:r>
              <a:rPr dirty="0" sz="1400" spc="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capita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04095" y="502198"/>
            <a:ext cx="5535808" cy="51043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381254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2.6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Comparison of greenhouse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gas</a:t>
            </a:r>
            <a:r>
              <a:rPr dirty="0" sz="14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emissions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2020-03-08T13:38:36Z</dcterms:created>
  <dcterms:modified xsi:type="dcterms:W3CDTF">2020-03-08T13:38:36Z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2020-03-08T00:00:00Z</vt:filetime>
  </property>
  <property fmtid="{D5CDD505-2E9C-101B-9397-08002B2CF9AE}" pid="3" name="Creator">
    <vt:lpwstr>Adobe InDesign CC 14.0 (Windows)</vt:lpwstr>
  </property>
  <property fmtid="{D5CDD505-2E9C-101B-9397-08002B2CF9AE}" pid="4" name="LastSaved">
    <vt:filetime>2020-03-08T00:00:00Z</vt:filetime>
  </property>
</Properties>
</file>