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Relationship Id="rId8" Type="http://schemas.openxmlformats.org/officeDocument/2006/relationships/image" Target="../media/image2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5" cy="5273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35877" y="475673"/>
            <a:ext cx="6672244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6525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1075"/>
              </a:spcBef>
            </a:pPr>
            <a:r>
              <a:rPr dirty="0"/>
              <a:t>Global </a:t>
            </a:r>
            <a:r>
              <a:rPr dirty="0" spc="-15"/>
              <a:t>Environmental </a:t>
            </a:r>
            <a:r>
              <a:rPr dirty="0" spc="-20"/>
              <a:t>Politics</a:t>
            </a:r>
          </a:p>
          <a:p>
            <a:pPr algn="ctr" marL="1905">
              <a:lnSpc>
                <a:spcPct val="100000"/>
              </a:lnSpc>
              <a:spcBef>
                <a:spcPts val="670"/>
              </a:spcBef>
            </a:pPr>
            <a:r>
              <a:rPr dirty="0" sz="2200" spc="-10" i="0">
                <a:solidFill>
                  <a:srgbClr val="396497"/>
                </a:solidFill>
                <a:latin typeface="Calibri"/>
                <a:cs typeface="Calibri"/>
              </a:rPr>
              <a:t>by </a:t>
            </a:r>
            <a:r>
              <a:rPr dirty="0" sz="2200" spc="-5" i="0">
                <a:solidFill>
                  <a:srgbClr val="396497"/>
                </a:solidFill>
                <a:latin typeface="Calibri"/>
                <a:cs typeface="Calibri"/>
              </a:rPr>
              <a:t>Jean-Frédéric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Morin, Amandine </a:t>
            </a:r>
            <a:r>
              <a:rPr dirty="0" sz="2200" spc="-10" i="0">
                <a:solidFill>
                  <a:srgbClr val="396497"/>
                </a:solidFill>
                <a:latin typeface="Calibri"/>
                <a:cs typeface="Calibri"/>
              </a:rPr>
              <a:t>Orsini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and </a:t>
            </a:r>
            <a:r>
              <a:rPr dirty="0" sz="2200" spc="-5" i="0">
                <a:solidFill>
                  <a:srgbClr val="396497"/>
                </a:solidFill>
                <a:latin typeface="Calibri"/>
                <a:cs typeface="Calibri"/>
              </a:rPr>
              <a:t>Sikina</a:t>
            </a:r>
            <a:r>
              <a:rPr dirty="0" sz="2200" spc="-50" i="0">
                <a:solidFill>
                  <a:srgbClr val="396497"/>
                </a:solidFill>
                <a:latin typeface="Calibri"/>
                <a:cs typeface="Calibri"/>
              </a:rPr>
              <a:t>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Jinnah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64841" y="1632460"/>
            <a:ext cx="3421659" cy="44545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37567" y="1417319"/>
            <a:ext cx="6671309" cy="4526280"/>
          </a:xfrm>
          <a:prstGeom prst="rect">
            <a:avLst/>
          </a:prstGeom>
        </p:spPr>
        <p:txBody>
          <a:bodyPr wrap="square" lIns="0" tIns="25146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980"/>
              </a:spcBef>
            </a:pPr>
            <a:r>
              <a:rPr dirty="0" sz="3600" spc="-20" i="1">
                <a:solidFill>
                  <a:srgbClr val="231F20"/>
                </a:solidFill>
                <a:latin typeface="Calibri"/>
                <a:cs typeface="Calibri"/>
              </a:rPr>
              <a:t>Part</a:t>
            </a:r>
            <a:r>
              <a:rPr dirty="0" sz="3600" spc="-1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3600" i="1">
                <a:solidFill>
                  <a:srgbClr val="231F20"/>
                </a:solidFill>
                <a:latin typeface="Calibri"/>
                <a:cs typeface="Calibri"/>
              </a:rPr>
              <a:t>03</a:t>
            </a:r>
            <a:endParaRPr sz="3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880"/>
              </a:spcBef>
            </a:pPr>
            <a:r>
              <a:rPr dirty="0" sz="3600" spc="-15">
                <a:solidFill>
                  <a:srgbClr val="4F81BC"/>
                </a:solidFill>
                <a:latin typeface="Calibri"/>
                <a:cs typeface="Calibri"/>
              </a:rPr>
              <a:t>Bargaining over </a:t>
            </a:r>
            <a:r>
              <a:rPr dirty="0" sz="3600">
                <a:solidFill>
                  <a:srgbClr val="4F81BC"/>
                </a:solidFill>
                <a:latin typeface="Calibri"/>
                <a:cs typeface="Calibri"/>
              </a:rPr>
              <a:t>the</a:t>
            </a:r>
            <a:r>
              <a:rPr dirty="0" sz="3600" spc="5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dirty="0" sz="3600" spc="-20">
                <a:solidFill>
                  <a:srgbClr val="4F81BC"/>
                </a:solidFill>
                <a:latin typeface="Calibri"/>
                <a:cs typeface="Calibri"/>
              </a:rPr>
              <a:t>environment</a:t>
            </a:r>
            <a:endParaRPr sz="3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150">
              <a:latin typeface="Calibri"/>
              <a:cs typeface="Calibri"/>
            </a:endParaRPr>
          </a:p>
          <a:p>
            <a:pPr marL="2317750">
              <a:lnSpc>
                <a:spcPct val="100000"/>
              </a:lnSpc>
              <a:spcBef>
                <a:spcPts val="5"/>
              </a:spcBef>
            </a:pPr>
            <a:r>
              <a:rPr dirty="0" sz="3600" spc="-10" i="1">
                <a:solidFill>
                  <a:srgbClr val="231F20"/>
                </a:solidFill>
                <a:latin typeface="Calibri"/>
                <a:cs typeface="Calibri"/>
              </a:rPr>
              <a:t>Chapter</a:t>
            </a:r>
            <a:r>
              <a:rPr dirty="0" sz="3600" spc="-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3600" i="1">
                <a:solidFill>
                  <a:srgbClr val="231F20"/>
                </a:solidFill>
                <a:latin typeface="Calibri"/>
                <a:cs typeface="Calibri"/>
              </a:rPr>
              <a:t>06</a:t>
            </a:r>
            <a:endParaRPr sz="3600">
              <a:latin typeface="Calibri"/>
              <a:cs typeface="Calibri"/>
            </a:endParaRPr>
          </a:p>
          <a:p>
            <a:pPr algn="ctr" marL="12065" marR="5080">
              <a:lnSpc>
                <a:spcPct val="100000"/>
              </a:lnSpc>
              <a:spcBef>
                <a:spcPts val="1880"/>
              </a:spcBef>
            </a:pPr>
            <a:r>
              <a:rPr dirty="0" sz="3600" spc="-10">
                <a:solidFill>
                  <a:srgbClr val="4F81BC"/>
                </a:solidFill>
                <a:latin typeface="Calibri"/>
                <a:cs typeface="Calibri"/>
              </a:rPr>
              <a:t>Development </a:t>
            </a:r>
            <a:r>
              <a:rPr dirty="0" sz="3600">
                <a:solidFill>
                  <a:srgbClr val="4F81BC"/>
                </a:solidFill>
                <a:latin typeface="Calibri"/>
                <a:cs typeface="Calibri"/>
              </a:rPr>
              <a:t>and the</a:t>
            </a:r>
            <a:r>
              <a:rPr dirty="0" sz="3600" spc="-75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dirty="0" sz="3600" spc="-15">
                <a:solidFill>
                  <a:srgbClr val="4F81BC"/>
                </a:solidFill>
                <a:latin typeface="Calibri"/>
                <a:cs typeface="Calibri"/>
              </a:rPr>
              <a:t>environment:  </a:t>
            </a:r>
            <a:r>
              <a:rPr dirty="0" sz="3600" spc="-20">
                <a:solidFill>
                  <a:srgbClr val="4F81BC"/>
                </a:solidFill>
                <a:latin typeface="Calibri"/>
                <a:cs typeface="Calibri"/>
              </a:rPr>
              <a:t>From </a:t>
            </a:r>
            <a:r>
              <a:rPr dirty="0" sz="3600">
                <a:solidFill>
                  <a:srgbClr val="4F81BC"/>
                </a:solidFill>
                <a:latin typeface="Calibri"/>
                <a:cs typeface="Calibri"/>
              </a:rPr>
              <a:t>the </a:t>
            </a:r>
            <a:r>
              <a:rPr dirty="0" sz="3600" spc="-10">
                <a:solidFill>
                  <a:srgbClr val="4F81BC"/>
                </a:solidFill>
                <a:latin typeface="Calibri"/>
                <a:cs typeface="Calibri"/>
              </a:rPr>
              <a:t>Stockholm </a:t>
            </a:r>
            <a:r>
              <a:rPr dirty="0" sz="3600" spc="-5">
                <a:solidFill>
                  <a:srgbClr val="4F81BC"/>
                </a:solidFill>
                <a:latin typeface="Calibri"/>
                <a:cs typeface="Calibri"/>
              </a:rPr>
              <a:t>Summit </a:t>
            </a:r>
            <a:r>
              <a:rPr dirty="0" sz="3600" spc="-15">
                <a:solidFill>
                  <a:srgbClr val="4F81BC"/>
                </a:solidFill>
                <a:latin typeface="Calibri"/>
                <a:cs typeface="Calibri"/>
              </a:rPr>
              <a:t>to </a:t>
            </a:r>
            <a:r>
              <a:rPr dirty="0" sz="3600">
                <a:solidFill>
                  <a:srgbClr val="4F81BC"/>
                </a:solidFill>
                <a:latin typeface="Calibri"/>
                <a:cs typeface="Calibri"/>
              </a:rPr>
              <a:t>the  </a:t>
            </a:r>
            <a:r>
              <a:rPr dirty="0" sz="3600" spc="-10">
                <a:solidFill>
                  <a:srgbClr val="4F81BC"/>
                </a:solidFill>
                <a:latin typeface="Calibri"/>
                <a:cs typeface="Calibri"/>
              </a:rPr>
              <a:t>Sustainable Development</a:t>
            </a:r>
            <a:r>
              <a:rPr dirty="0" sz="3600" spc="-2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dirty="0" sz="3600">
                <a:solidFill>
                  <a:srgbClr val="4F81BC"/>
                </a:solidFill>
                <a:latin typeface="Calibri"/>
                <a:cs typeface="Calibri"/>
              </a:rPr>
              <a:t>Goals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4" name="object 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8373" y="573157"/>
            <a:ext cx="6707252" cy="49623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496887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6.1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Three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ideal-type views on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environment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and</a:t>
            </a:r>
            <a:r>
              <a:rPr dirty="0" sz="14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development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0373" y="901839"/>
            <a:ext cx="7363251" cy="43050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582993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6.2 </a:t>
            </a:r>
            <a:r>
              <a:rPr dirty="0" sz="1400" spc="-15">
                <a:solidFill>
                  <a:srgbClr val="231F20"/>
                </a:solidFill>
                <a:latin typeface="Calibri"/>
                <a:cs typeface="Calibri"/>
              </a:rPr>
              <a:t>World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map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of ecological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footprint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of consumption per country</a:t>
            </a:r>
            <a:r>
              <a:rPr dirty="0" sz="14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(2017)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85507" y="1015686"/>
            <a:ext cx="7172985" cy="40773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471868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6.3 </a:t>
            </a:r>
            <a:r>
              <a:rPr dirty="0" sz="1400" spc="-15">
                <a:solidFill>
                  <a:srgbClr val="231F20"/>
                </a:solidFill>
                <a:latin typeface="Calibri"/>
                <a:cs typeface="Calibri"/>
              </a:rPr>
              <a:t>World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map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of adjusted net savings per country</a:t>
            </a:r>
            <a:r>
              <a:rPr dirty="0" sz="14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(2015)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4554" y="997559"/>
            <a:ext cx="7274891" cy="41135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453834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6.4 </a:t>
            </a:r>
            <a:r>
              <a:rPr dirty="0" sz="1400" spc="-15">
                <a:solidFill>
                  <a:srgbClr val="231F20"/>
                </a:solidFill>
                <a:latin typeface="Calibri"/>
                <a:cs typeface="Calibri"/>
              </a:rPr>
              <a:t>World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map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of </a:t>
            </a:r>
            <a:r>
              <a:rPr dirty="0" sz="1400" spc="-15">
                <a:solidFill>
                  <a:srgbClr val="231F20"/>
                </a:solidFill>
                <a:latin typeface="Calibri"/>
                <a:cs typeface="Calibri"/>
              </a:rPr>
              <a:t>ecosystem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vitality per country</a:t>
            </a:r>
            <a:r>
              <a:rPr dirty="0" sz="14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(2018)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0191" y="1154631"/>
            <a:ext cx="7343616" cy="37994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765683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6.5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Distribution of cross-national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environmental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agreements by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level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of development</a:t>
            </a:r>
            <a:r>
              <a:rPr dirty="0" sz="14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(1918–2018)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83297" y="1006026"/>
            <a:ext cx="5377404" cy="40966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274129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6.6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Four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summits, three</a:t>
            </a:r>
            <a:r>
              <a:rPr dirty="0" sz="14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views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95907" y="925700"/>
            <a:ext cx="5952184" cy="42572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562483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6.7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Public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development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aid </a:t>
            </a:r>
            <a:r>
              <a:rPr dirty="0" sz="1400" spc="-15">
                <a:solidFill>
                  <a:srgbClr val="231F20"/>
                </a:solidFill>
                <a:latin typeface="Calibri"/>
                <a:cs typeface="Calibri"/>
              </a:rPr>
              <a:t>for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environmental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protection</a:t>
            </a:r>
            <a:r>
              <a:rPr dirty="0" sz="14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(1995–2015)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2020-03-08T13:40:59Z</dcterms:created>
  <dcterms:modified xsi:type="dcterms:W3CDTF">2020-03-08T13:40:59Z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2020-03-08T00:00:00Z</vt:filetime>
  </property>
  <property fmtid="{D5CDD505-2E9C-101B-9397-08002B2CF9AE}" pid="3" name="Creator">
    <vt:lpwstr>Adobe InDesign CC 14.0 (Windows)</vt:lpwstr>
  </property>
  <property fmtid="{D5CDD505-2E9C-101B-9397-08002B2CF9AE}" pid="4" name="LastSaved">
    <vt:filetime>2020-03-08T00:00:00Z</vt:filetime>
  </property>
</Properties>
</file>