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jpg" ContentType="image/jpg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x="9144000" cy="6858000"/>
  <p:notesSz cx="9144000" cy="6858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jpg"/><Relationship Id="rId8" Type="http://schemas.openxmlformats.org/officeDocument/2006/relationships/image" Target="../media/image2.png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bk object 17"/>
          <p:cNvSpPr/>
          <p:nvPr/>
        </p:nvSpPr>
        <p:spPr>
          <a:xfrm>
            <a:off x="0" y="6330696"/>
            <a:ext cx="1164335" cy="52730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35877" y="475673"/>
            <a:ext cx="6672244" cy="1057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1244600" y="6540500"/>
            <a:ext cx="1675130" cy="152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8869993" y="6533642"/>
            <a:ext cx="153670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jp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png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.jp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.jpg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.jpg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8.jpg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9.jp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6525" rIns="0" bIns="0" rtlCol="0" vert="horz">
            <a:spAutoFit/>
          </a:bodyPr>
          <a:lstStyle/>
          <a:p>
            <a:pPr algn="ctr" marL="1905">
              <a:lnSpc>
                <a:spcPct val="100000"/>
              </a:lnSpc>
              <a:spcBef>
                <a:spcPts val="1075"/>
              </a:spcBef>
            </a:pPr>
            <a:r>
              <a:rPr dirty="0"/>
              <a:t>Global </a:t>
            </a:r>
            <a:r>
              <a:rPr dirty="0" spc="-15"/>
              <a:t>Environmental </a:t>
            </a:r>
            <a:r>
              <a:rPr dirty="0" spc="-20"/>
              <a:t>Politics</a:t>
            </a:r>
          </a:p>
          <a:p>
            <a:pPr algn="ctr" marL="1905">
              <a:lnSpc>
                <a:spcPct val="100000"/>
              </a:lnSpc>
              <a:spcBef>
                <a:spcPts val="670"/>
              </a:spcBef>
            </a:pPr>
            <a:r>
              <a:rPr dirty="0" sz="2200" spc="-10" i="0">
                <a:solidFill>
                  <a:srgbClr val="396497"/>
                </a:solidFill>
                <a:latin typeface="Calibri"/>
                <a:cs typeface="Calibri"/>
              </a:rPr>
              <a:t>by </a:t>
            </a:r>
            <a:r>
              <a:rPr dirty="0" sz="2200" spc="-5" i="0">
                <a:solidFill>
                  <a:srgbClr val="396497"/>
                </a:solidFill>
                <a:latin typeface="Calibri"/>
                <a:cs typeface="Calibri"/>
              </a:rPr>
              <a:t>Jean-Frédéric </a:t>
            </a:r>
            <a:r>
              <a:rPr dirty="0" sz="2200" i="0">
                <a:solidFill>
                  <a:srgbClr val="396497"/>
                </a:solidFill>
                <a:latin typeface="Calibri"/>
                <a:cs typeface="Calibri"/>
              </a:rPr>
              <a:t>Morin, Amandine </a:t>
            </a:r>
            <a:r>
              <a:rPr dirty="0" sz="2200" spc="-10" i="0">
                <a:solidFill>
                  <a:srgbClr val="396497"/>
                </a:solidFill>
                <a:latin typeface="Calibri"/>
                <a:cs typeface="Calibri"/>
              </a:rPr>
              <a:t>Orsini </a:t>
            </a:r>
            <a:r>
              <a:rPr dirty="0" sz="2200" i="0">
                <a:solidFill>
                  <a:srgbClr val="396497"/>
                </a:solidFill>
                <a:latin typeface="Calibri"/>
                <a:cs typeface="Calibri"/>
              </a:rPr>
              <a:t>and </a:t>
            </a:r>
            <a:r>
              <a:rPr dirty="0" sz="2200" spc="-5" i="0">
                <a:solidFill>
                  <a:srgbClr val="396497"/>
                </a:solidFill>
                <a:latin typeface="Calibri"/>
                <a:cs typeface="Calibri"/>
              </a:rPr>
              <a:t>Sikina</a:t>
            </a:r>
            <a:r>
              <a:rPr dirty="0" sz="2200" spc="-50" i="0">
                <a:solidFill>
                  <a:srgbClr val="396497"/>
                </a:solidFill>
                <a:latin typeface="Calibri"/>
                <a:cs typeface="Calibri"/>
              </a:rPr>
              <a:t> </a:t>
            </a:r>
            <a:r>
              <a:rPr dirty="0" sz="2200" i="0">
                <a:solidFill>
                  <a:srgbClr val="396497"/>
                </a:solidFill>
                <a:latin typeface="Calibri"/>
                <a:cs typeface="Calibri"/>
              </a:rPr>
              <a:t>Jinnah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864841" y="1632460"/>
            <a:ext cx="3421659" cy="44545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61133" y="1417319"/>
            <a:ext cx="4624070" cy="3429000"/>
          </a:xfrm>
          <a:prstGeom prst="rect">
            <a:avLst/>
          </a:prstGeom>
        </p:spPr>
        <p:txBody>
          <a:bodyPr wrap="square" lIns="0" tIns="25146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980"/>
              </a:spcBef>
            </a:pPr>
            <a:r>
              <a:rPr dirty="0" sz="3600" spc="-20" i="1">
                <a:solidFill>
                  <a:srgbClr val="231F20"/>
                </a:solidFill>
                <a:latin typeface="Calibri"/>
                <a:cs typeface="Calibri"/>
              </a:rPr>
              <a:t>Part</a:t>
            </a:r>
            <a:r>
              <a:rPr dirty="0" sz="3600" spc="-15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3600" i="1">
                <a:solidFill>
                  <a:srgbClr val="231F20"/>
                </a:solidFill>
                <a:latin typeface="Calibri"/>
                <a:cs typeface="Calibri"/>
              </a:rPr>
              <a:t>04</a:t>
            </a:r>
            <a:endParaRPr sz="36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1880"/>
              </a:spcBef>
            </a:pPr>
            <a:r>
              <a:rPr dirty="0" sz="3600" spc="-5">
                <a:solidFill>
                  <a:srgbClr val="4F81BC"/>
                </a:solidFill>
                <a:latin typeface="Calibri"/>
                <a:cs typeface="Calibri"/>
              </a:rPr>
              <a:t>Institutions </a:t>
            </a:r>
            <a:r>
              <a:rPr dirty="0" sz="3600">
                <a:solidFill>
                  <a:srgbClr val="4F81BC"/>
                </a:solidFill>
                <a:latin typeface="Calibri"/>
                <a:cs typeface="Calibri"/>
              </a:rPr>
              <a:t>and</a:t>
            </a:r>
            <a:r>
              <a:rPr dirty="0" sz="3600" spc="-55">
                <a:solidFill>
                  <a:srgbClr val="4F81BC"/>
                </a:solidFill>
                <a:latin typeface="Calibri"/>
                <a:cs typeface="Calibri"/>
              </a:rPr>
              <a:t> </a:t>
            </a:r>
            <a:r>
              <a:rPr dirty="0" sz="3600" spc="-5">
                <a:solidFill>
                  <a:srgbClr val="4F81BC"/>
                </a:solidFill>
                <a:latin typeface="Calibri"/>
                <a:cs typeface="Calibri"/>
              </a:rPr>
              <a:t>policies</a:t>
            </a:r>
            <a:endParaRPr sz="3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15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dirty="0" sz="3600" spc="-10" i="1">
                <a:solidFill>
                  <a:srgbClr val="231F20"/>
                </a:solidFill>
                <a:latin typeface="Calibri"/>
                <a:cs typeface="Calibri"/>
              </a:rPr>
              <a:t>Chapter </a:t>
            </a:r>
            <a:r>
              <a:rPr dirty="0" sz="3600" i="1">
                <a:solidFill>
                  <a:srgbClr val="231F20"/>
                </a:solidFill>
                <a:latin typeface="Calibri"/>
                <a:cs typeface="Calibri"/>
              </a:rPr>
              <a:t>07</a:t>
            </a:r>
            <a:endParaRPr sz="36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1880"/>
              </a:spcBef>
            </a:pPr>
            <a:r>
              <a:rPr dirty="0" sz="3600" spc="-10">
                <a:solidFill>
                  <a:srgbClr val="4F81BC"/>
                </a:solidFill>
                <a:latin typeface="Calibri"/>
                <a:cs typeface="Calibri"/>
              </a:rPr>
              <a:t>International</a:t>
            </a:r>
            <a:r>
              <a:rPr dirty="0" sz="3600" spc="-60">
                <a:solidFill>
                  <a:srgbClr val="4F81BC"/>
                </a:solidFill>
                <a:latin typeface="Calibri"/>
                <a:cs typeface="Calibri"/>
              </a:rPr>
              <a:t> </a:t>
            </a:r>
            <a:r>
              <a:rPr dirty="0" sz="3600" spc="-5">
                <a:solidFill>
                  <a:srgbClr val="4F81BC"/>
                </a:solidFill>
                <a:latin typeface="Calibri"/>
                <a:cs typeface="Calibri"/>
              </a:rPr>
              <a:t>institutions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</a:t>
            </a:fld>
          </a:p>
        </p:txBody>
      </p:sp>
      <p:sp>
        <p:nvSpPr>
          <p:cNvPr id="4" name="object 4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16142" y="644563"/>
            <a:ext cx="6711715" cy="481957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15900" y="5775959"/>
            <a:ext cx="8352155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5" b="1">
                <a:solidFill>
                  <a:srgbClr val="231F20"/>
                </a:solidFill>
                <a:latin typeface="Calibri"/>
                <a:cs typeface="Calibri"/>
              </a:rPr>
              <a:t>Figure </a:t>
            </a:r>
            <a:r>
              <a:rPr dirty="0" sz="1400" b="1">
                <a:solidFill>
                  <a:srgbClr val="231F20"/>
                </a:solidFill>
                <a:latin typeface="Calibri"/>
                <a:cs typeface="Calibri"/>
              </a:rPr>
              <a:t>7.1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Relationship between </a:t>
            </a:r>
            <a:r>
              <a:rPr dirty="0" sz="1400">
                <a:solidFill>
                  <a:srgbClr val="231F20"/>
                </a:solidFill>
                <a:latin typeface="Calibri"/>
                <a:cs typeface="Calibri"/>
              </a:rPr>
              <a:t>the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number of parties </a:t>
            </a:r>
            <a:r>
              <a:rPr dirty="0" sz="1400" spc="-10">
                <a:solidFill>
                  <a:srgbClr val="231F20"/>
                </a:solidFill>
                <a:latin typeface="Calibri"/>
                <a:cs typeface="Calibri"/>
              </a:rPr>
              <a:t>to </a:t>
            </a:r>
            <a:r>
              <a:rPr dirty="0" sz="1400">
                <a:solidFill>
                  <a:srgbClr val="231F20"/>
                </a:solidFill>
                <a:latin typeface="Calibri"/>
                <a:cs typeface="Calibri"/>
              </a:rPr>
              <a:t>an </a:t>
            </a:r>
            <a:r>
              <a:rPr dirty="0" sz="1400" spc="-10">
                <a:solidFill>
                  <a:srgbClr val="231F20"/>
                </a:solidFill>
                <a:latin typeface="Calibri"/>
                <a:cs typeface="Calibri"/>
              </a:rPr>
              <a:t>environmental treaty </a:t>
            </a:r>
            <a:r>
              <a:rPr dirty="0" sz="1400">
                <a:solidFill>
                  <a:srgbClr val="231F20"/>
                </a:solidFill>
                <a:latin typeface="Calibri"/>
                <a:cs typeface="Calibri"/>
              </a:rPr>
              <a:t>and the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creation of </a:t>
            </a:r>
            <a:r>
              <a:rPr dirty="0" sz="1400">
                <a:solidFill>
                  <a:srgbClr val="231F20"/>
                </a:solidFill>
                <a:latin typeface="Calibri"/>
                <a:cs typeface="Calibri"/>
              </a:rPr>
              <a:t>a</a:t>
            </a:r>
            <a:r>
              <a:rPr dirty="0" sz="1400" spc="13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400" spc="-10">
                <a:solidFill>
                  <a:srgbClr val="231F20"/>
                </a:solidFill>
                <a:latin typeface="Calibri"/>
                <a:cs typeface="Calibri"/>
              </a:rPr>
              <a:t>secretariat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</a:t>
            </a:fld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78426" y="1153292"/>
            <a:ext cx="5587146" cy="38021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15900" y="5775959"/>
            <a:ext cx="7272655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5" b="1">
                <a:solidFill>
                  <a:srgbClr val="231F20"/>
                </a:solidFill>
                <a:latin typeface="Calibri"/>
                <a:cs typeface="Calibri"/>
              </a:rPr>
              <a:t>Figure </a:t>
            </a:r>
            <a:r>
              <a:rPr dirty="0" sz="1400" b="1">
                <a:solidFill>
                  <a:srgbClr val="231F20"/>
                </a:solidFill>
                <a:latin typeface="Calibri"/>
                <a:cs typeface="Calibri"/>
              </a:rPr>
              <a:t>7.2 </a:t>
            </a:r>
            <a:r>
              <a:rPr dirty="0" sz="1400" spc="-10">
                <a:solidFill>
                  <a:srgbClr val="231F20"/>
                </a:solidFill>
                <a:latin typeface="Calibri"/>
                <a:cs typeface="Calibri"/>
              </a:rPr>
              <a:t>Environmental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regime </a:t>
            </a:r>
            <a:r>
              <a:rPr dirty="0" sz="1400" spc="-15">
                <a:solidFill>
                  <a:srgbClr val="231F20"/>
                </a:solidFill>
                <a:latin typeface="Calibri"/>
                <a:cs typeface="Calibri"/>
              </a:rPr>
              <a:t>complexes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centred on </a:t>
            </a:r>
            <a:r>
              <a:rPr dirty="0" sz="1400" spc="-10">
                <a:solidFill>
                  <a:srgbClr val="231F20"/>
                </a:solidFill>
                <a:latin typeface="Calibri"/>
                <a:cs typeface="Calibri"/>
              </a:rPr>
              <a:t>biodiversity </a:t>
            </a:r>
            <a:r>
              <a:rPr dirty="0" sz="1400">
                <a:solidFill>
                  <a:srgbClr val="231F20"/>
                </a:solidFill>
                <a:latin typeface="Calibri"/>
                <a:cs typeface="Calibri"/>
              </a:rPr>
              <a:t>and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climate change</a:t>
            </a:r>
            <a:r>
              <a:rPr dirty="0" sz="1400" spc="15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(Continued)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</a:t>
            </a:fld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593848" y="494487"/>
            <a:ext cx="3956303" cy="51197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15900" y="5775959"/>
            <a:ext cx="6374765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5" b="1">
                <a:solidFill>
                  <a:srgbClr val="231F20"/>
                </a:solidFill>
                <a:latin typeface="Calibri"/>
                <a:cs typeface="Calibri"/>
              </a:rPr>
              <a:t>Figure </a:t>
            </a:r>
            <a:r>
              <a:rPr dirty="0" sz="1400" b="1">
                <a:solidFill>
                  <a:srgbClr val="231F20"/>
                </a:solidFill>
                <a:latin typeface="Calibri"/>
                <a:cs typeface="Calibri"/>
              </a:rPr>
              <a:t>7.2 </a:t>
            </a:r>
            <a:r>
              <a:rPr dirty="0" sz="1400" spc="-10">
                <a:solidFill>
                  <a:srgbClr val="231F20"/>
                </a:solidFill>
                <a:latin typeface="Calibri"/>
                <a:cs typeface="Calibri"/>
              </a:rPr>
              <a:t>Environmental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regime </a:t>
            </a:r>
            <a:r>
              <a:rPr dirty="0" sz="1400" spc="-15">
                <a:solidFill>
                  <a:srgbClr val="231F20"/>
                </a:solidFill>
                <a:latin typeface="Calibri"/>
                <a:cs typeface="Calibri"/>
              </a:rPr>
              <a:t>complexes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centred on </a:t>
            </a:r>
            <a:r>
              <a:rPr dirty="0" sz="1400" spc="-10">
                <a:solidFill>
                  <a:srgbClr val="231F20"/>
                </a:solidFill>
                <a:latin typeface="Calibri"/>
                <a:cs typeface="Calibri"/>
              </a:rPr>
              <a:t>biodiversity </a:t>
            </a:r>
            <a:r>
              <a:rPr dirty="0" sz="1400">
                <a:solidFill>
                  <a:srgbClr val="231F20"/>
                </a:solidFill>
                <a:latin typeface="Calibri"/>
                <a:cs typeface="Calibri"/>
              </a:rPr>
              <a:t>and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climate</a:t>
            </a:r>
            <a:r>
              <a:rPr dirty="0" sz="1400" spc="1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change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</a:t>
            </a:fld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055723" y="549808"/>
            <a:ext cx="5032552" cy="500908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15900" y="5775959"/>
            <a:ext cx="6331585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25" b="1">
                <a:solidFill>
                  <a:srgbClr val="231F20"/>
                </a:solidFill>
                <a:latin typeface="Calibri"/>
                <a:cs typeface="Calibri"/>
              </a:rPr>
              <a:t>Table </a:t>
            </a:r>
            <a:r>
              <a:rPr dirty="0" sz="1400" b="1">
                <a:solidFill>
                  <a:srgbClr val="231F20"/>
                </a:solidFill>
                <a:latin typeface="Calibri"/>
                <a:cs typeface="Calibri"/>
              </a:rPr>
              <a:t>7.1 </a:t>
            </a:r>
            <a:r>
              <a:rPr dirty="0" sz="1400">
                <a:solidFill>
                  <a:srgbClr val="231F20"/>
                </a:solidFill>
                <a:latin typeface="Calibri"/>
                <a:cs typeface="Calibri"/>
              </a:rPr>
              <a:t>A </a:t>
            </a:r>
            <a:r>
              <a:rPr dirty="0" sz="1400" spc="-20">
                <a:solidFill>
                  <a:srgbClr val="231F20"/>
                </a:solidFill>
                <a:latin typeface="Calibri"/>
                <a:cs typeface="Calibri"/>
              </a:rPr>
              <a:t>few </a:t>
            </a:r>
            <a:r>
              <a:rPr dirty="0" sz="1400" spc="-10">
                <a:solidFill>
                  <a:srgbClr val="231F20"/>
                </a:solidFill>
                <a:latin typeface="Calibri"/>
                <a:cs typeface="Calibri"/>
              </a:rPr>
              <a:t>intergovernmental organizations </a:t>
            </a:r>
            <a:r>
              <a:rPr dirty="0" sz="1400">
                <a:solidFill>
                  <a:srgbClr val="231F20"/>
                </a:solidFill>
                <a:latin typeface="Calibri"/>
                <a:cs typeface="Calibri"/>
              </a:rPr>
              <a:t>and the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treaties associated </a:t>
            </a:r>
            <a:r>
              <a:rPr dirty="0" sz="1400">
                <a:solidFill>
                  <a:srgbClr val="231F20"/>
                </a:solidFill>
                <a:latin typeface="Calibri"/>
                <a:cs typeface="Calibri"/>
              </a:rPr>
              <a:t>with</a:t>
            </a:r>
            <a:r>
              <a:rPr dirty="0" sz="1400" spc="1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400">
                <a:solidFill>
                  <a:srgbClr val="231F20"/>
                </a:solidFill>
                <a:latin typeface="Calibri"/>
                <a:cs typeface="Calibri"/>
              </a:rPr>
              <a:t>them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</a:t>
            </a:fld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31362" y="1577644"/>
            <a:ext cx="6081271" cy="295341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15900" y="5775959"/>
            <a:ext cx="5916295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25" b="1">
                <a:solidFill>
                  <a:srgbClr val="231F20"/>
                </a:solidFill>
                <a:latin typeface="Calibri"/>
                <a:cs typeface="Calibri"/>
              </a:rPr>
              <a:t>Table </a:t>
            </a:r>
            <a:r>
              <a:rPr dirty="0" sz="1400" b="1">
                <a:solidFill>
                  <a:srgbClr val="231F20"/>
                </a:solidFill>
                <a:latin typeface="Calibri"/>
                <a:cs typeface="Calibri"/>
              </a:rPr>
              <a:t>7.2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The emergence of </a:t>
            </a:r>
            <a:r>
              <a:rPr dirty="0" sz="1400" spc="-10">
                <a:solidFill>
                  <a:srgbClr val="231F20"/>
                </a:solidFill>
                <a:latin typeface="Calibri"/>
                <a:cs typeface="Calibri"/>
              </a:rPr>
              <a:t>environmental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issues in </a:t>
            </a:r>
            <a:r>
              <a:rPr dirty="0" sz="1400">
                <a:solidFill>
                  <a:srgbClr val="231F20"/>
                </a:solidFill>
                <a:latin typeface="Calibri"/>
                <a:cs typeface="Calibri"/>
              </a:rPr>
              <a:t>the </a:t>
            </a:r>
            <a:r>
              <a:rPr dirty="0" sz="1400" spc="-10">
                <a:solidFill>
                  <a:srgbClr val="231F20"/>
                </a:solidFill>
                <a:latin typeface="Calibri"/>
                <a:cs typeface="Calibri"/>
              </a:rPr>
              <a:t>organizational</a:t>
            </a:r>
            <a:r>
              <a:rPr dirty="0" sz="1400" spc="1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landscape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</a:t>
            </a:fld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7305" y="1715577"/>
            <a:ext cx="6089388" cy="267754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15900" y="5775959"/>
            <a:ext cx="3574415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25" b="1">
                <a:solidFill>
                  <a:srgbClr val="231F20"/>
                </a:solidFill>
                <a:latin typeface="Calibri"/>
                <a:cs typeface="Calibri"/>
              </a:rPr>
              <a:t>Table </a:t>
            </a:r>
            <a:r>
              <a:rPr dirty="0" sz="1400" b="1">
                <a:solidFill>
                  <a:srgbClr val="231F20"/>
                </a:solidFill>
                <a:latin typeface="Calibri"/>
                <a:cs typeface="Calibri"/>
              </a:rPr>
              <a:t>7.3 </a:t>
            </a:r>
            <a:r>
              <a:rPr dirty="0" sz="1400">
                <a:solidFill>
                  <a:srgbClr val="231F20"/>
                </a:solidFill>
                <a:latin typeface="Calibri"/>
                <a:cs typeface="Calibri"/>
              </a:rPr>
              <a:t>Modes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of </a:t>
            </a:r>
            <a:r>
              <a:rPr dirty="0" sz="1400" spc="-10">
                <a:solidFill>
                  <a:srgbClr val="231F20"/>
                </a:solidFill>
                <a:latin typeface="Calibri"/>
                <a:cs typeface="Calibri"/>
              </a:rPr>
              <a:t>interaction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between</a:t>
            </a:r>
            <a:r>
              <a:rPr dirty="0" sz="14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regimes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</a:t>
            </a:fld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2020-03-08T13:41:39Z</dcterms:created>
  <dcterms:modified xsi:type="dcterms:W3CDTF">2020-03-08T13:41:39Z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2020-03-08T00:00:00Z</vt:filetime>
  </property>
  <property fmtid="{D5CDD505-2E9C-101B-9397-08002B2CF9AE}" pid="3" name="Creator">
    <vt:lpwstr>Adobe InDesign CC 14.0 (Windows)</vt:lpwstr>
  </property>
  <property fmtid="{D5CDD505-2E9C-101B-9397-08002B2CF9AE}" pid="4" name="LastSaved">
    <vt:filetime>2020-03-08T00:00:00Z</vt:filetime>
  </property>
</Properties>
</file>