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5211" y="1417319"/>
            <a:ext cx="5074285" cy="342900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05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Cross-cutting</a:t>
            </a: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issues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10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60">
                <a:solidFill>
                  <a:srgbClr val="4F81BC"/>
                </a:solidFill>
                <a:latin typeface="Calibri"/>
                <a:cs typeface="Calibri"/>
              </a:rPr>
              <a:t>Trade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 the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environment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510" y="732471"/>
            <a:ext cx="8050979" cy="46437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0500" y="5775959"/>
            <a:ext cx="555244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10.1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CO</a:t>
            </a:r>
            <a:r>
              <a:rPr dirty="0" baseline="-31250" sz="1200" spc="-7">
                <a:solidFill>
                  <a:srgbClr val="231F20"/>
                </a:solidFill>
                <a:latin typeface="Calibri"/>
                <a:cs typeface="Calibri"/>
              </a:rPr>
              <a:t>2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emissions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 traded goods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as a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share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domestic</a:t>
            </a:r>
            <a:r>
              <a:rPr dirty="0" sz="1400" spc="-2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emissions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7135" y="1222462"/>
            <a:ext cx="6769728" cy="3663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07365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10.2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Solar prices vs cumulative capacity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worldwide</a:t>
            </a:r>
            <a:r>
              <a:rPr dirty="0" sz="14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2006–2016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50019" y="675796"/>
            <a:ext cx="6443960" cy="47571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29844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10.3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Fossil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fuel consumption subsidies in selected countries,</a:t>
            </a:r>
            <a:r>
              <a:rPr dirty="0" sz="1400" spc="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2017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7751" y="1098308"/>
            <a:ext cx="7328497" cy="3912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98487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10.4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provisions in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preferential trade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agreements</a:t>
            </a:r>
            <a:r>
              <a:rPr dirty="0" sz="14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1947–2016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64570" y="615950"/>
            <a:ext cx="3014855" cy="4876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870839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3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spc="-15" b="1">
                <a:solidFill>
                  <a:srgbClr val="231F20"/>
                </a:solidFill>
                <a:latin typeface="Calibri"/>
                <a:cs typeface="Calibri"/>
              </a:rPr>
              <a:t>10.1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Disputes </a:t>
            </a:r>
            <a:r>
              <a:rPr dirty="0" sz="1400" spc="-20">
                <a:solidFill>
                  <a:srgbClr val="231F20"/>
                </a:solidFill>
                <a:latin typeface="Calibri"/>
                <a:cs typeface="Calibri"/>
              </a:rPr>
              <a:t>involving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Article XX(b)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and (g) of the </a:t>
            </a:r>
            <a:r>
              <a:rPr dirty="0" sz="1400" spc="-20">
                <a:solidFill>
                  <a:srgbClr val="231F20"/>
                </a:solidFill>
                <a:latin typeface="Calibri"/>
                <a:cs typeface="Calibri"/>
              </a:rPr>
              <a:t>General Agreement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on </a:t>
            </a:r>
            <a:r>
              <a:rPr dirty="0" sz="1400" spc="-35">
                <a:solidFill>
                  <a:srgbClr val="231F20"/>
                </a:solidFill>
                <a:latin typeface="Calibri"/>
                <a:cs typeface="Calibri"/>
              </a:rPr>
              <a:t>Tariffs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35">
                <a:solidFill>
                  <a:srgbClr val="231F20"/>
                </a:solidFill>
                <a:latin typeface="Calibri"/>
                <a:cs typeface="Calibri"/>
              </a:rPr>
              <a:t>Trade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(1980–2018)</a:t>
            </a:r>
            <a:r>
              <a:rPr dirty="0" sz="14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20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52050" y="615950"/>
            <a:ext cx="3039899" cy="4876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782891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3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spc="-15" b="1">
                <a:solidFill>
                  <a:srgbClr val="231F20"/>
                </a:solidFill>
                <a:latin typeface="Calibri"/>
                <a:cs typeface="Calibri"/>
              </a:rPr>
              <a:t>10.1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Disputes </a:t>
            </a:r>
            <a:r>
              <a:rPr dirty="0" sz="1400" spc="-20">
                <a:solidFill>
                  <a:srgbClr val="231F20"/>
                </a:solidFill>
                <a:latin typeface="Calibri"/>
                <a:cs typeface="Calibri"/>
              </a:rPr>
              <a:t>involving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Article XX(b)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and (g) of the </a:t>
            </a:r>
            <a:r>
              <a:rPr dirty="0" sz="1400" spc="-20">
                <a:solidFill>
                  <a:srgbClr val="231F20"/>
                </a:solidFill>
                <a:latin typeface="Calibri"/>
                <a:cs typeface="Calibri"/>
              </a:rPr>
              <a:t>General Agreement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on </a:t>
            </a:r>
            <a:r>
              <a:rPr dirty="0" sz="1400" spc="-35">
                <a:solidFill>
                  <a:srgbClr val="231F20"/>
                </a:solidFill>
                <a:latin typeface="Calibri"/>
                <a:cs typeface="Calibri"/>
              </a:rPr>
              <a:t>Tariffs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35">
                <a:solidFill>
                  <a:srgbClr val="231F20"/>
                </a:solidFill>
                <a:latin typeface="Calibri"/>
                <a:cs typeface="Calibri"/>
              </a:rPr>
              <a:t>Trade</a:t>
            </a:r>
            <a:r>
              <a:rPr dirty="0" sz="1400" spc="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(1980–2018)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3161" y="615950"/>
            <a:ext cx="3057676" cy="4876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69329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10.2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Canada’s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disputes under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dirty="0" sz="1400" spc="-25">
                <a:solidFill>
                  <a:srgbClr val="231F20"/>
                </a:solidFill>
                <a:latin typeface="Calibri"/>
                <a:cs typeface="Calibri"/>
              </a:rPr>
              <a:t>NAFTA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Investment Chapter</a:t>
            </a:r>
            <a:r>
              <a:rPr dirty="0" sz="1400" spc="1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(1993–2018)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2020-03-08T13:43:30Z</dcterms:created>
  <dcterms:modified xsi:type="dcterms:W3CDTF">2020-03-08T13:43:30Z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