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tiff" ContentType="image/tif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5"/>
  </p:notesMasterIdLst>
  <p:sldIdLst>
    <p:sldId id="278" r:id="rId2"/>
    <p:sldId id="282" r:id="rId3"/>
    <p:sldId id="299" r:id="rId4"/>
    <p:sldId id="259" r:id="rId5"/>
    <p:sldId id="290" r:id="rId6"/>
    <p:sldId id="260" r:id="rId7"/>
    <p:sldId id="300" r:id="rId8"/>
    <p:sldId id="301" r:id="rId9"/>
    <p:sldId id="291" r:id="rId10"/>
    <p:sldId id="292" r:id="rId11"/>
    <p:sldId id="279" r:id="rId12"/>
    <p:sldId id="283" r:id="rId13"/>
    <p:sldId id="293" r:id="rId14"/>
    <p:sldId id="258" r:id="rId15"/>
    <p:sldId id="268" r:id="rId16"/>
    <p:sldId id="285" r:id="rId17"/>
    <p:sldId id="294" r:id="rId18"/>
    <p:sldId id="284" r:id="rId19"/>
    <p:sldId id="286" r:id="rId20"/>
    <p:sldId id="276" r:id="rId21"/>
    <p:sldId id="261" r:id="rId22"/>
    <p:sldId id="264" r:id="rId23"/>
    <p:sldId id="267" r:id="rId24"/>
    <p:sldId id="271" r:id="rId25"/>
    <p:sldId id="297" r:id="rId26"/>
    <p:sldId id="298" r:id="rId27"/>
    <p:sldId id="265" r:id="rId28"/>
    <p:sldId id="273" r:id="rId29"/>
    <p:sldId id="266" r:id="rId30"/>
    <p:sldId id="274" r:id="rId31"/>
    <p:sldId id="287" r:id="rId32"/>
    <p:sldId id="270" r:id="rId33"/>
    <p:sldId id="275" r:id="rId34"/>
    <p:sldId id="263" r:id="rId35"/>
    <p:sldId id="277" r:id="rId36"/>
    <p:sldId id="281" r:id="rId37"/>
    <p:sldId id="269" r:id="rId38"/>
    <p:sldId id="289" r:id="rId39"/>
    <p:sldId id="296" r:id="rId40"/>
    <p:sldId id="288" r:id="rId41"/>
    <p:sldId id="262" r:id="rId42"/>
    <p:sldId id="295" r:id="rId43"/>
    <p:sldId id="280" r:id="rId4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FEFD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08"/>
    <p:restoredTop sz="69880" autoAdjust="0"/>
  </p:normalViewPr>
  <p:slideViewPr>
    <p:cSldViewPr>
      <p:cViewPr varScale="1">
        <p:scale>
          <a:sx n="73" d="100"/>
          <a:sy n="73" d="100"/>
        </p:scale>
        <p:origin x="132" y="60"/>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heme" Target="theme/theme1.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7849BE6-EBCB-43DF-A2A8-BDB807024A47}" type="datetimeFigureOut">
              <a:rPr lang="en-US" smtClean="0"/>
              <a:t>11/3/2020</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38D2126-B80C-4194-9BDD-A8F78E3125BF}" type="slidenum">
              <a:rPr lang="en-US" smtClean="0"/>
              <a:t>‹#›</a:t>
            </a:fld>
            <a:endParaRPr lang="en-US"/>
          </a:p>
        </p:txBody>
      </p:sp>
    </p:spTree>
    <p:extLst>
      <p:ext uri="{BB962C8B-B14F-4D97-AF65-F5344CB8AC3E}">
        <p14:creationId xmlns:p14="http://schemas.microsoft.com/office/powerpoint/2010/main" val="97380095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Travel on the Silk Road, by </a:t>
            </a:r>
            <a:r>
              <a:rPr lang="en-US" sz="1200" b="0" i="0" kern="1200" dirty="0" smtClean="0">
                <a:solidFill>
                  <a:schemeClr val="tx1"/>
                </a:solidFill>
                <a:effectLst/>
                <a:latin typeface="+mn-lt"/>
                <a:ea typeface="+mn-ea"/>
                <a:cs typeface="+mn-cs"/>
              </a:rPr>
              <a:t>Yu Ming</a:t>
            </a:r>
          </a:p>
          <a:p>
            <a:r>
              <a:rPr lang="en-US" sz="1200" b="0" i="0" kern="1200" dirty="0" smtClean="0">
                <a:solidFill>
                  <a:schemeClr val="tx1"/>
                </a:solidFill>
                <a:effectLst/>
                <a:latin typeface="+mn-lt"/>
                <a:ea typeface="+mn-ea"/>
                <a:cs typeface="+mn-cs"/>
              </a:rPr>
              <a:t>Fan depicts elements of the story of Lady </a:t>
            </a:r>
            <a:r>
              <a:rPr lang="en-US" sz="1200" b="0" i="0" kern="1200" dirty="0" err="1" smtClean="0">
                <a:solidFill>
                  <a:schemeClr val="tx1"/>
                </a:solidFill>
                <a:effectLst/>
                <a:latin typeface="+mn-lt"/>
                <a:ea typeface="+mn-ea"/>
                <a:cs typeface="+mn-cs"/>
              </a:rPr>
              <a:t>Wenji</a:t>
            </a:r>
            <a:r>
              <a:rPr lang="en-US" sz="1200" b="0" i="0" kern="1200" dirty="0" smtClean="0">
                <a:solidFill>
                  <a:schemeClr val="tx1"/>
                </a:solidFill>
                <a:effectLst/>
                <a:latin typeface="+mn-lt"/>
                <a:ea typeface="+mn-ea"/>
                <a:cs typeface="+mn-cs"/>
              </a:rPr>
              <a:t> (A.D. 2nd–3rd century, as related in the cycle of poems The Eighteen Sons of the Nomad flute).</a:t>
            </a:r>
          </a:p>
          <a:p>
            <a:r>
              <a:rPr lang="en-US" sz="1200" b="0" i="0" kern="1200" dirty="0" smtClean="0">
                <a:solidFill>
                  <a:schemeClr val="tx1"/>
                </a:solidFill>
                <a:effectLst/>
                <a:latin typeface="+mn-lt"/>
                <a:ea typeface="+mn-ea"/>
                <a:cs typeface="+mn-cs"/>
              </a:rPr>
              <a:t>Metropolitan Museum of Art, </a:t>
            </a:r>
            <a:r>
              <a:rPr lang="is-IS" sz="1200" b="0" i="0" kern="1200" dirty="0" smtClean="0">
                <a:solidFill>
                  <a:schemeClr val="tx1"/>
                </a:solidFill>
                <a:effectLst/>
                <a:latin typeface="+mn-lt"/>
                <a:ea typeface="+mn-ea"/>
                <a:cs typeface="+mn-cs"/>
              </a:rPr>
              <a:t>1986.267.146</a:t>
            </a:r>
          </a:p>
          <a:p>
            <a:r>
              <a:rPr lang="en-US" dirty="0" smtClean="0"/>
              <a:t>http://</a:t>
            </a:r>
            <a:r>
              <a:rPr lang="en-US" dirty="0" err="1" smtClean="0"/>
              <a:t>www.metmuseum.org</a:t>
            </a:r>
            <a:r>
              <a:rPr lang="en-US" dirty="0" smtClean="0"/>
              <a:t>/art/collection/search/49627</a:t>
            </a:r>
            <a:endParaRPr lang="en-US" dirty="0"/>
          </a:p>
        </p:txBody>
      </p:sp>
      <p:sp>
        <p:nvSpPr>
          <p:cNvPr id="4" name="Slide Number Placeholder 3"/>
          <p:cNvSpPr>
            <a:spLocks noGrp="1"/>
          </p:cNvSpPr>
          <p:nvPr>
            <p:ph type="sldNum" sz="quarter" idx="10"/>
          </p:nvPr>
        </p:nvSpPr>
        <p:spPr/>
        <p:txBody>
          <a:bodyPr/>
          <a:lstStyle/>
          <a:p>
            <a:fld id="{538D2126-B80C-4194-9BDD-A8F78E3125BF}" type="slidenum">
              <a:rPr lang="en-US" smtClean="0"/>
              <a:t>2</a:t>
            </a:fld>
            <a:endParaRPr lang="en-US"/>
          </a:p>
        </p:txBody>
      </p:sp>
    </p:spTree>
    <p:extLst>
      <p:ext uri="{BB962C8B-B14F-4D97-AF65-F5344CB8AC3E}">
        <p14:creationId xmlns:p14="http://schemas.microsoft.com/office/powerpoint/2010/main" val="198012273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smtClean="0">
                <a:solidFill>
                  <a:schemeClr val="tx1"/>
                </a:solidFill>
                <a:effectLst/>
                <a:latin typeface="+mn-lt"/>
                <a:ea typeface="+mn-ea"/>
                <a:cs typeface="+mn-cs"/>
              </a:rPr>
              <a:t>Horn plantains (bananas) on the stalk</a:t>
            </a:r>
          </a:p>
          <a:p>
            <a:r>
              <a:rPr lang="en-US" sz="1200" b="0" i="0" kern="1200" dirty="0" smtClean="0">
                <a:solidFill>
                  <a:schemeClr val="tx1"/>
                </a:solidFill>
                <a:effectLst/>
                <a:latin typeface="+mn-lt"/>
                <a:ea typeface="+mn-ea"/>
                <a:cs typeface="+mn-cs"/>
              </a:rPr>
              <a:t>John</a:t>
            </a:r>
            <a:r>
              <a:rPr lang="en-US" sz="1200" b="0" i="0" kern="1200" baseline="0" dirty="0" smtClean="0">
                <a:solidFill>
                  <a:schemeClr val="tx1"/>
                </a:solidFill>
                <a:effectLst/>
                <a:latin typeface="+mn-lt"/>
                <a:ea typeface="+mn-ea"/>
                <a:cs typeface="+mn-cs"/>
              </a:rPr>
              <a:t> White</a:t>
            </a:r>
            <a:r>
              <a:rPr lang="en-US" sz="1200" b="0" i="0" kern="1200" dirty="0" smtClean="0">
                <a:solidFill>
                  <a:schemeClr val="tx1"/>
                </a:solidFill>
                <a:effectLst/>
                <a:latin typeface="+mn-lt"/>
                <a:ea typeface="+mn-ea"/>
                <a:cs typeface="+mn-cs"/>
              </a:rPr>
              <a:t>,</a:t>
            </a:r>
            <a:r>
              <a:rPr lang="en-US" sz="1200" b="0" i="0" kern="1200" baseline="0" dirty="0" smtClean="0">
                <a:solidFill>
                  <a:schemeClr val="tx1"/>
                </a:solidFill>
                <a:effectLst/>
                <a:latin typeface="+mn-lt"/>
                <a:ea typeface="+mn-ea"/>
                <a:cs typeface="+mn-cs"/>
              </a:rPr>
              <a:t> </a:t>
            </a:r>
            <a:r>
              <a:rPr lang="mr-IN" sz="1200" b="0" i="0" kern="1200" dirty="0" smtClean="0">
                <a:solidFill>
                  <a:schemeClr val="tx1"/>
                </a:solidFill>
                <a:effectLst/>
                <a:latin typeface="+mn-lt"/>
                <a:ea typeface="+mn-ea"/>
                <a:cs typeface="+mn-cs"/>
              </a:rPr>
              <a:t>1585-1593</a:t>
            </a:r>
            <a:endParaRPr lang="en-US" sz="1200" b="0" i="0" kern="1200" dirty="0" smtClean="0">
              <a:solidFill>
                <a:schemeClr val="tx1"/>
              </a:solidFill>
              <a:effectLst/>
              <a:latin typeface="+mn-lt"/>
              <a:ea typeface="+mn-ea"/>
              <a:cs typeface="+mn-cs"/>
            </a:endParaRPr>
          </a:p>
          <a:p>
            <a:r>
              <a:rPr lang="en-US" sz="1200" b="0" i="0" kern="1200" dirty="0" smtClean="0">
                <a:solidFill>
                  <a:schemeClr val="tx1"/>
                </a:solidFill>
                <a:effectLst/>
                <a:latin typeface="+mn-lt"/>
                <a:ea typeface="+mn-ea"/>
                <a:cs typeface="+mn-cs"/>
              </a:rPr>
              <a:t>British Museum, </a:t>
            </a:r>
            <a:r>
              <a:rPr lang="hr-HR" sz="1200" b="0" i="0" kern="1200" dirty="0" smtClean="0">
                <a:solidFill>
                  <a:schemeClr val="tx1"/>
                </a:solidFill>
                <a:effectLst/>
                <a:latin typeface="+mn-lt"/>
                <a:ea typeface="+mn-ea"/>
                <a:cs typeface="+mn-cs"/>
              </a:rPr>
              <a:t>1906,0509.1.39</a:t>
            </a:r>
          </a:p>
          <a:p>
            <a:r>
              <a:rPr lang="en-US" dirty="0" smtClean="0"/>
              <a:t>http://www.britishmuseum.org/research/collection_online/collection_object_details.aspx?objectId=753525&amp;partId=1</a:t>
            </a:r>
            <a:endParaRPr lang="en-US" dirty="0"/>
          </a:p>
        </p:txBody>
      </p:sp>
      <p:sp>
        <p:nvSpPr>
          <p:cNvPr id="4" name="Slide Number Placeholder 3"/>
          <p:cNvSpPr>
            <a:spLocks noGrp="1"/>
          </p:cNvSpPr>
          <p:nvPr>
            <p:ph type="sldNum" sz="quarter" idx="10"/>
          </p:nvPr>
        </p:nvSpPr>
        <p:spPr/>
        <p:txBody>
          <a:bodyPr/>
          <a:lstStyle/>
          <a:p>
            <a:fld id="{538D2126-B80C-4194-9BDD-A8F78E3125BF}" type="slidenum">
              <a:rPr lang="en-US" smtClean="0"/>
              <a:t>11</a:t>
            </a:fld>
            <a:endParaRPr lang="en-US"/>
          </a:p>
        </p:txBody>
      </p:sp>
    </p:spTree>
    <p:extLst>
      <p:ext uri="{BB962C8B-B14F-4D97-AF65-F5344CB8AC3E}">
        <p14:creationId xmlns:p14="http://schemas.microsoft.com/office/powerpoint/2010/main" val="25073101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smtClean="0">
                <a:solidFill>
                  <a:schemeClr val="tx1"/>
                </a:solidFill>
                <a:effectLst/>
                <a:latin typeface="+mn-lt"/>
                <a:ea typeface="+mn-ea"/>
                <a:cs typeface="+mn-cs"/>
              </a:rPr>
              <a:t>Oba flanked by two kneeling supporters.</a:t>
            </a:r>
            <a:r>
              <a:rPr lang="en-US" sz="1200" b="0" i="0" kern="1200" baseline="0" dirty="0" smtClean="0">
                <a:solidFill>
                  <a:schemeClr val="tx1"/>
                </a:solidFill>
                <a:effectLst/>
                <a:latin typeface="+mn-lt"/>
                <a:ea typeface="+mn-ea"/>
                <a:cs typeface="+mn-cs"/>
              </a:rPr>
              <a:t> </a:t>
            </a:r>
            <a:r>
              <a:rPr lang="en-US" sz="1200" b="0" i="0" kern="1200" dirty="0" smtClean="0">
                <a:solidFill>
                  <a:schemeClr val="tx1"/>
                </a:solidFill>
                <a:effectLst/>
                <a:latin typeface="+mn-lt"/>
                <a:ea typeface="+mn-ea"/>
                <a:cs typeface="+mn-cs"/>
              </a:rPr>
              <a:t>Head and torso of two small European figures flank either side of Oba's crown</a:t>
            </a:r>
          </a:p>
          <a:p>
            <a:r>
              <a:rPr lang="en-US" sz="1200" b="0" i="0" kern="1200" dirty="0" smtClean="0">
                <a:solidFill>
                  <a:schemeClr val="tx1"/>
                </a:solidFill>
                <a:effectLst/>
                <a:latin typeface="+mn-lt"/>
                <a:ea typeface="+mn-ea"/>
                <a:cs typeface="+mn-cs"/>
              </a:rPr>
              <a:t>Nigeria (Edo),</a:t>
            </a:r>
            <a:r>
              <a:rPr lang="en-US" sz="1200" b="0" i="0" kern="1200" baseline="0" dirty="0" smtClean="0">
                <a:solidFill>
                  <a:schemeClr val="tx1"/>
                </a:solidFill>
                <a:effectLst/>
                <a:latin typeface="+mn-lt"/>
                <a:ea typeface="+mn-ea"/>
                <a:cs typeface="+mn-cs"/>
              </a:rPr>
              <a:t> </a:t>
            </a:r>
            <a:r>
              <a:rPr lang="en-US" sz="1200" b="0" i="0" kern="1200" dirty="0" smtClean="0">
                <a:solidFill>
                  <a:schemeClr val="tx1"/>
                </a:solidFill>
                <a:effectLst/>
                <a:latin typeface="+mn-lt"/>
                <a:ea typeface="+mn-ea"/>
                <a:cs typeface="+mn-cs"/>
              </a:rPr>
              <a:t>16thC-17thC</a:t>
            </a:r>
          </a:p>
          <a:p>
            <a:r>
              <a:rPr lang="en-US" sz="1200" b="0" i="0" kern="1200" dirty="0" smtClean="0">
                <a:solidFill>
                  <a:schemeClr val="tx1"/>
                </a:solidFill>
                <a:effectLst/>
                <a:latin typeface="+mn-lt"/>
                <a:ea typeface="+mn-ea"/>
                <a:cs typeface="+mn-cs"/>
              </a:rPr>
              <a:t>British Museum, </a:t>
            </a:r>
            <a:r>
              <a:rPr lang="hr-HR" sz="1200" b="0" i="0" kern="1200" dirty="0" smtClean="0">
                <a:solidFill>
                  <a:schemeClr val="tx1"/>
                </a:solidFill>
                <a:effectLst/>
                <a:latin typeface="+mn-lt"/>
                <a:ea typeface="+mn-ea"/>
                <a:cs typeface="+mn-cs"/>
              </a:rPr>
              <a:t>Af1898,0115.23</a:t>
            </a:r>
            <a:endParaRPr lang="en-US" sz="1200" b="0" i="0" kern="1200" dirty="0" smtClean="0">
              <a:solidFill>
                <a:schemeClr val="tx1"/>
              </a:solidFill>
              <a:effectLst/>
              <a:latin typeface="+mn-lt"/>
              <a:ea typeface="+mn-ea"/>
              <a:cs typeface="+mn-cs"/>
            </a:endParaRPr>
          </a:p>
          <a:p>
            <a:r>
              <a:rPr lang="en-US" dirty="0" smtClean="0"/>
              <a:t>http://</a:t>
            </a:r>
            <a:r>
              <a:rPr lang="en-US" dirty="0" err="1" smtClean="0"/>
              <a:t>www.britishmuseum.org</a:t>
            </a:r>
            <a:r>
              <a:rPr lang="en-US" dirty="0" smtClean="0"/>
              <a:t>/research/</a:t>
            </a:r>
            <a:r>
              <a:rPr lang="en-US" dirty="0" err="1" smtClean="0"/>
              <a:t>collection_online</a:t>
            </a:r>
            <a:r>
              <a:rPr lang="en-US" dirty="0" smtClean="0"/>
              <a:t>/</a:t>
            </a:r>
            <a:r>
              <a:rPr lang="en-US" dirty="0" err="1" smtClean="0"/>
              <a:t>collection_object_details.aspx?objectId</a:t>
            </a:r>
            <a:r>
              <a:rPr lang="en-US" dirty="0" smtClean="0"/>
              <a:t>=610486&amp;partId=1</a:t>
            </a:r>
            <a:endParaRPr lang="en-US" dirty="0"/>
          </a:p>
        </p:txBody>
      </p:sp>
      <p:sp>
        <p:nvSpPr>
          <p:cNvPr id="4" name="Slide Number Placeholder 3"/>
          <p:cNvSpPr>
            <a:spLocks noGrp="1"/>
          </p:cNvSpPr>
          <p:nvPr>
            <p:ph type="sldNum" sz="quarter" idx="10"/>
          </p:nvPr>
        </p:nvSpPr>
        <p:spPr/>
        <p:txBody>
          <a:bodyPr/>
          <a:lstStyle/>
          <a:p>
            <a:fld id="{538D2126-B80C-4194-9BDD-A8F78E3125BF}" type="slidenum">
              <a:rPr lang="en-US" smtClean="0"/>
              <a:t>12</a:t>
            </a:fld>
            <a:endParaRPr lang="en-US"/>
          </a:p>
        </p:txBody>
      </p:sp>
    </p:spTree>
    <p:extLst>
      <p:ext uri="{BB962C8B-B14F-4D97-AF65-F5344CB8AC3E}">
        <p14:creationId xmlns:p14="http://schemas.microsoft.com/office/powerpoint/2010/main" val="20939908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smtClean="0">
                <a:solidFill>
                  <a:schemeClr val="tx1"/>
                </a:solidFill>
                <a:effectLst/>
                <a:latin typeface="+mn-lt"/>
                <a:ea typeface="+mn-ea"/>
                <a:cs typeface="+mn-cs"/>
              </a:rPr>
              <a:t>Pair of model elephants, porcelain, made</a:t>
            </a:r>
            <a:r>
              <a:rPr lang="en-US" sz="1200" b="0" i="0" kern="1200" baseline="0" dirty="0" smtClean="0">
                <a:solidFill>
                  <a:schemeClr val="tx1"/>
                </a:solidFill>
                <a:effectLst/>
                <a:latin typeface="+mn-lt"/>
                <a:ea typeface="+mn-ea"/>
                <a:cs typeface="+mn-cs"/>
              </a:rPr>
              <a:t> for Europe</a:t>
            </a:r>
          </a:p>
          <a:p>
            <a:r>
              <a:rPr lang="en-US" sz="1200" b="0" i="0" kern="1200" baseline="0" dirty="0" smtClean="0">
                <a:solidFill>
                  <a:schemeClr val="tx1"/>
                </a:solidFill>
                <a:effectLst/>
                <a:latin typeface="+mn-lt"/>
                <a:ea typeface="+mn-ea"/>
                <a:cs typeface="+mn-cs"/>
              </a:rPr>
              <a:t>Japan (Edo period), </a:t>
            </a:r>
            <a:r>
              <a:rPr lang="mr-IN" sz="1200" b="0" i="0" kern="1200" dirty="0" smtClean="0">
                <a:solidFill>
                  <a:schemeClr val="tx1"/>
                </a:solidFill>
                <a:effectLst/>
                <a:latin typeface="+mn-lt"/>
                <a:ea typeface="+mn-ea"/>
                <a:cs typeface="+mn-cs"/>
              </a:rPr>
              <a:t>1655-1670</a:t>
            </a:r>
            <a:endParaRPr lang="en-US" sz="1200" b="0" i="0" kern="1200" baseline="0" dirty="0" smtClean="0">
              <a:solidFill>
                <a:schemeClr val="tx1"/>
              </a:solidFill>
              <a:effectLst/>
              <a:latin typeface="+mn-lt"/>
              <a:ea typeface="+mn-ea"/>
              <a:cs typeface="+mn-cs"/>
            </a:endParaRPr>
          </a:p>
          <a:p>
            <a:r>
              <a:rPr lang="en-US" sz="1200" b="0" i="0" kern="1200" baseline="0" dirty="0" smtClean="0">
                <a:solidFill>
                  <a:schemeClr val="tx1"/>
                </a:solidFill>
                <a:effectLst/>
                <a:latin typeface="+mn-lt"/>
                <a:ea typeface="+mn-ea"/>
                <a:cs typeface="+mn-cs"/>
              </a:rPr>
              <a:t>British Museum, </a:t>
            </a:r>
            <a:r>
              <a:rPr lang="mr-IN" sz="1200" b="0" i="0" kern="1200" dirty="0" smtClean="0">
                <a:solidFill>
                  <a:schemeClr val="tx1"/>
                </a:solidFill>
                <a:effectLst/>
                <a:latin typeface="+mn-lt"/>
                <a:ea typeface="+mn-ea"/>
                <a:cs typeface="+mn-cs"/>
              </a:rPr>
              <a:t>1980,0325.1-2</a:t>
            </a:r>
            <a:endParaRPr lang="en-US" sz="1200" b="0" i="0" kern="1200" dirty="0" smtClean="0">
              <a:solidFill>
                <a:schemeClr val="tx1"/>
              </a:solidFill>
              <a:effectLst/>
              <a:latin typeface="+mn-lt"/>
              <a:ea typeface="+mn-ea"/>
              <a:cs typeface="+mn-cs"/>
            </a:endParaRPr>
          </a:p>
          <a:p>
            <a:r>
              <a:rPr lang="en-US" dirty="0" smtClean="0"/>
              <a:t>http://</a:t>
            </a:r>
            <a:r>
              <a:rPr lang="en-US" dirty="0" err="1" smtClean="0"/>
              <a:t>www.britishmuseum.org</a:t>
            </a:r>
            <a:r>
              <a:rPr lang="en-US" dirty="0" smtClean="0"/>
              <a:t>/research/</a:t>
            </a:r>
            <a:r>
              <a:rPr lang="en-US" dirty="0" err="1" smtClean="0"/>
              <a:t>collection_online</a:t>
            </a:r>
            <a:r>
              <a:rPr lang="en-US" dirty="0" smtClean="0"/>
              <a:t>/</a:t>
            </a:r>
            <a:r>
              <a:rPr lang="en-US" dirty="0" err="1" smtClean="0"/>
              <a:t>collection_object_details.aspx?objectId</a:t>
            </a:r>
            <a:r>
              <a:rPr lang="en-US" dirty="0" smtClean="0"/>
              <a:t>=766883&amp;partId=1</a:t>
            </a:r>
            <a:endParaRPr lang="en-US" dirty="0"/>
          </a:p>
        </p:txBody>
      </p:sp>
      <p:sp>
        <p:nvSpPr>
          <p:cNvPr id="4" name="Slide Number Placeholder 3"/>
          <p:cNvSpPr>
            <a:spLocks noGrp="1"/>
          </p:cNvSpPr>
          <p:nvPr>
            <p:ph type="sldNum" sz="quarter" idx="10"/>
          </p:nvPr>
        </p:nvSpPr>
        <p:spPr/>
        <p:txBody>
          <a:bodyPr/>
          <a:lstStyle/>
          <a:p>
            <a:fld id="{538D2126-B80C-4194-9BDD-A8F78E3125BF}" type="slidenum">
              <a:rPr lang="en-US" smtClean="0"/>
              <a:t>13</a:t>
            </a:fld>
            <a:endParaRPr lang="en-US"/>
          </a:p>
        </p:txBody>
      </p:sp>
    </p:spTree>
    <p:extLst>
      <p:ext uri="{BB962C8B-B14F-4D97-AF65-F5344CB8AC3E}">
        <p14:creationId xmlns:p14="http://schemas.microsoft.com/office/powerpoint/2010/main" val="71869420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dirty="0" smtClean="0"/>
              <a:t>Reciting Poetry in a Garden</a:t>
            </a:r>
          </a:p>
          <a:p>
            <a:r>
              <a:rPr lang="en-US" dirty="0" smtClean="0"/>
              <a:t>Object Name: Tile panel</a:t>
            </a:r>
          </a:p>
          <a:p>
            <a:r>
              <a:rPr lang="en-US" dirty="0" smtClean="0"/>
              <a:t>Date: first quarter 17th century</a:t>
            </a:r>
          </a:p>
          <a:p>
            <a:r>
              <a:rPr lang="en-US" dirty="0" smtClean="0"/>
              <a:t>Geography: Attributed to Iran, probably Isfahan</a:t>
            </a:r>
          </a:p>
          <a:p>
            <a:r>
              <a:rPr lang="en-US" dirty="0" smtClean="0"/>
              <a:t>Culture: Islamic</a:t>
            </a:r>
          </a:p>
          <a:p>
            <a:r>
              <a:rPr lang="en-US" dirty="0" smtClean="0"/>
              <a:t>Source: The Metropolitan Museum of Art http://www.metmuseum.org/toah/works-of-art/03.9b/</a:t>
            </a:r>
            <a:endParaRPr lang="en-US" dirty="0"/>
          </a:p>
        </p:txBody>
      </p:sp>
      <p:sp>
        <p:nvSpPr>
          <p:cNvPr id="4" name="Slide Number Placeholder 3"/>
          <p:cNvSpPr>
            <a:spLocks noGrp="1"/>
          </p:cNvSpPr>
          <p:nvPr>
            <p:ph type="sldNum" sz="quarter" idx="10"/>
          </p:nvPr>
        </p:nvSpPr>
        <p:spPr/>
        <p:txBody>
          <a:bodyPr/>
          <a:lstStyle/>
          <a:p>
            <a:fld id="{538D2126-B80C-4194-9BDD-A8F78E3125BF}" type="slidenum">
              <a:rPr lang="en-US" smtClean="0"/>
              <a:t>14</a:t>
            </a:fld>
            <a:endParaRPr lang="en-US"/>
          </a:p>
        </p:txBody>
      </p:sp>
    </p:spTree>
    <p:extLst>
      <p:ext uri="{BB962C8B-B14F-4D97-AF65-F5344CB8AC3E}">
        <p14:creationId xmlns:p14="http://schemas.microsoft.com/office/powerpoint/2010/main" val="309335603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hall of hundred mats, where the Princes of the Empire and the Dutch Ambassadors are admitted to an audience of the Emperor ; Musical instruments of Japanese.“</a:t>
            </a:r>
          </a:p>
          <a:p>
            <a:r>
              <a:rPr lang="en-US" dirty="0" smtClean="0"/>
              <a:t>Source:  </a:t>
            </a:r>
            <a:r>
              <a:rPr lang="en-US" i="1" dirty="0" smtClean="0"/>
              <a:t>The New York Public Library Digital Collections</a:t>
            </a:r>
            <a:r>
              <a:rPr lang="en-US" i="0" dirty="0" smtClean="0"/>
              <a:t>,</a:t>
            </a:r>
            <a:r>
              <a:rPr lang="en-US" dirty="0" smtClean="0"/>
              <a:t> 1727</a:t>
            </a:r>
          </a:p>
          <a:p>
            <a:r>
              <a:rPr lang="en-US" dirty="0" smtClean="0"/>
              <a:t>http://digitalcollections.nypl.org/items/510d47d9-4872-a3d9-e040-e00a18064a99</a:t>
            </a:r>
            <a:endParaRPr lang="en-US" dirty="0"/>
          </a:p>
        </p:txBody>
      </p:sp>
      <p:sp>
        <p:nvSpPr>
          <p:cNvPr id="4" name="Slide Number Placeholder 3"/>
          <p:cNvSpPr>
            <a:spLocks noGrp="1"/>
          </p:cNvSpPr>
          <p:nvPr>
            <p:ph type="sldNum" sz="quarter" idx="10"/>
          </p:nvPr>
        </p:nvSpPr>
        <p:spPr/>
        <p:txBody>
          <a:bodyPr/>
          <a:lstStyle/>
          <a:p>
            <a:fld id="{538D2126-B80C-4194-9BDD-A8F78E3125BF}" type="slidenum">
              <a:rPr lang="en-US" smtClean="0"/>
              <a:t>15</a:t>
            </a:fld>
            <a:endParaRPr lang="en-US"/>
          </a:p>
        </p:txBody>
      </p:sp>
    </p:spTree>
    <p:extLst>
      <p:ext uri="{BB962C8B-B14F-4D97-AF65-F5344CB8AC3E}">
        <p14:creationId xmlns:p14="http://schemas.microsoft.com/office/powerpoint/2010/main" val="350417631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smtClean="0">
                <a:solidFill>
                  <a:schemeClr val="tx1"/>
                </a:solidFill>
                <a:effectLst/>
                <a:latin typeface="+mn-lt"/>
                <a:ea typeface="+mn-ea"/>
                <a:cs typeface="+mn-cs"/>
              </a:rPr>
              <a:t>Porcelain dish with cobalt pigment under clear glaze, metal rim</a:t>
            </a:r>
          </a:p>
          <a:p>
            <a:r>
              <a:rPr lang="en-US" sz="1200" b="0" i="0" kern="1200" dirty="0" smtClean="0">
                <a:solidFill>
                  <a:schemeClr val="tx1"/>
                </a:solidFill>
                <a:effectLst/>
                <a:latin typeface="+mn-lt"/>
                <a:ea typeface="+mn-ea"/>
                <a:cs typeface="+mn-cs"/>
              </a:rPr>
              <a:t>China, Qing dynasty, 1662-1722</a:t>
            </a:r>
          </a:p>
          <a:p>
            <a:r>
              <a:rPr lang="en-US" sz="1200" b="0" i="0" kern="1200" dirty="0" err="1" smtClean="0">
                <a:solidFill>
                  <a:schemeClr val="tx1"/>
                </a:solidFill>
                <a:effectLst/>
                <a:latin typeface="+mn-lt"/>
                <a:ea typeface="+mn-ea"/>
                <a:cs typeface="+mn-cs"/>
              </a:rPr>
              <a:t>Freer|Sackler</a:t>
            </a:r>
            <a:r>
              <a:rPr lang="en-US" sz="1200" b="0" i="0" kern="1200" dirty="0" smtClean="0">
                <a:solidFill>
                  <a:schemeClr val="tx1"/>
                </a:solidFill>
                <a:effectLst/>
                <a:latin typeface="+mn-lt"/>
                <a:ea typeface="+mn-ea"/>
                <a:cs typeface="+mn-cs"/>
              </a:rPr>
              <a:t> </a:t>
            </a:r>
            <a:r>
              <a:rPr lang="nb-NO" sz="1200" b="0" i="0" kern="1200" dirty="0" smtClean="0">
                <a:solidFill>
                  <a:schemeClr val="tx1"/>
                </a:solidFill>
                <a:effectLst/>
                <a:latin typeface="+mn-lt"/>
                <a:ea typeface="+mn-ea"/>
                <a:cs typeface="+mn-cs"/>
              </a:rPr>
              <a:t>F1991.63</a:t>
            </a:r>
          </a:p>
          <a:p>
            <a:r>
              <a:rPr lang="nb-NO" dirty="0" smtClean="0"/>
              <a:t>http://www.asia.si.edu/collections/edan/object.php?q=fsg_F1991.63</a:t>
            </a:r>
            <a:endParaRPr lang="en-US" dirty="0"/>
          </a:p>
        </p:txBody>
      </p:sp>
      <p:sp>
        <p:nvSpPr>
          <p:cNvPr id="4" name="Slide Number Placeholder 3"/>
          <p:cNvSpPr>
            <a:spLocks noGrp="1"/>
          </p:cNvSpPr>
          <p:nvPr>
            <p:ph type="sldNum" sz="quarter" idx="10"/>
          </p:nvPr>
        </p:nvSpPr>
        <p:spPr/>
        <p:txBody>
          <a:bodyPr/>
          <a:lstStyle/>
          <a:p>
            <a:fld id="{538D2126-B80C-4194-9BDD-A8F78E3125BF}" type="slidenum">
              <a:rPr lang="en-US" smtClean="0"/>
              <a:t>16</a:t>
            </a:fld>
            <a:endParaRPr lang="en-US"/>
          </a:p>
        </p:txBody>
      </p:sp>
    </p:spTree>
    <p:extLst>
      <p:ext uri="{BB962C8B-B14F-4D97-AF65-F5344CB8AC3E}">
        <p14:creationId xmlns:p14="http://schemas.microsoft.com/office/powerpoint/2010/main" val="21601927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b="0" i="0" kern="1200" dirty="0" smtClean="0">
                <a:solidFill>
                  <a:schemeClr val="tx1"/>
                </a:solidFill>
                <a:effectLst/>
                <a:latin typeface="+mn-lt"/>
                <a:ea typeface="+mn-ea"/>
                <a:cs typeface="+mn-cs"/>
              </a:rPr>
              <a:t>Meissen underglaze blue platter,</a:t>
            </a:r>
            <a:r>
              <a:rPr lang="en-US" sz="1200" b="0" i="0" kern="1200" baseline="0" dirty="0" smtClean="0">
                <a:solidFill>
                  <a:schemeClr val="tx1"/>
                </a:solidFill>
                <a:effectLst/>
                <a:latin typeface="+mn-lt"/>
                <a:ea typeface="+mn-ea"/>
                <a:cs typeface="+mn-cs"/>
              </a:rPr>
              <a:t> in </a:t>
            </a:r>
            <a:r>
              <a:rPr lang="en-US" sz="1200" b="0" i="0" kern="1200" dirty="0" smtClean="0">
                <a:solidFill>
                  <a:schemeClr val="tx1"/>
                </a:solidFill>
                <a:effectLst/>
                <a:latin typeface="+mn-lt"/>
                <a:ea typeface="+mn-ea"/>
                <a:cs typeface="+mn-cs"/>
              </a:rPr>
              <a:t>imitation of the Chinese and Japanese style</a:t>
            </a:r>
          </a:p>
          <a:p>
            <a:pPr marL="0" marR="0" indent="0" algn="l" defTabSz="914400" rtl="0" eaLnBrk="1" fontAlgn="auto" latinLnBrk="0" hangingPunct="1">
              <a:lnSpc>
                <a:spcPct val="100000"/>
              </a:lnSpc>
              <a:spcBef>
                <a:spcPts val="0"/>
              </a:spcBef>
              <a:spcAft>
                <a:spcPts val="0"/>
              </a:spcAft>
              <a:buClrTx/>
              <a:buSzTx/>
              <a:buFontTx/>
              <a:buNone/>
              <a:tabLst/>
              <a:defRPr/>
            </a:pPr>
            <a:r>
              <a:rPr lang="en-US" sz="1200" b="0" i="0" kern="1200" dirty="0" smtClean="0">
                <a:solidFill>
                  <a:schemeClr val="tx1"/>
                </a:solidFill>
                <a:effectLst/>
                <a:latin typeface="+mn-lt"/>
                <a:ea typeface="+mn-ea"/>
                <a:cs typeface="+mn-cs"/>
              </a:rPr>
              <a:t>German, </a:t>
            </a:r>
            <a:r>
              <a:rPr lang="mr-IN" sz="1200" b="0" i="0" kern="1200" dirty="0" smtClean="0">
                <a:solidFill>
                  <a:schemeClr val="tx1"/>
                </a:solidFill>
                <a:effectLst/>
                <a:latin typeface="+mn-lt"/>
                <a:ea typeface="+mn-ea"/>
                <a:cs typeface="+mn-cs"/>
              </a:rPr>
              <a:t>1775-1800</a:t>
            </a:r>
            <a:endParaRPr lang="en-US" sz="1200" b="0" i="0" kern="1200" dirty="0" smtClean="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b="0" i="0" kern="1200" dirty="0" smtClean="0">
                <a:solidFill>
                  <a:schemeClr val="tx1"/>
                </a:solidFill>
                <a:effectLst/>
                <a:latin typeface="+mn-lt"/>
                <a:ea typeface="+mn-ea"/>
                <a:cs typeface="+mn-cs"/>
              </a:rPr>
              <a:t>National Museum of American History, </a:t>
            </a:r>
            <a:r>
              <a:rPr lang="hr-HR" sz="1200" b="0" i="0" kern="1200" dirty="0" smtClean="0">
                <a:solidFill>
                  <a:schemeClr val="tx1"/>
                </a:solidFill>
                <a:effectLst/>
                <a:latin typeface="+mn-lt"/>
                <a:ea typeface="+mn-ea"/>
                <a:cs typeface="+mn-cs"/>
              </a:rPr>
              <a:t>1984.1140</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http://</a:t>
            </a:r>
            <a:r>
              <a:rPr lang="en-US" dirty="0" err="1" smtClean="0"/>
              <a:t>americanhistory.si.edu</a:t>
            </a:r>
            <a:r>
              <a:rPr lang="en-US" dirty="0" smtClean="0"/>
              <a:t>/collections/search/object/nmah_1406003</a:t>
            </a:r>
            <a:endParaRPr lang="en-US" dirty="0"/>
          </a:p>
        </p:txBody>
      </p:sp>
      <p:sp>
        <p:nvSpPr>
          <p:cNvPr id="4" name="Slide Number Placeholder 3"/>
          <p:cNvSpPr>
            <a:spLocks noGrp="1"/>
          </p:cNvSpPr>
          <p:nvPr>
            <p:ph type="sldNum" sz="quarter" idx="10"/>
          </p:nvPr>
        </p:nvSpPr>
        <p:spPr/>
        <p:txBody>
          <a:bodyPr/>
          <a:lstStyle/>
          <a:p>
            <a:fld id="{538D2126-B80C-4194-9BDD-A8F78E3125BF}" type="slidenum">
              <a:rPr lang="en-US" smtClean="0"/>
              <a:t>17</a:t>
            </a:fld>
            <a:endParaRPr lang="en-US"/>
          </a:p>
        </p:txBody>
      </p:sp>
    </p:spTree>
    <p:extLst>
      <p:ext uri="{BB962C8B-B14F-4D97-AF65-F5344CB8AC3E}">
        <p14:creationId xmlns:p14="http://schemas.microsoft.com/office/powerpoint/2010/main" val="134727663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smtClean="0">
                <a:solidFill>
                  <a:schemeClr val="tx1"/>
                </a:solidFill>
                <a:effectLst/>
                <a:latin typeface="+mn-lt"/>
                <a:ea typeface="+mn-ea"/>
                <a:cs typeface="+mn-cs"/>
              </a:rPr>
              <a:t>The Foreigners' Quarter at Canton.</a:t>
            </a:r>
            <a:r>
              <a:rPr lang="en-US" sz="1200" b="0" i="0" kern="1200" baseline="0" dirty="0" smtClean="0">
                <a:solidFill>
                  <a:schemeClr val="tx1"/>
                </a:solidFill>
                <a:effectLst/>
                <a:latin typeface="+mn-lt"/>
                <a:ea typeface="+mn-ea"/>
                <a:cs typeface="+mn-cs"/>
              </a:rPr>
              <a:t> </a:t>
            </a:r>
            <a:r>
              <a:rPr lang="en-US" sz="1200" b="0" i="0" kern="1200" dirty="0" smtClean="0">
                <a:solidFill>
                  <a:schemeClr val="tx1"/>
                </a:solidFill>
                <a:effectLst/>
                <a:latin typeface="+mn-lt"/>
                <a:ea typeface="+mn-ea"/>
                <a:cs typeface="+mn-cs"/>
              </a:rPr>
              <a:t>View of the 'hongs' in Guangzhou with flags of several nations flying from posts along the quayside; the Union flag is prominent; small boats in the river manned by Chinese</a:t>
            </a:r>
          </a:p>
          <a:p>
            <a:r>
              <a:rPr lang="en-US" sz="1200" b="0" i="0" kern="1200" dirty="0" smtClean="0">
                <a:solidFill>
                  <a:schemeClr val="tx1"/>
                </a:solidFill>
                <a:effectLst/>
                <a:latin typeface="+mn-lt"/>
                <a:ea typeface="+mn-ea"/>
                <a:cs typeface="+mn-cs"/>
              </a:rPr>
              <a:t>Illustration to </a:t>
            </a:r>
            <a:r>
              <a:rPr lang="en-US" sz="1200" b="0" i="0" kern="1200" dirty="0" err="1" smtClean="0">
                <a:solidFill>
                  <a:schemeClr val="tx1"/>
                </a:solidFill>
                <a:effectLst/>
                <a:latin typeface="+mn-lt"/>
                <a:ea typeface="+mn-ea"/>
                <a:cs typeface="+mn-cs"/>
              </a:rPr>
              <a:t>Dr</a:t>
            </a:r>
            <a:r>
              <a:rPr lang="en-US" sz="1200" b="0" i="0" kern="1200" dirty="0" smtClean="0">
                <a:solidFill>
                  <a:schemeClr val="tx1"/>
                </a:solidFill>
                <a:effectLst/>
                <a:latin typeface="+mn-lt"/>
                <a:ea typeface="+mn-ea"/>
                <a:cs typeface="+mn-cs"/>
              </a:rPr>
              <a:t> John </a:t>
            </a:r>
            <a:r>
              <a:rPr lang="en-US" sz="1200" b="0" i="0" kern="1200" dirty="0" err="1" smtClean="0">
                <a:solidFill>
                  <a:schemeClr val="tx1"/>
                </a:solidFill>
                <a:effectLst/>
                <a:latin typeface="+mn-lt"/>
                <a:ea typeface="+mn-ea"/>
                <a:cs typeface="+mn-cs"/>
              </a:rPr>
              <a:t>Trusler's</a:t>
            </a:r>
            <a:r>
              <a:rPr lang="en-US" sz="1200" b="0" i="0" kern="1200" dirty="0" smtClean="0">
                <a:solidFill>
                  <a:schemeClr val="tx1"/>
                </a:solidFill>
                <a:effectLst/>
                <a:latin typeface="+mn-lt"/>
                <a:ea typeface="+mn-ea"/>
                <a:cs typeface="+mn-cs"/>
              </a:rPr>
              <a:t> 'The Habitable World Described'. 1789</a:t>
            </a:r>
          </a:p>
          <a:p>
            <a:r>
              <a:rPr lang="en-US" sz="1200" b="0" i="0" kern="1200" dirty="0" smtClean="0">
                <a:solidFill>
                  <a:schemeClr val="tx1"/>
                </a:solidFill>
                <a:effectLst/>
                <a:latin typeface="+mn-lt"/>
                <a:ea typeface="+mn-ea"/>
                <a:cs typeface="+mn-cs"/>
              </a:rPr>
              <a:t>British Museum, </a:t>
            </a:r>
            <a:r>
              <a:rPr lang="fi-FI" sz="1200" b="0" i="0" kern="1200" dirty="0" smtClean="0">
                <a:solidFill>
                  <a:schemeClr val="tx1"/>
                </a:solidFill>
                <a:effectLst/>
                <a:latin typeface="+mn-lt"/>
                <a:ea typeface="+mn-ea"/>
                <a:cs typeface="+mn-cs"/>
              </a:rPr>
              <a:t>1877,1013.230</a:t>
            </a:r>
          </a:p>
          <a:p>
            <a:r>
              <a:rPr lang="fi-FI" dirty="0" smtClean="0"/>
              <a:t>http://</a:t>
            </a:r>
            <a:r>
              <a:rPr lang="fi-FI" dirty="0" err="1" smtClean="0"/>
              <a:t>www.britishmuseum.org</a:t>
            </a:r>
            <a:r>
              <a:rPr lang="fi-FI" dirty="0" smtClean="0"/>
              <a:t>/</a:t>
            </a:r>
            <a:r>
              <a:rPr lang="fi-FI" dirty="0" err="1" smtClean="0"/>
              <a:t>research</a:t>
            </a:r>
            <a:r>
              <a:rPr lang="fi-FI" dirty="0" smtClean="0"/>
              <a:t>/</a:t>
            </a:r>
            <a:r>
              <a:rPr lang="fi-FI" dirty="0" err="1" smtClean="0"/>
              <a:t>collection_online</a:t>
            </a:r>
            <a:r>
              <a:rPr lang="fi-FI" dirty="0" smtClean="0"/>
              <a:t>/</a:t>
            </a:r>
            <a:r>
              <a:rPr lang="fi-FI" dirty="0" err="1" smtClean="0"/>
              <a:t>collection_object_details.aspx?objectId</a:t>
            </a:r>
            <a:r>
              <a:rPr lang="fi-FI" dirty="0" smtClean="0"/>
              <a:t>=3682742&amp;partId=1</a:t>
            </a:r>
            <a:endParaRPr lang="en-US" dirty="0"/>
          </a:p>
        </p:txBody>
      </p:sp>
      <p:sp>
        <p:nvSpPr>
          <p:cNvPr id="4" name="Slide Number Placeholder 3"/>
          <p:cNvSpPr>
            <a:spLocks noGrp="1"/>
          </p:cNvSpPr>
          <p:nvPr>
            <p:ph type="sldNum" sz="quarter" idx="10"/>
          </p:nvPr>
        </p:nvSpPr>
        <p:spPr/>
        <p:txBody>
          <a:bodyPr/>
          <a:lstStyle/>
          <a:p>
            <a:fld id="{538D2126-B80C-4194-9BDD-A8F78E3125BF}" type="slidenum">
              <a:rPr lang="en-US" smtClean="0"/>
              <a:t>18</a:t>
            </a:fld>
            <a:endParaRPr lang="en-US"/>
          </a:p>
        </p:txBody>
      </p:sp>
    </p:spTree>
    <p:extLst>
      <p:ext uri="{BB962C8B-B14F-4D97-AF65-F5344CB8AC3E}">
        <p14:creationId xmlns:p14="http://schemas.microsoft.com/office/powerpoint/2010/main" val="11123564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err="1" smtClean="0">
                <a:solidFill>
                  <a:schemeClr val="tx1"/>
                </a:solidFill>
                <a:effectLst/>
                <a:latin typeface="+mn-lt"/>
                <a:ea typeface="+mn-ea"/>
                <a:cs typeface="+mn-cs"/>
              </a:rPr>
              <a:t>Dejima</a:t>
            </a:r>
            <a:r>
              <a:rPr lang="en-US" sz="1200" b="0" i="0" kern="1200" dirty="0" smtClean="0">
                <a:solidFill>
                  <a:schemeClr val="tx1"/>
                </a:solidFill>
                <a:effectLst/>
                <a:latin typeface="+mn-lt"/>
                <a:ea typeface="+mn-ea"/>
                <a:cs typeface="+mn-cs"/>
              </a:rPr>
              <a:t>, the Dutch factory at Nagasaki.</a:t>
            </a:r>
          </a:p>
          <a:p>
            <a:r>
              <a:rPr lang="en-US" sz="1200" b="0" i="0" kern="1200" dirty="0" smtClean="0">
                <a:solidFill>
                  <a:schemeClr val="tx1"/>
                </a:solidFill>
                <a:effectLst/>
                <a:latin typeface="+mn-lt"/>
                <a:ea typeface="+mn-ea"/>
                <a:cs typeface="+mn-cs"/>
              </a:rPr>
              <a:t>Japan, 1800</a:t>
            </a:r>
          </a:p>
          <a:p>
            <a:r>
              <a:rPr lang="en-US" sz="1200" b="0" i="0" kern="1200" dirty="0" smtClean="0">
                <a:solidFill>
                  <a:schemeClr val="tx1"/>
                </a:solidFill>
                <a:effectLst/>
                <a:latin typeface="+mn-lt"/>
                <a:ea typeface="+mn-ea"/>
                <a:cs typeface="+mn-cs"/>
              </a:rPr>
              <a:t>British Museum, </a:t>
            </a:r>
            <a:r>
              <a:rPr lang="nb-NO" sz="1200" b="0" i="0" kern="1200" dirty="0" smtClean="0">
                <a:solidFill>
                  <a:schemeClr val="tx1"/>
                </a:solidFill>
                <a:effectLst/>
                <a:latin typeface="+mn-lt"/>
                <a:ea typeface="+mn-ea"/>
                <a:cs typeface="+mn-cs"/>
              </a:rPr>
              <a:t>1980,0325,0.3.2</a:t>
            </a:r>
          </a:p>
          <a:p>
            <a:r>
              <a:rPr lang="nb-NO" dirty="0" smtClean="0"/>
              <a:t>http://</a:t>
            </a:r>
            <a:r>
              <a:rPr lang="nb-NO" dirty="0" err="1" smtClean="0"/>
              <a:t>www.britishmuseum.org</a:t>
            </a:r>
            <a:r>
              <a:rPr lang="nb-NO" dirty="0" smtClean="0"/>
              <a:t>/</a:t>
            </a:r>
            <a:r>
              <a:rPr lang="nb-NO" dirty="0" err="1" smtClean="0"/>
              <a:t>research</a:t>
            </a:r>
            <a:r>
              <a:rPr lang="nb-NO" dirty="0" smtClean="0"/>
              <a:t>/</a:t>
            </a:r>
            <a:r>
              <a:rPr lang="nb-NO" dirty="0" err="1" smtClean="0"/>
              <a:t>collection_online</a:t>
            </a:r>
            <a:r>
              <a:rPr lang="nb-NO" dirty="0" smtClean="0"/>
              <a:t>/</a:t>
            </a:r>
            <a:r>
              <a:rPr lang="nb-NO" dirty="0" err="1" smtClean="0"/>
              <a:t>collection_object_details.aspx?objectId</a:t>
            </a:r>
            <a:r>
              <a:rPr lang="nb-NO" dirty="0" smtClean="0"/>
              <a:t>=782692&amp;partId=1</a:t>
            </a:r>
            <a:endParaRPr lang="en-US" dirty="0"/>
          </a:p>
        </p:txBody>
      </p:sp>
      <p:sp>
        <p:nvSpPr>
          <p:cNvPr id="4" name="Slide Number Placeholder 3"/>
          <p:cNvSpPr>
            <a:spLocks noGrp="1"/>
          </p:cNvSpPr>
          <p:nvPr>
            <p:ph type="sldNum" sz="quarter" idx="10"/>
          </p:nvPr>
        </p:nvSpPr>
        <p:spPr/>
        <p:txBody>
          <a:bodyPr/>
          <a:lstStyle/>
          <a:p>
            <a:fld id="{538D2126-B80C-4194-9BDD-A8F78E3125BF}" type="slidenum">
              <a:rPr lang="en-US" smtClean="0"/>
              <a:t>19</a:t>
            </a:fld>
            <a:endParaRPr lang="en-US"/>
          </a:p>
        </p:txBody>
      </p:sp>
    </p:spTree>
    <p:extLst>
      <p:ext uri="{BB962C8B-B14F-4D97-AF65-F5344CB8AC3E}">
        <p14:creationId xmlns:p14="http://schemas.microsoft.com/office/powerpoint/2010/main" val="135246451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"Racial mixture in eighteenth-century Mexico.“</a:t>
            </a:r>
          </a:p>
          <a:p>
            <a:r>
              <a:rPr lang="en-US" dirty="0" smtClean="0"/>
              <a:t>Source:  </a:t>
            </a:r>
            <a:r>
              <a:rPr lang="en-US" i="1" dirty="0" smtClean="0"/>
              <a:t>The New York Public Library Digital Collections</a:t>
            </a:r>
            <a:r>
              <a:rPr lang="en-US" dirty="0" smtClean="0"/>
              <a:t>. 1989. http://digitalcollections.nypl.org/items/510d47db-b78c-a3d9-e040-e00a18064a99</a:t>
            </a:r>
            <a:endParaRPr lang="en-US" dirty="0"/>
          </a:p>
        </p:txBody>
      </p:sp>
      <p:sp>
        <p:nvSpPr>
          <p:cNvPr id="4" name="Slide Number Placeholder 3"/>
          <p:cNvSpPr>
            <a:spLocks noGrp="1"/>
          </p:cNvSpPr>
          <p:nvPr>
            <p:ph type="sldNum" sz="quarter" idx="10"/>
          </p:nvPr>
        </p:nvSpPr>
        <p:spPr/>
        <p:txBody>
          <a:bodyPr/>
          <a:lstStyle/>
          <a:p>
            <a:fld id="{538D2126-B80C-4194-9BDD-A8F78E3125BF}" type="slidenum">
              <a:rPr lang="en-US" smtClean="0"/>
              <a:t>20</a:t>
            </a:fld>
            <a:endParaRPr lang="en-US"/>
          </a:p>
        </p:txBody>
      </p:sp>
    </p:spTree>
    <p:extLst>
      <p:ext uri="{BB962C8B-B14F-4D97-AF65-F5344CB8AC3E}">
        <p14:creationId xmlns:p14="http://schemas.microsoft.com/office/powerpoint/2010/main" val="7051474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Buddha </a:t>
            </a:r>
            <a:r>
              <a:rPr lang="en-US" dirty="0" err="1" smtClean="0"/>
              <a:t>Maitreya</a:t>
            </a:r>
            <a:r>
              <a:rPr lang="en-US" dirty="0" smtClean="0"/>
              <a:t> (Mile </a:t>
            </a:r>
            <a:r>
              <a:rPr lang="en-US" dirty="0" err="1" smtClean="0"/>
              <a:t>fo</a:t>
            </a:r>
            <a:r>
              <a:rPr lang="en-US" dirty="0" smtClean="0"/>
              <a:t>)</a:t>
            </a:r>
          </a:p>
          <a:p>
            <a:r>
              <a:rPr lang="en-US" dirty="0" smtClean="0"/>
              <a:t>China (</a:t>
            </a:r>
            <a:r>
              <a:rPr lang="en-US" sz="1200" b="0" i="0" kern="1200" dirty="0" smtClean="0">
                <a:solidFill>
                  <a:schemeClr val="tx1"/>
                </a:solidFill>
                <a:effectLst/>
                <a:latin typeface="+mn-lt"/>
                <a:ea typeface="+mn-ea"/>
                <a:cs typeface="+mn-cs"/>
              </a:rPr>
              <a:t>Northern Wei dynasty)</a:t>
            </a:r>
            <a:r>
              <a:rPr lang="en-US" dirty="0" smtClean="0"/>
              <a:t>, 486</a:t>
            </a:r>
          </a:p>
          <a:p>
            <a:r>
              <a:rPr lang="en-US" dirty="0" smtClean="0"/>
              <a:t>Metropolitan Museum of Art, 26.123</a:t>
            </a:r>
          </a:p>
          <a:p>
            <a:r>
              <a:rPr lang="en-US" dirty="0" smtClean="0"/>
              <a:t>http://</a:t>
            </a:r>
            <a:r>
              <a:rPr lang="en-US" dirty="0" err="1" smtClean="0"/>
              <a:t>www.metmuseum.org</a:t>
            </a:r>
            <a:r>
              <a:rPr lang="en-US" dirty="0" smtClean="0"/>
              <a:t>/</a:t>
            </a:r>
            <a:r>
              <a:rPr lang="en-US" dirty="0" err="1" smtClean="0"/>
              <a:t>toah</a:t>
            </a:r>
            <a:r>
              <a:rPr lang="en-US" dirty="0" smtClean="0"/>
              <a:t>/works-of-art/26.123/</a:t>
            </a:r>
            <a:endParaRPr lang="en-US" dirty="0"/>
          </a:p>
        </p:txBody>
      </p:sp>
      <p:sp>
        <p:nvSpPr>
          <p:cNvPr id="4" name="Slide Number Placeholder 3"/>
          <p:cNvSpPr>
            <a:spLocks noGrp="1"/>
          </p:cNvSpPr>
          <p:nvPr>
            <p:ph type="sldNum" sz="quarter" idx="10"/>
          </p:nvPr>
        </p:nvSpPr>
        <p:spPr/>
        <p:txBody>
          <a:bodyPr/>
          <a:lstStyle/>
          <a:p>
            <a:fld id="{538D2126-B80C-4194-9BDD-A8F78E3125BF}" type="slidenum">
              <a:rPr lang="en-US" smtClean="0"/>
              <a:t>3</a:t>
            </a:fld>
            <a:endParaRPr lang="en-US"/>
          </a:p>
        </p:txBody>
      </p:sp>
    </p:spTree>
    <p:extLst>
      <p:ext uri="{BB962C8B-B14F-4D97-AF65-F5344CB8AC3E}">
        <p14:creationId xmlns:p14="http://schemas.microsoft.com/office/powerpoint/2010/main" val="122974033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"Scenes in his [Napoleon’s] life: diplomacy &amp; politics”</a:t>
            </a:r>
          </a:p>
          <a:p>
            <a:r>
              <a:rPr lang="en-US" dirty="0" smtClean="0"/>
              <a:t>Source:  </a:t>
            </a:r>
            <a:r>
              <a:rPr lang="en-US" i="1" dirty="0" smtClean="0"/>
              <a:t>The New York Public Library Digital Collections</a:t>
            </a:r>
            <a:r>
              <a:rPr lang="en-US" dirty="0" smtClean="0"/>
              <a:t>. </a:t>
            </a:r>
          </a:p>
          <a:p>
            <a:r>
              <a:rPr lang="en-US" dirty="0" smtClean="0"/>
              <a:t>https://</a:t>
            </a:r>
            <a:r>
              <a:rPr lang="en-US" dirty="0" err="1" smtClean="0"/>
              <a:t>digitalcollections.nypl.org</a:t>
            </a:r>
            <a:r>
              <a:rPr lang="en-US" dirty="0" smtClean="0"/>
              <a:t>/items/6d1df996-998e-f6b6-e040-e00a18063a3f</a:t>
            </a:r>
            <a:endParaRPr lang="en-US" dirty="0"/>
          </a:p>
        </p:txBody>
      </p:sp>
      <p:sp>
        <p:nvSpPr>
          <p:cNvPr id="4" name="Slide Number Placeholder 3"/>
          <p:cNvSpPr>
            <a:spLocks noGrp="1"/>
          </p:cNvSpPr>
          <p:nvPr>
            <p:ph type="sldNum" sz="quarter" idx="10"/>
          </p:nvPr>
        </p:nvSpPr>
        <p:spPr/>
        <p:txBody>
          <a:bodyPr/>
          <a:lstStyle/>
          <a:p>
            <a:fld id="{538D2126-B80C-4194-9BDD-A8F78E3125BF}" type="slidenum">
              <a:rPr lang="en-US" smtClean="0"/>
              <a:t>21</a:t>
            </a:fld>
            <a:endParaRPr lang="en-US"/>
          </a:p>
        </p:txBody>
      </p:sp>
    </p:spTree>
    <p:extLst>
      <p:ext uri="{BB962C8B-B14F-4D97-AF65-F5344CB8AC3E}">
        <p14:creationId xmlns:p14="http://schemas.microsoft.com/office/powerpoint/2010/main" val="412590606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"Elliot, the first missionary among the Indians.“</a:t>
            </a:r>
          </a:p>
          <a:p>
            <a:r>
              <a:rPr lang="en-US" dirty="0" smtClean="0"/>
              <a:t>Source:  </a:t>
            </a:r>
            <a:r>
              <a:rPr lang="en-US" i="1" dirty="0" smtClean="0"/>
              <a:t>The New York Public Library Digital Collections</a:t>
            </a:r>
            <a:r>
              <a:rPr lang="en-US" dirty="0" smtClean="0"/>
              <a:t>. 1858. </a:t>
            </a:r>
          </a:p>
          <a:p>
            <a:r>
              <a:rPr lang="en-US" dirty="0" smtClean="0"/>
              <a:t>http://digitalcollections.nypl.org/items/510d47e0-f3e4-a3d9-e040-e00a18064a99</a:t>
            </a:r>
            <a:endParaRPr lang="en-US" dirty="0"/>
          </a:p>
        </p:txBody>
      </p:sp>
      <p:sp>
        <p:nvSpPr>
          <p:cNvPr id="4" name="Slide Number Placeholder 3"/>
          <p:cNvSpPr>
            <a:spLocks noGrp="1"/>
          </p:cNvSpPr>
          <p:nvPr>
            <p:ph type="sldNum" sz="quarter" idx="10"/>
          </p:nvPr>
        </p:nvSpPr>
        <p:spPr/>
        <p:txBody>
          <a:bodyPr/>
          <a:lstStyle/>
          <a:p>
            <a:fld id="{538D2126-B80C-4194-9BDD-A8F78E3125BF}" type="slidenum">
              <a:rPr lang="en-US" smtClean="0"/>
              <a:t>22</a:t>
            </a:fld>
            <a:endParaRPr lang="en-US"/>
          </a:p>
        </p:txBody>
      </p:sp>
    </p:spTree>
    <p:extLst>
      <p:ext uri="{BB962C8B-B14F-4D97-AF65-F5344CB8AC3E}">
        <p14:creationId xmlns:p14="http://schemas.microsoft.com/office/powerpoint/2010/main" val="372359679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"Reception of the Japanese </a:t>
            </a:r>
            <a:r>
              <a:rPr lang="en-US" dirty="0" err="1" smtClean="0"/>
              <a:t>embassadors</a:t>
            </a:r>
            <a:r>
              <a:rPr lang="en-US" dirty="0" smtClean="0"/>
              <a:t> [i.e. ambassadors] by the President at the White House.“</a:t>
            </a:r>
          </a:p>
          <a:p>
            <a:r>
              <a:rPr lang="en-US" dirty="0" smtClean="0"/>
              <a:t>Source:  </a:t>
            </a:r>
            <a:r>
              <a:rPr lang="en-US" i="1" dirty="0" smtClean="0"/>
              <a:t>The New York Public Library Digital Collections</a:t>
            </a:r>
            <a:r>
              <a:rPr lang="en-US" dirty="0" smtClean="0"/>
              <a:t>. 1860-05-26. </a:t>
            </a:r>
          </a:p>
          <a:p>
            <a:r>
              <a:rPr lang="en-US" dirty="0" smtClean="0"/>
              <a:t>http://digitalcollections.nypl.org/items/510d47e0-f882-a3d9-e040-e00a18064a99</a:t>
            </a:r>
            <a:endParaRPr lang="en-US" dirty="0"/>
          </a:p>
        </p:txBody>
      </p:sp>
      <p:sp>
        <p:nvSpPr>
          <p:cNvPr id="4" name="Slide Number Placeholder 3"/>
          <p:cNvSpPr>
            <a:spLocks noGrp="1"/>
          </p:cNvSpPr>
          <p:nvPr>
            <p:ph type="sldNum" sz="quarter" idx="10"/>
          </p:nvPr>
        </p:nvSpPr>
        <p:spPr/>
        <p:txBody>
          <a:bodyPr/>
          <a:lstStyle/>
          <a:p>
            <a:fld id="{538D2126-B80C-4194-9BDD-A8F78E3125BF}" type="slidenum">
              <a:rPr lang="en-US" smtClean="0"/>
              <a:t>23</a:t>
            </a:fld>
            <a:endParaRPr lang="en-US"/>
          </a:p>
        </p:txBody>
      </p:sp>
    </p:spTree>
    <p:extLst>
      <p:ext uri="{BB962C8B-B14F-4D97-AF65-F5344CB8AC3E}">
        <p14:creationId xmlns:p14="http://schemas.microsoft.com/office/powerpoint/2010/main" val="92248141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1" dirty="0" smtClean="0"/>
              <a:t>An American and a Chinese (</a:t>
            </a:r>
            <a:r>
              <a:rPr lang="en-US" i="1" dirty="0" err="1" smtClean="0"/>
              <a:t>Nankingese</a:t>
            </a:r>
            <a:r>
              <a:rPr lang="en-US" i="1" dirty="0" smtClean="0"/>
              <a:t>)</a:t>
            </a:r>
            <a:r>
              <a:rPr lang="en-US" dirty="0" smtClean="0"/>
              <a:t>, 1860</a:t>
            </a:r>
          </a:p>
          <a:p>
            <a:r>
              <a:rPr lang="en-US" dirty="0" smtClean="0"/>
              <a:t>Source:</a:t>
            </a:r>
            <a:r>
              <a:rPr lang="en-US" baseline="0" dirty="0" smtClean="0"/>
              <a:t> </a:t>
            </a:r>
            <a:r>
              <a:rPr lang="en-US" dirty="0" smtClean="0"/>
              <a:t>Brooklyn Museum, Gift of William and Doris </a:t>
            </a:r>
            <a:r>
              <a:rPr lang="en-US" dirty="0" err="1" smtClean="0"/>
              <a:t>Navin</a:t>
            </a:r>
            <a:r>
              <a:rPr lang="en-US" dirty="0" smtClean="0"/>
              <a:t>, 1998.13.4 (Photo: Brooklyn Museum, 1998.13.4_IMLS_PS3.jpg) </a:t>
            </a:r>
          </a:p>
          <a:p>
            <a:endParaRPr lang="en-US" dirty="0"/>
          </a:p>
        </p:txBody>
      </p:sp>
      <p:sp>
        <p:nvSpPr>
          <p:cNvPr id="4" name="Slide Number Placeholder 3"/>
          <p:cNvSpPr>
            <a:spLocks noGrp="1"/>
          </p:cNvSpPr>
          <p:nvPr>
            <p:ph type="sldNum" sz="quarter" idx="10"/>
          </p:nvPr>
        </p:nvSpPr>
        <p:spPr/>
        <p:txBody>
          <a:bodyPr/>
          <a:lstStyle/>
          <a:p>
            <a:fld id="{538D2126-B80C-4194-9BDD-A8F78E3125BF}" type="slidenum">
              <a:rPr lang="en-US" smtClean="0"/>
              <a:t>24</a:t>
            </a:fld>
            <a:endParaRPr lang="en-US"/>
          </a:p>
        </p:txBody>
      </p:sp>
    </p:spTree>
    <p:extLst>
      <p:ext uri="{BB962C8B-B14F-4D97-AF65-F5344CB8AC3E}">
        <p14:creationId xmlns:p14="http://schemas.microsoft.com/office/powerpoint/2010/main" val="177325959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Cross: Saint Anthony of Padua</a:t>
            </a:r>
          </a:p>
          <a:p>
            <a:r>
              <a:rPr lang="en-US" dirty="0" smtClean="0"/>
              <a:t>Congo, </a:t>
            </a:r>
            <a:r>
              <a:rPr lang="en-US" sz="1200" b="0" i="0" kern="1200" dirty="0" smtClean="0">
                <a:solidFill>
                  <a:schemeClr val="tx1"/>
                </a:solidFill>
                <a:effectLst/>
                <a:latin typeface="+mn-lt"/>
                <a:ea typeface="+mn-ea"/>
                <a:cs typeface="+mn-cs"/>
              </a:rPr>
              <a:t>Pendant figure, 16th–18th century; cross, 19th century</a:t>
            </a:r>
          </a:p>
          <a:p>
            <a:r>
              <a:rPr lang="en-US" sz="1200" b="0" i="0" kern="1200" dirty="0" smtClean="0">
                <a:solidFill>
                  <a:schemeClr val="tx1"/>
                </a:solidFill>
                <a:effectLst/>
                <a:latin typeface="+mn-lt"/>
                <a:ea typeface="+mn-ea"/>
                <a:cs typeface="+mn-cs"/>
              </a:rPr>
              <a:t>Metropolitan Museum of Art, 1999.295.14</a:t>
            </a:r>
          </a:p>
          <a:p>
            <a:r>
              <a:rPr lang="en-US" dirty="0" smtClean="0"/>
              <a:t>http://</a:t>
            </a:r>
            <a:r>
              <a:rPr lang="en-US" dirty="0" err="1" smtClean="0"/>
              <a:t>www.metmuseum.org</a:t>
            </a:r>
            <a:r>
              <a:rPr lang="en-US" dirty="0" smtClean="0"/>
              <a:t>/</a:t>
            </a:r>
            <a:r>
              <a:rPr lang="en-US" dirty="0" err="1" smtClean="0"/>
              <a:t>toah</a:t>
            </a:r>
            <a:r>
              <a:rPr lang="en-US" dirty="0" smtClean="0"/>
              <a:t>/works-of-art/1999.295.14/</a:t>
            </a:r>
            <a:endParaRPr lang="en-US" dirty="0"/>
          </a:p>
        </p:txBody>
      </p:sp>
      <p:sp>
        <p:nvSpPr>
          <p:cNvPr id="4" name="Slide Number Placeholder 3"/>
          <p:cNvSpPr>
            <a:spLocks noGrp="1"/>
          </p:cNvSpPr>
          <p:nvPr>
            <p:ph type="sldNum" sz="quarter" idx="10"/>
          </p:nvPr>
        </p:nvSpPr>
        <p:spPr/>
        <p:txBody>
          <a:bodyPr/>
          <a:lstStyle/>
          <a:p>
            <a:fld id="{538D2126-B80C-4194-9BDD-A8F78E3125BF}" type="slidenum">
              <a:rPr lang="en-US" smtClean="0"/>
              <a:t>25</a:t>
            </a:fld>
            <a:endParaRPr lang="en-US"/>
          </a:p>
        </p:txBody>
      </p:sp>
    </p:spTree>
    <p:extLst>
      <p:ext uri="{BB962C8B-B14F-4D97-AF65-F5344CB8AC3E}">
        <p14:creationId xmlns:p14="http://schemas.microsoft.com/office/powerpoint/2010/main" val="141518498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Double Diptych Icon Pendant</a:t>
            </a:r>
          </a:p>
          <a:p>
            <a:r>
              <a:rPr lang="en-US" dirty="0" smtClean="0"/>
              <a:t>Ethiopia, early 18</a:t>
            </a:r>
            <a:r>
              <a:rPr lang="en-US" baseline="30000" dirty="0" smtClean="0"/>
              <a:t>th</a:t>
            </a:r>
            <a:r>
              <a:rPr lang="en-US" dirty="0" smtClean="0"/>
              <a:t> century</a:t>
            </a:r>
          </a:p>
          <a:p>
            <a:r>
              <a:rPr lang="en-US" dirty="0" smtClean="0"/>
              <a:t>Metropolitan</a:t>
            </a:r>
            <a:r>
              <a:rPr lang="en-US" baseline="0" dirty="0" smtClean="0"/>
              <a:t> Museum of Art, 1997.81.1</a:t>
            </a:r>
          </a:p>
          <a:p>
            <a:r>
              <a:rPr lang="en-US" dirty="0" smtClean="0"/>
              <a:t>http://</a:t>
            </a:r>
            <a:r>
              <a:rPr lang="en-US" dirty="0" err="1" smtClean="0"/>
              <a:t>www.metmuseum.org</a:t>
            </a:r>
            <a:r>
              <a:rPr lang="en-US" dirty="0" smtClean="0"/>
              <a:t>/</a:t>
            </a:r>
            <a:r>
              <a:rPr lang="en-US" dirty="0" err="1" smtClean="0"/>
              <a:t>toah</a:t>
            </a:r>
            <a:r>
              <a:rPr lang="en-US" dirty="0" smtClean="0"/>
              <a:t>/works-of-art/1997.81.1/</a:t>
            </a:r>
            <a:endParaRPr lang="en-US" dirty="0"/>
          </a:p>
        </p:txBody>
      </p:sp>
      <p:sp>
        <p:nvSpPr>
          <p:cNvPr id="4" name="Slide Number Placeholder 3"/>
          <p:cNvSpPr>
            <a:spLocks noGrp="1"/>
          </p:cNvSpPr>
          <p:nvPr>
            <p:ph type="sldNum" sz="quarter" idx="10"/>
          </p:nvPr>
        </p:nvSpPr>
        <p:spPr/>
        <p:txBody>
          <a:bodyPr/>
          <a:lstStyle/>
          <a:p>
            <a:fld id="{538D2126-B80C-4194-9BDD-A8F78E3125BF}" type="slidenum">
              <a:rPr lang="en-US" smtClean="0"/>
              <a:t>26</a:t>
            </a:fld>
            <a:endParaRPr lang="en-US"/>
          </a:p>
        </p:txBody>
      </p:sp>
    </p:spTree>
    <p:extLst>
      <p:ext uri="{BB962C8B-B14F-4D97-AF65-F5344CB8AC3E}">
        <p14:creationId xmlns:p14="http://schemas.microsoft.com/office/powerpoint/2010/main" val="85137745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"Massacre of a mission party of the "Alan [i.e. Allen] Gardiner" by the natives at </a:t>
            </a:r>
            <a:r>
              <a:rPr lang="en-US" dirty="0" err="1" smtClean="0"/>
              <a:t>Woolya</a:t>
            </a:r>
            <a:r>
              <a:rPr lang="en-US" dirty="0" smtClean="0"/>
              <a:t>, Tierra del Fuego.“</a:t>
            </a:r>
          </a:p>
          <a:p>
            <a:r>
              <a:rPr lang="en-US" dirty="0" smtClean="0"/>
              <a:t>Source:  </a:t>
            </a:r>
            <a:r>
              <a:rPr lang="en-US" i="1" dirty="0" smtClean="0"/>
              <a:t>The New York Public Library Digital Collections</a:t>
            </a:r>
            <a:r>
              <a:rPr lang="en-US" dirty="0" smtClean="0"/>
              <a:t>. 1860. </a:t>
            </a:r>
          </a:p>
          <a:p>
            <a:r>
              <a:rPr lang="en-US" dirty="0" smtClean="0"/>
              <a:t>http://digitalcollections.nypl.org/items/510d47e1-3851-a3d9-e040-e00a18064a99</a:t>
            </a:r>
            <a:endParaRPr lang="en-US" dirty="0"/>
          </a:p>
        </p:txBody>
      </p:sp>
      <p:sp>
        <p:nvSpPr>
          <p:cNvPr id="4" name="Slide Number Placeholder 3"/>
          <p:cNvSpPr>
            <a:spLocks noGrp="1"/>
          </p:cNvSpPr>
          <p:nvPr>
            <p:ph type="sldNum" sz="quarter" idx="10"/>
          </p:nvPr>
        </p:nvSpPr>
        <p:spPr/>
        <p:txBody>
          <a:bodyPr/>
          <a:lstStyle/>
          <a:p>
            <a:fld id="{538D2126-B80C-4194-9BDD-A8F78E3125BF}" type="slidenum">
              <a:rPr lang="en-US" smtClean="0"/>
              <a:t>27</a:t>
            </a:fld>
            <a:endParaRPr lang="en-US"/>
          </a:p>
        </p:txBody>
      </p:sp>
    </p:spTree>
    <p:extLst>
      <p:ext uri="{BB962C8B-B14F-4D97-AF65-F5344CB8AC3E}">
        <p14:creationId xmlns:p14="http://schemas.microsoft.com/office/powerpoint/2010/main" val="366880066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"Richmond ladies going to receive government rations: "Don't you think that Yankee must feel like shrinking into his boots before such high-toned Southern ladies as we?"“</a:t>
            </a:r>
          </a:p>
          <a:p>
            <a:r>
              <a:rPr lang="en-US" dirty="0" smtClean="0"/>
              <a:t>Source:  </a:t>
            </a:r>
            <a:r>
              <a:rPr lang="en-US" i="1" dirty="0" smtClean="0"/>
              <a:t>The New York Public Library Digital Collections</a:t>
            </a:r>
            <a:r>
              <a:rPr lang="en-US" dirty="0" smtClean="0"/>
              <a:t>. 1865-06-03. </a:t>
            </a:r>
          </a:p>
          <a:p>
            <a:r>
              <a:rPr lang="en-US" dirty="0" smtClean="0"/>
              <a:t>http://digitalcollections.nypl.org/items/510d47e0-fee7-a3d9-e040-e00a18064a99</a:t>
            </a:r>
            <a:endParaRPr lang="en-US" dirty="0"/>
          </a:p>
        </p:txBody>
      </p:sp>
      <p:sp>
        <p:nvSpPr>
          <p:cNvPr id="4" name="Slide Number Placeholder 3"/>
          <p:cNvSpPr>
            <a:spLocks noGrp="1"/>
          </p:cNvSpPr>
          <p:nvPr>
            <p:ph type="sldNum" sz="quarter" idx="10"/>
          </p:nvPr>
        </p:nvSpPr>
        <p:spPr/>
        <p:txBody>
          <a:bodyPr/>
          <a:lstStyle/>
          <a:p>
            <a:fld id="{538D2126-B80C-4194-9BDD-A8F78E3125BF}" type="slidenum">
              <a:rPr lang="en-US" smtClean="0"/>
              <a:t>28</a:t>
            </a:fld>
            <a:endParaRPr lang="en-US"/>
          </a:p>
        </p:txBody>
      </p:sp>
    </p:spTree>
    <p:extLst>
      <p:ext uri="{BB962C8B-B14F-4D97-AF65-F5344CB8AC3E}">
        <p14:creationId xmlns:p14="http://schemas.microsoft.com/office/powerpoint/2010/main" val="197294668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Climax of English Tradition in America“</a:t>
            </a:r>
          </a:p>
          <a:p>
            <a:r>
              <a:rPr lang="en-US" dirty="0" smtClean="0"/>
              <a:t>Source:  </a:t>
            </a:r>
            <a:r>
              <a:rPr lang="en-US" i="1" dirty="0" smtClean="0"/>
              <a:t>The New York Public Library Digital Collections</a:t>
            </a:r>
            <a:r>
              <a:rPr lang="en-US" dirty="0" smtClean="0"/>
              <a:t>. 1860 - 1920. </a:t>
            </a:r>
          </a:p>
          <a:p>
            <a:r>
              <a:rPr lang="en-US" dirty="0" smtClean="0"/>
              <a:t>http://digitalcollections.nypl.org/items/510d47d9-b098-a3d9-e040-e00a18064a99</a:t>
            </a:r>
            <a:endParaRPr lang="en-US" dirty="0"/>
          </a:p>
        </p:txBody>
      </p:sp>
      <p:sp>
        <p:nvSpPr>
          <p:cNvPr id="4" name="Slide Number Placeholder 3"/>
          <p:cNvSpPr>
            <a:spLocks noGrp="1"/>
          </p:cNvSpPr>
          <p:nvPr>
            <p:ph type="sldNum" sz="quarter" idx="10"/>
          </p:nvPr>
        </p:nvSpPr>
        <p:spPr/>
        <p:txBody>
          <a:bodyPr/>
          <a:lstStyle/>
          <a:p>
            <a:fld id="{538D2126-B80C-4194-9BDD-A8F78E3125BF}" type="slidenum">
              <a:rPr lang="en-US" smtClean="0"/>
              <a:t>29</a:t>
            </a:fld>
            <a:endParaRPr lang="en-US"/>
          </a:p>
        </p:txBody>
      </p:sp>
    </p:spTree>
    <p:extLst>
      <p:ext uri="{BB962C8B-B14F-4D97-AF65-F5344CB8AC3E}">
        <p14:creationId xmlns:p14="http://schemas.microsoft.com/office/powerpoint/2010/main" val="53488389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1" dirty="0" smtClean="0"/>
              <a:t>An Interesting Game</a:t>
            </a:r>
            <a:r>
              <a:rPr lang="en-US" dirty="0" smtClean="0"/>
              <a:t>, 1881</a:t>
            </a:r>
          </a:p>
          <a:p>
            <a:r>
              <a:rPr lang="en-US" dirty="0" smtClean="0"/>
              <a:t>Source:</a:t>
            </a:r>
            <a:r>
              <a:rPr lang="en-US" baseline="0" dirty="0" smtClean="0"/>
              <a:t> </a:t>
            </a:r>
            <a:r>
              <a:rPr lang="en-US" dirty="0" smtClean="0"/>
              <a:t>Brooklyn Museum, Gift of George D. Pratt in memory of Mrs. Charles Pratt, 08.220 (Photo: Brooklyn Museum, 08.220_SL1.jpg) https://www.brooklynmuseum.org/opencollection/objects/231</a:t>
            </a:r>
            <a:endParaRPr lang="en-US" dirty="0"/>
          </a:p>
        </p:txBody>
      </p:sp>
      <p:sp>
        <p:nvSpPr>
          <p:cNvPr id="4" name="Slide Number Placeholder 3"/>
          <p:cNvSpPr>
            <a:spLocks noGrp="1"/>
          </p:cNvSpPr>
          <p:nvPr>
            <p:ph type="sldNum" sz="quarter" idx="10"/>
          </p:nvPr>
        </p:nvSpPr>
        <p:spPr/>
        <p:txBody>
          <a:bodyPr/>
          <a:lstStyle/>
          <a:p>
            <a:fld id="{538D2126-B80C-4194-9BDD-A8F78E3125BF}" type="slidenum">
              <a:rPr lang="en-US" smtClean="0"/>
              <a:t>30</a:t>
            </a:fld>
            <a:endParaRPr lang="en-US"/>
          </a:p>
        </p:txBody>
      </p:sp>
    </p:spTree>
    <p:extLst>
      <p:ext uri="{BB962C8B-B14F-4D97-AF65-F5344CB8AC3E}">
        <p14:creationId xmlns:p14="http://schemas.microsoft.com/office/powerpoint/2010/main" val="132175575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dirty="0" smtClean="0"/>
              <a:t>Solidus</a:t>
            </a:r>
          </a:p>
          <a:p>
            <a:r>
              <a:rPr lang="en-US" dirty="0" smtClean="0"/>
              <a:t>Date: 602–610</a:t>
            </a:r>
          </a:p>
          <a:p>
            <a:r>
              <a:rPr lang="en-US" dirty="0" smtClean="0"/>
              <a:t>Culture: Early Byzantine</a:t>
            </a:r>
          </a:p>
          <a:p>
            <a:r>
              <a:rPr lang="en-US" dirty="0" smtClean="0"/>
              <a:t>Medium: Gold</a:t>
            </a:r>
          </a:p>
          <a:p>
            <a:r>
              <a:rPr lang="en-US" dirty="0" smtClean="0"/>
              <a:t>Source: The Metropolitan Museum of Art http://www.metmuseum.org/toah/works-of-art/04.35.3356/</a:t>
            </a:r>
            <a:endParaRPr lang="en-US" dirty="0"/>
          </a:p>
        </p:txBody>
      </p:sp>
      <p:sp>
        <p:nvSpPr>
          <p:cNvPr id="4" name="Slide Number Placeholder 3"/>
          <p:cNvSpPr>
            <a:spLocks noGrp="1"/>
          </p:cNvSpPr>
          <p:nvPr>
            <p:ph type="sldNum" sz="quarter" idx="10"/>
          </p:nvPr>
        </p:nvSpPr>
        <p:spPr/>
        <p:txBody>
          <a:bodyPr/>
          <a:lstStyle/>
          <a:p>
            <a:fld id="{538D2126-B80C-4194-9BDD-A8F78E3125BF}" type="slidenum">
              <a:rPr lang="en-US" smtClean="0"/>
              <a:t>4</a:t>
            </a:fld>
            <a:endParaRPr lang="en-US"/>
          </a:p>
        </p:txBody>
      </p:sp>
    </p:spTree>
    <p:extLst>
      <p:ext uri="{BB962C8B-B14F-4D97-AF65-F5344CB8AC3E}">
        <p14:creationId xmlns:p14="http://schemas.microsoft.com/office/powerpoint/2010/main" val="302687977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0" dirty="0" smtClean="0">
                <a:effectLst/>
              </a:rPr>
              <a:t>Exposition </a:t>
            </a:r>
            <a:r>
              <a:rPr lang="en-US" i="0" dirty="0" err="1" smtClean="0">
                <a:effectLst/>
              </a:rPr>
              <a:t>universelle</a:t>
            </a:r>
            <a:r>
              <a:rPr lang="en-US" i="0" dirty="0" smtClean="0">
                <a:effectLst/>
              </a:rPr>
              <a:t> de 1889--</a:t>
            </a:r>
            <a:r>
              <a:rPr lang="en-US" i="0" dirty="0" err="1" smtClean="0">
                <a:effectLst/>
              </a:rPr>
              <a:t>Pavillon</a:t>
            </a:r>
            <a:r>
              <a:rPr lang="en-US" i="0" dirty="0" smtClean="0">
                <a:effectLst/>
              </a:rPr>
              <a:t> de </a:t>
            </a:r>
            <a:r>
              <a:rPr lang="en-US" i="0" dirty="0" err="1" smtClean="0">
                <a:effectLst/>
              </a:rPr>
              <a:t>l'industrie</a:t>
            </a:r>
            <a:r>
              <a:rPr lang="en-US" i="0" dirty="0" smtClean="0">
                <a:effectLst/>
              </a:rPr>
              <a:t> du </a:t>
            </a:r>
            <a:r>
              <a:rPr lang="en-US" i="0" dirty="0" err="1" smtClean="0">
                <a:effectLst/>
              </a:rPr>
              <a:t>gaz</a:t>
            </a:r>
            <a:r>
              <a:rPr lang="en-US" i="0" dirty="0" smtClean="0">
                <a:effectLst/>
              </a:rPr>
              <a:t> / ND Phot. </a:t>
            </a:r>
          </a:p>
          <a:p>
            <a:r>
              <a:rPr lang="en-US" dirty="0" smtClean="0">
                <a:effectLst/>
              </a:rPr>
              <a:t>Source:</a:t>
            </a:r>
            <a:r>
              <a:rPr lang="en-US" baseline="0" dirty="0" smtClean="0">
                <a:effectLst/>
              </a:rPr>
              <a:t> </a:t>
            </a:r>
            <a:r>
              <a:rPr lang="en-US" dirty="0" smtClean="0">
                <a:effectLst/>
              </a:rPr>
              <a:t>Library of Congress, </a:t>
            </a:r>
            <a:r>
              <a:rPr lang="mr-IN" sz="1200" b="0" i="0" kern="1200" dirty="0" smtClean="0">
                <a:solidFill>
                  <a:schemeClr val="tx1"/>
                </a:solidFill>
                <a:effectLst/>
                <a:latin typeface="+mn-lt"/>
                <a:ea typeface="+mn-ea"/>
                <a:cs typeface="+mn-cs"/>
              </a:rPr>
              <a:t>LC-USZC2-3659</a:t>
            </a:r>
            <a:endParaRPr lang="en-US" dirty="0" smtClean="0">
              <a:effectLst/>
            </a:endParaRPr>
          </a:p>
          <a:p>
            <a:r>
              <a:rPr lang="en-US" dirty="0" smtClean="0">
                <a:effectLst/>
              </a:rPr>
              <a:t>https://</a:t>
            </a:r>
            <a:r>
              <a:rPr lang="en-US" dirty="0" err="1" smtClean="0">
                <a:effectLst/>
              </a:rPr>
              <a:t>www.loc.gov</a:t>
            </a:r>
            <a:r>
              <a:rPr lang="en-US" dirty="0" smtClean="0">
                <a:effectLst/>
              </a:rPr>
              <a:t>/item/90709853/</a:t>
            </a:r>
            <a:endParaRPr lang="en-US" dirty="0"/>
          </a:p>
        </p:txBody>
      </p:sp>
      <p:sp>
        <p:nvSpPr>
          <p:cNvPr id="4" name="Slide Number Placeholder 3"/>
          <p:cNvSpPr>
            <a:spLocks noGrp="1"/>
          </p:cNvSpPr>
          <p:nvPr>
            <p:ph type="sldNum" sz="quarter" idx="10"/>
          </p:nvPr>
        </p:nvSpPr>
        <p:spPr/>
        <p:txBody>
          <a:bodyPr/>
          <a:lstStyle/>
          <a:p>
            <a:fld id="{538D2126-B80C-4194-9BDD-A8F78E3125BF}" type="slidenum">
              <a:rPr lang="en-US" smtClean="0"/>
              <a:t>31</a:t>
            </a:fld>
            <a:endParaRPr lang="en-US"/>
          </a:p>
        </p:txBody>
      </p:sp>
    </p:spTree>
    <p:extLst>
      <p:ext uri="{BB962C8B-B14F-4D97-AF65-F5344CB8AC3E}">
        <p14:creationId xmlns:p14="http://schemas.microsoft.com/office/powerpoint/2010/main" val="207062540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"Behring sea breakers: Great Britain lays down the law.“</a:t>
            </a:r>
          </a:p>
          <a:p>
            <a:r>
              <a:rPr lang="en-US" dirty="0" smtClean="0"/>
              <a:t>Source:  </a:t>
            </a:r>
            <a:r>
              <a:rPr lang="en-US" i="1" dirty="0" smtClean="0"/>
              <a:t>The New York Public Library Digital Collections</a:t>
            </a:r>
            <a:r>
              <a:rPr lang="en-US" dirty="0" smtClean="0"/>
              <a:t>. 1890-09-13. </a:t>
            </a:r>
          </a:p>
          <a:p>
            <a:r>
              <a:rPr lang="en-US" dirty="0" smtClean="0"/>
              <a:t>http://digitalcollections.nypl.org/items/510d47e0-ffa5-a3d9-e040-e00a18064a99</a:t>
            </a:r>
            <a:endParaRPr lang="en-US" dirty="0"/>
          </a:p>
        </p:txBody>
      </p:sp>
      <p:sp>
        <p:nvSpPr>
          <p:cNvPr id="4" name="Slide Number Placeholder 3"/>
          <p:cNvSpPr>
            <a:spLocks noGrp="1"/>
          </p:cNvSpPr>
          <p:nvPr>
            <p:ph type="sldNum" sz="quarter" idx="10"/>
          </p:nvPr>
        </p:nvSpPr>
        <p:spPr/>
        <p:txBody>
          <a:bodyPr/>
          <a:lstStyle/>
          <a:p>
            <a:fld id="{538D2126-B80C-4194-9BDD-A8F78E3125BF}" type="slidenum">
              <a:rPr lang="en-US" smtClean="0"/>
              <a:t>32</a:t>
            </a:fld>
            <a:endParaRPr lang="en-US"/>
          </a:p>
        </p:txBody>
      </p:sp>
    </p:spTree>
    <p:extLst>
      <p:ext uri="{BB962C8B-B14F-4D97-AF65-F5344CB8AC3E}">
        <p14:creationId xmlns:p14="http://schemas.microsoft.com/office/powerpoint/2010/main" val="393491331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1" dirty="0" smtClean="0"/>
              <a:t>Street Scene (Hester Street)</a:t>
            </a:r>
            <a:r>
              <a:rPr lang="en-US" dirty="0" smtClean="0"/>
              <a:t>, 1905</a:t>
            </a:r>
          </a:p>
          <a:p>
            <a:r>
              <a:rPr lang="en-US" dirty="0" smtClean="0"/>
              <a:t>Source: Brooklyn Museum, Dick S. Ramsay Fund, 40.339 (Photo: Brooklyn Museum</a:t>
            </a:r>
            <a:r>
              <a:rPr lang="en-US" baseline="0" dirty="0" smtClean="0"/>
              <a:t> https://www.brooklynmuseum.org/opencollection/objects/609</a:t>
            </a:r>
            <a:endParaRPr lang="en-US" dirty="0"/>
          </a:p>
        </p:txBody>
      </p:sp>
      <p:sp>
        <p:nvSpPr>
          <p:cNvPr id="4" name="Slide Number Placeholder 3"/>
          <p:cNvSpPr>
            <a:spLocks noGrp="1"/>
          </p:cNvSpPr>
          <p:nvPr>
            <p:ph type="sldNum" sz="quarter" idx="10"/>
          </p:nvPr>
        </p:nvSpPr>
        <p:spPr/>
        <p:txBody>
          <a:bodyPr/>
          <a:lstStyle/>
          <a:p>
            <a:fld id="{538D2126-B80C-4194-9BDD-A8F78E3125BF}" type="slidenum">
              <a:rPr lang="en-US" smtClean="0"/>
              <a:t>33</a:t>
            </a:fld>
            <a:endParaRPr lang="en-US"/>
          </a:p>
        </p:txBody>
      </p:sp>
    </p:spTree>
    <p:extLst>
      <p:ext uri="{BB962C8B-B14F-4D97-AF65-F5344CB8AC3E}">
        <p14:creationId xmlns:p14="http://schemas.microsoft.com/office/powerpoint/2010/main" val="22896595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 H. Richardson; Mrs. Richardson; T. L. Johnson; Mrs. Johnson; [Group of Missionaries; The African Mission.]“</a:t>
            </a:r>
          </a:p>
          <a:p>
            <a:r>
              <a:rPr lang="en-US" dirty="0" smtClean="0"/>
              <a:t>Source:</a:t>
            </a:r>
            <a:r>
              <a:rPr lang="en-US" baseline="0" dirty="0" smtClean="0"/>
              <a:t> </a:t>
            </a:r>
            <a:r>
              <a:rPr lang="en-US" dirty="0" smtClean="0"/>
              <a:t> </a:t>
            </a:r>
            <a:r>
              <a:rPr lang="en-US" i="1" dirty="0" smtClean="0"/>
              <a:t>The New York Public Library Digital Collections</a:t>
            </a:r>
            <a:r>
              <a:rPr lang="en-US" dirty="0" smtClean="0"/>
              <a:t>. 1909. </a:t>
            </a:r>
          </a:p>
          <a:p>
            <a:r>
              <a:rPr lang="en-US" dirty="0" smtClean="0"/>
              <a:t>http://digitalcollections.nypl.org/items/510d47df-a275-a3d9-e040-e00a18064a99</a:t>
            </a:r>
            <a:endParaRPr lang="en-US" dirty="0"/>
          </a:p>
        </p:txBody>
      </p:sp>
      <p:sp>
        <p:nvSpPr>
          <p:cNvPr id="4" name="Slide Number Placeholder 3"/>
          <p:cNvSpPr>
            <a:spLocks noGrp="1"/>
          </p:cNvSpPr>
          <p:nvPr>
            <p:ph type="sldNum" sz="quarter" idx="10"/>
          </p:nvPr>
        </p:nvSpPr>
        <p:spPr/>
        <p:txBody>
          <a:bodyPr/>
          <a:lstStyle/>
          <a:p>
            <a:fld id="{538D2126-B80C-4194-9BDD-A8F78E3125BF}" type="slidenum">
              <a:rPr lang="en-US" smtClean="0"/>
              <a:t>34</a:t>
            </a:fld>
            <a:endParaRPr lang="en-US"/>
          </a:p>
        </p:txBody>
      </p:sp>
    </p:spTree>
    <p:extLst>
      <p:ext uri="{BB962C8B-B14F-4D97-AF65-F5344CB8AC3E}">
        <p14:creationId xmlns:p14="http://schemas.microsoft.com/office/powerpoint/2010/main" val="375981960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"Mixed-blood types.“</a:t>
            </a:r>
          </a:p>
          <a:p>
            <a:r>
              <a:rPr lang="en-US" dirty="0" smtClean="0"/>
              <a:t>Source:  </a:t>
            </a:r>
            <a:r>
              <a:rPr lang="en-US" i="1" dirty="0" smtClean="0"/>
              <a:t>The New York Public Library Digital Collections</a:t>
            </a:r>
            <a:r>
              <a:rPr lang="en-US" dirty="0" smtClean="0"/>
              <a:t>. 1916. </a:t>
            </a:r>
          </a:p>
          <a:p>
            <a:r>
              <a:rPr lang="en-US" dirty="0" smtClean="0"/>
              <a:t>http://digitalcollections.nypl.org/items/510d47df-1f52-a3d9-e040-e00a18064a99</a:t>
            </a:r>
            <a:endParaRPr lang="en-US" dirty="0"/>
          </a:p>
        </p:txBody>
      </p:sp>
      <p:sp>
        <p:nvSpPr>
          <p:cNvPr id="4" name="Slide Number Placeholder 3"/>
          <p:cNvSpPr>
            <a:spLocks noGrp="1"/>
          </p:cNvSpPr>
          <p:nvPr>
            <p:ph type="sldNum" sz="quarter" idx="10"/>
          </p:nvPr>
        </p:nvSpPr>
        <p:spPr/>
        <p:txBody>
          <a:bodyPr/>
          <a:lstStyle/>
          <a:p>
            <a:fld id="{538D2126-B80C-4194-9BDD-A8F78E3125BF}" type="slidenum">
              <a:rPr lang="en-US" smtClean="0"/>
              <a:t>35</a:t>
            </a:fld>
            <a:endParaRPr lang="en-US"/>
          </a:p>
        </p:txBody>
      </p:sp>
    </p:spTree>
    <p:extLst>
      <p:ext uri="{BB962C8B-B14F-4D97-AF65-F5344CB8AC3E}">
        <p14:creationId xmlns:p14="http://schemas.microsoft.com/office/powerpoint/2010/main" val="20381805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err="1" smtClean="0">
                <a:solidFill>
                  <a:schemeClr val="tx1"/>
                </a:solidFill>
                <a:effectLst/>
                <a:latin typeface="+mn-lt"/>
                <a:ea typeface="+mn-ea"/>
                <a:cs typeface="+mn-cs"/>
              </a:rPr>
              <a:t>Waseda</a:t>
            </a:r>
            <a:r>
              <a:rPr lang="en-US" sz="1200" b="0" i="0" kern="1200" dirty="0" smtClean="0">
                <a:solidFill>
                  <a:schemeClr val="tx1"/>
                </a:solidFill>
                <a:effectLst/>
                <a:latin typeface="+mn-lt"/>
                <a:ea typeface="+mn-ea"/>
                <a:cs typeface="+mn-cs"/>
              </a:rPr>
              <a:t> University team from Japan (baseball)</a:t>
            </a:r>
          </a:p>
          <a:p>
            <a:r>
              <a:rPr lang="en-US" sz="1200" b="0" i="0" kern="1200" dirty="0" smtClean="0">
                <a:solidFill>
                  <a:schemeClr val="tx1"/>
                </a:solidFill>
                <a:effectLst/>
                <a:latin typeface="+mn-lt"/>
                <a:ea typeface="+mn-ea"/>
                <a:cs typeface="+mn-cs"/>
              </a:rPr>
              <a:t>Bain News Service, 1916</a:t>
            </a:r>
          </a:p>
          <a:p>
            <a:r>
              <a:rPr lang="en-US" sz="1200" b="0" i="0" kern="1200" dirty="0" smtClean="0">
                <a:solidFill>
                  <a:schemeClr val="tx1"/>
                </a:solidFill>
                <a:effectLst/>
                <a:latin typeface="+mn-lt"/>
                <a:ea typeface="+mn-ea"/>
                <a:cs typeface="+mn-cs"/>
              </a:rPr>
              <a:t>Library of Congress, LC-DIG-ggbain-21500</a:t>
            </a:r>
          </a:p>
          <a:p>
            <a:r>
              <a:rPr lang="en-US" dirty="0" smtClean="0"/>
              <a:t>https://www.loc.gov/item/ggb2005021497/</a:t>
            </a:r>
            <a:endParaRPr lang="en-US" dirty="0"/>
          </a:p>
        </p:txBody>
      </p:sp>
      <p:sp>
        <p:nvSpPr>
          <p:cNvPr id="4" name="Slide Number Placeholder 3"/>
          <p:cNvSpPr>
            <a:spLocks noGrp="1"/>
          </p:cNvSpPr>
          <p:nvPr>
            <p:ph type="sldNum" sz="quarter" idx="10"/>
          </p:nvPr>
        </p:nvSpPr>
        <p:spPr/>
        <p:txBody>
          <a:bodyPr/>
          <a:lstStyle/>
          <a:p>
            <a:fld id="{538D2126-B80C-4194-9BDD-A8F78E3125BF}" type="slidenum">
              <a:rPr lang="en-US" smtClean="0"/>
              <a:t>36</a:t>
            </a:fld>
            <a:endParaRPr lang="en-US"/>
          </a:p>
        </p:txBody>
      </p:sp>
    </p:spTree>
    <p:extLst>
      <p:ext uri="{BB962C8B-B14F-4D97-AF65-F5344CB8AC3E}">
        <p14:creationId xmlns:p14="http://schemas.microsoft.com/office/powerpoint/2010/main" val="1958184403"/>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"Officers of the Railway Men's International Benevolent Industrial Association.“</a:t>
            </a:r>
          </a:p>
          <a:p>
            <a:r>
              <a:rPr lang="en-US" dirty="0" smtClean="0"/>
              <a:t>Source:  </a:t>
            </a:r>
            <a:r>
              <a:rPr lang="en-US" i="1" dirty="0" smtClean="0"/>
              <a:t>The New York Public Library Digital Collections</a:t>
            </a:r>
            <a:r>
              <a:rPr lang="en-US" dirty="0" smtClean="0"/>
              <a:t>. 1922. </a:t>
            </a:r>
          </a:p>
          <a:p>
            <a:r>
              <a:rPr lang="en-US" dirty="0" smtClean="0"/>
              <a:t>http://digitalcollections.nypl.org/items/510d47de-1a4e-a3d9-e040-e00a18064a99</a:t>
            </a:r>
            <a:endParaRPr lang="en-US" dirty="0"/>
          </a:p>
        </p:txBody>
      </p:sp>
      <p:sp>
        <p:nvSpPr>
          <p:cNvPr id="4" name="Slide Number Placeholder 3"/>
          <p:cNvSpPr>
            <a:spLocks noGrp="1"/>
          </p:cNvSpPr>
          <p:nvPr>
            <p:ph type="sldNum" sz="quarter" idx="10"/>
          </p:nvPr>
        </p:nvSpPr>
        <p:spPr/>
        <p:txBody>
          <a:bodyPr/>
          <a:lstStyle/>
          <a:p>
            <a:fld id="{538D2126-B80C-4194-9BDD-A8F78E3125BF}" type="slidenum">
              <a:rPr lang="en-US" smtClean="0"/>
              <a:t>37</a:t>
            </a:fld>
            <a:endParaRPr lang="en-US"/>
          </a:p>
        </p:txBody>
      </p:sp>
    </p:spTree>
    <p:extLst>
      <p:ext uri="{BB962C8B-B14F-4D97-AF65-F5344CB8AC3E}">
        <p14:creationId xmlns:p14="http://schemas.microsoft.com/office/powerpoint/2010/main" val="361847059"/>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"Americana Print: Mayan" Textile</a:t>
            </a:r>
          </a:p>
          <a:p>
            <a:r>
              <a:rPr lang="en-US" dirty="0" smtClean="0"/>
              <a:t>Designed</a:t>
            </a:r>
            <a:r>
              <a:rPr lang="en-US" baseline="0" dirty="0" smtClean="0"/>
              <a:t> by </a:t>
            </a:r>
            <a:r>
              <a:rPr lang="en-US" sz="1200" b="0" i="0" kern="1200" dirty="0" smtClean="0">
                <a:solidFill>
                  <a:schemeClr val="tx1"/>
                </a:solidFill>
                <a:effectLst/>
                <a:latin typeface="+mn-lt"/>
                <a:ea typeface="+mn-ea"/>
                <a:cs typeface="+mn-cs"/>
              </a:rPr>
              <a:t>Charles B. Falls, 1925</a:t>
            </a:r>
            <a:endParaRPr lang="en-US" dirty="0" smtClean="0"/>
          </a:p>
          <a:p>
            <a:r>
              <a:rPr lang="en-US" dirty="0" smtClean="0"/>
              <a:t>Metropolitan Museum of Art, </a:t>
            </a:r>
            <a:r>
              <a:rPr lang="nb-NO" sz="1200" b="0" i="0" kern="1200" dirty="0" smtClean="0">
                <a:solidFill>
                  <a:schemeClr val="tx1"/>
                </a:solidFill>
                <a:effectLst/>
                <a:latin typeface="+mn-lt"/>
                <a:ea typeface="+mn-ea"/>
                <a:cs typeface="+mn-cs"/>
              </a:rPr>
              <a:t>27.150.7</a:t>
            </a:r>
          </a:p>
          <a:p>
            <a:r>
              <a:rPr lang="nb-NO" dirty="0" smtClean="0"/>
              <a:t>http://</a:t>
            </a:r>
            <a:r>
              <a:rPr lang="nb-NO" dirty="0" err="1" smtClean="0"/>
              <a:t>www.metmuseum.org</a:t>
            </a:r>
            <a:r>
              <a:rPr lang="nb-NO" dirty="0" smtClean="0"/>
              <a:t>/art/</a:t>
            </a:r>
            <a:r>
              <a:rPr lang="nb-NO" dirty="0" err="1" smtClean="0"/>
              <a:t>collection</a:t>
            </a:r>
            <a:r>
              <a:rPr lang="nb-NO" dirty="0" smtClean="0"/>
              <a:t>/</a:t>
            </a:r>
            <a:r>
              <a:rPr lang="nb-NO" dirty="0" err="1" smtClean="0"/>
              <a:t>search</a:t>
            </a:r>
            <a:r>
              <a:rPr lang="nb-NO" dirty="0" smtClean="0"/>
              <a:t>/487543</a:t>
            </a:r>
            <a:endParaRPr lang="en-US" dirty="0"/>
          </a:p>
        </p:txBody>
      </p:sp>
      <p:sp>
        <p:nvSpPr>
          <p:cNvPr id="4" name="Slide Number Placeholder 3"/>
          <p:cNvSpPr>
            <a:spLocks noGrp="1"/>
          </p:cNvSpPr>
          <p:nvPr>
            <p:ph type="sldNum" sz="quarter" idx="10"/>
          </p:nvPr>
        </p:nvSpPr>
        <p:spPr/>
        <p:txBody>
          <a:bodyPr/>
          <a:lstStyle/>
          <a:p>
            <a:fld id="{538D2126-B80C-4194-9BDD-A8F78E3125BF}" type="slidenum">
              <a:rPr lang="en-US" smtClean="0"/>
              <a:t>38</a:t>
            </a:fld>
            <a:endParaRPr lang="en-US"/>
          </a:p>
        </p:txBody>
      </p:sp>
    </p:spTree>
    <p:extLst>
      <p:ext uri="{BB962C8B-B14F-4D97-AF65-F5344CB8AC3E}">
        <p14:creationId xmlns:p14="http://schemas.microsoft.com/office/powerpoint/2010/main" val="1759665449"/>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Evening dress </a:t>
            </a:r>
            <a:r>
              <a:rPr lang="en-US" sz="1200" b="0" i="0" kern="1200" dirty="0" smtClean="0">
                <a:solidFill>
                  <a:schemeClr val="tx1"/>
                </a:solidFill>
                <a:effectLst/>
                <a:latin typeface="+mn-lt"/>
                <a:ea typeface="+mn-ea"/>
                <a:cs typeface="+mn-cs"/>
              </a:rPr>
              <a:t>worn by Chinese-American actress Anna May Wong, which evokes the traditional Chinese cheongsam, </a:t>
            </a:r>
            <a:r>
              <a:rPr lang="en-US" sz="1200" b="0" i="0" kern="1200" dirty="0" err="1" smtClean="0">
                <a:solidFill>
                  <a:schemeClr val="tx1"/>
                </a:solidFill>
                <a:effectLst/>
                <a:latin typeface="+mn-lt"/>
                <a:ea typeface="+mn-ea"/>
                <a:cs typeface="+mn-cs"/>
              </a:rPr>
              <a:t>althought</a:t>
            </a:r>
            <a:r>
              <a:rPr lang="en-US" sz="1200" b="0" i="0" kern="1200" dirty="0" smtClean="0">
                <a:solidFill>
                  <a:schemeClr val="tx1"/>
                </a:solidFill>
                <a:effectLst/>
                <a:latin typeface="+mn-lt"/>
                <a:ea typeface="+mn-ea"/>
                <a:cs typeface="+mn-cs"/>
              </a:rPr>
              <a:t> its construction is along the lines of high-necked form-fitting Western gowns from the Belle-</a:t>
            </a:r>
            <a:r>
              <a:rPr lang="en-US" sz="1200" b="0" i="0" kern="1200" dirty="0" err="1" smtClean="0">
                <a:solidFill>
                  <a:schemeClr val="tx1"/>
                </a:solidFill>
                <a:effectLst/>
                <a:latin typeface="+mn-lt"/>
                <a:ea typeface="+mn-ea"/>
                <a:cs typeface="+mn-cs"/>
              </a:rPr>
              <a:t>Epoque</a:t>
            </a:r>
            <a:r>
              <a:rPr lang="en-US" sz="1200" b="0" i="0" kern="1200" dirty="0" smtClean="0">
                <a:solidFill>
                  <a:schemeClr val="tx1"/>
                </a:solidFill>
                <a:effectLst/>
                <a:latin typeface="+mn-lt"/>
                <a:ea typeface="+mn-ea"/>
                <a:cs typeface="+mn-cs"/>
              </a:rPr>
              <a:t> period, 1934</a:t>
            </a:r>
          </a:p>
          <a:p>
            <a:r>
              <a:rPr lang="en-US" sz="1200" b="0" i="0" kern="1200" dirty="0" smtClean="0">
                <a:solidFill>
                  <a:schemeClr val="tx1"/>
                </a:solidFill>
                <a:effectLst/>
                <a:latin typeface="+mn-lt"/>
                <a:ea typeface="+mn-ea"/>
                <a:cs typeface="+mn-cs"/>
              </a:rPr>
              <a:t>Metropolitan Museum of Art, </a:t>
            </a:r>
            <a:r>
              <a:rPr lang="is-IS" sz="1200" b="0" i="0" kern="1200" dirty="0" smtClean="0">
                <a:solidFill>
                  <a:schemeClr val="tx1"/>
                </a:solidFill>
                <a:effectLst/>
                <a:latin typeface="+mn-lt"/>
                <a:ea typeface="+mn-ea"/>
                <a:cs typeface="+mn-cs"/>
              </a:rPr>
              <a:t>2009.300.1507</a:t>
            </a:r>
          </a:p>
          <a:p>
            <a:r>
              <a:rPr lang="en-US" sz="1200" b="0" i="0" kern="1200" dirty="0" smtClean="0">
                <a:solidFill>
                  <a:schemeClr val="tx1"/>
                </a:solidFill>
                <a:effectLst/>
                <a:latin typeface="+mn-lt"/>
                <a:ea typeface="+mn-ea"/>
                <a:cs typeface="+mn-cs"/>
              </a:rPr>
              <a:t>http://</a:t>
            </a:r>
            <a:r>
              <a:rPr lang="en-US" sz="1200" b="0" i="0" kern="1200" dirty="0" err="1" smtClean="0">
                <a:solidFill>
                  <a:schemeClr val="tx1"/>
                </a:solidFill>
                <a:effectLst/>
                <a:latin typeface="+mn-lt"/>
                <a:ea typeface="+mn-ea"/>
                <a:cs typeface="+mn-cs"/>
              </a:rPr>
              <a:t>www.metmuseum.org</a:t>
            </a:r>
            <a:r>
              <a:rPr lang="en-US" sz="1200" b="0" i="0" kern="1200" dirty="0" smtClean="0">
                <a:solidFill>
                  <a:schemeClr val="tx1"/>
                </a:solidFill>
                <a:effectLst/>
                <a:latin typeface="+mn-lt"/>
                <a:ea typeface="+mn-ea"/>
                <a:cs typeface="+mn-cs"/>
              </a:rPr>
              <a:t>/art/collection/search/156230</a:t>
            </a:r>
          </a:p>
          <a:p>
            <a:endParaRPr lang="en-US" sz="1200" b="0" i="0" kern="1200" dirty="0" smtClean="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538D2126-B80C-4194-9BDD-A8F78E3125BF}" type="slidenum">
              <a:rPr lang="en-US" smtClean="0"/>
              <a:t>39</a:t>
            </a:fld>
            <a:endParaRPr lang="en-US"/>
          </a:p>
        </p:txBody>
      </p:sp>
    </p:spTree>
    <p:extLst>
      <p:ext uri="{BB962C8B-B14F-4D97-AF65-F5344CB8AC3E}">
        <p14:creationId xmlns:p14="http://schemas.microsoft.com/office/powerpoint/2010/main" val="852870586"/>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effectLst/>
              </a:rPr>
              <a:t>Children wearing international costumes, 1935</a:t>
            </a:r>
          </a:p>
          <a:p>
            <a:r>
              <a:rPr lang="en-US" dirty="0" smtClean="0">
                <a:effectLst/>
              </a:rPr>
              <a:t>Harris &amp; Ewing, photographer</a:t>
            </a:r>
          </a:p>
          <a:p>
            <a:r>
              <a:rPr lang="en-US" dirty="0" smtClean="0">
                <a:effectLst/>
              </a:rPr>
              <a:t>Source:</a:t>
            </a:r>
            <a:r>
              <a:rPr lang="en-US" baseline="0" dirty="0" smtClean="0">
                <a:effectLst/>
              </a:rPr>
              <a:t> </a:t>
            </a:r>
            <a:r>
              <a:rPr lang="en-US" dirty="0" smtClean="0">
                <a:effectLst/>
              </a:rPr>
              <a:t> Library of Congress, </a:t>
            </a:r>
            <a:r>
              <a:rPr lang="mr-IN" sz="1200" b="0" i="0" kern="1200" dirty="0" smtClean="0">
                <a:solidFill>
                  <a:schemeClr val="tx1"/>
                </a:solidFill>
                <a:effectLst/>
                <a:latin typeface="+mn-lt"/>
                <a:ea typeface="+mn-ea"/>
                <a:cs typeface="+mn-cs"/>
              </a:rPr>
              <a:t>LC-DIG-hec-39733</a:t>
            </a:r>
            <a:endParaRPr lang="en-US" dirty="0" smtClean="0">
              <a:effectLst/>
            </a:endParaRPr>
          </a:p>
          <a:p>
            <a:r>
              <a:rPr lang="en-US" dirty="0" smtClean="0">
                <a:effectLst/>
              </a:rPr>
              <a:t>https://www.loc.gov/item/hec2013009758/.</a:t>
            </a:r>
            <a:endParaRPr lang="en-US" dirty="0"/>
          </a:p>
        </p:txBody>
      </p:sp>
      <p:sp>
        <p:nvSpPr>
          <p:cNvPr id="4" name="Slide Number Placeholder 3"/>
          <p:cNvSpPr>
            <a:spLocks noGrp="1"/>
          </p:cNvSpPr>
          <p:nvPr>
            <p:ph type="sldNum" sz="quarter" idx="10"/>
          </p:nvPr>
        </p:nvSpPr>
        <p:spPr/>
        <p:txBody>
          <a:bodyPr/>
          <a:lstStyle/>
          <a:p>
            <a:fld id="{538D2126-B80C-4194-9BDD-A8F78E3125BF}" type="slidenum">
              <a:rPr lang="en-US" smtClean="0"/>
              <a:t>40</a:t>
            </a:fld>
            <a:endParaRPr lang="en-US"/>
          </a:p>
        </p:txBody>
      </p:sp>
    </p:spTree>
    <p:extLst>
      <p:ext uri="{BB962C8B-B14F-4D97-AF65-F5344CB8AC3E}">
        <p14:creationId xmlns:p14="http://schemas.microsoft.com/office/powerpoint/2010/main" val="62329889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smtClean="0">
                <a:solidFill>
                  <a:schemeClr val="tx1"/>
                </a:solidFill>
                <a:effectLst/>
                <a:latin typeface="+mn-lt"/>
                <a:ea typeface="+mn-ea"/>
                <a:cs typeface="+mn-cs"/>
              </a:rPr>
              <a:t>Lobed cup with lion, foliage, and a ring of raised dots</a:t>
            </a:r>
            <a:r>
              <a:rPr lang="en-US" dirty="0" smtClean="0"/>
              <a:t/>
            </a:r>
            <a:br>
              <a:rPr lang="en-US" dirty="0" smtClean="0"/>
            </a:br>
            <a:r>
              <a:rPr lang="en-US" sz="1200" b="0" i="0" kern="1200" dirty="0" smtClean="0">
                <a:solidFill>
                  <a:schemeClr val="tx1"/>
                </a:solidFill>
                <a:effectLst/>
                <a:latin typeface="+mn-lt"/>
                <a:ea typeface="+mn-ea"/>
                <a:cs typeface="+mn-cs"/>
              </a:rPr>
              <a:t>Central Asia, Sogdiana, probably Uzbekistan, late 6th–early 7th century; found in China</a:t>
            </a:r>
          </a:p>
          <a:p>
            <a:r>
              <a:rPr lang="en-US" sz="1200" b="0" i="0" kern="1200" dirty="0" smtClean="0">
                <a:solidFill>
                  <a:schemeClr val="tx1"/>
                </a:solidFill>
                <a:effectLst/>
                <a:latin typeface="+mn-lt"/>
                <a:ea typeface="+mn-ea"/>
                <a:cs typeface="+mn-cs"/>
              </a:rPr>
              <a:t>Freer Gallery of Art F1997.13</a:t>
            </a:r>
          </a:p>
          <a:p>
            <a:r>
              <a:rPr lang="en-US" dirty="0" smtClean="0"/>
              <a:t>http://</a:t>
            </a:r>
            <a:r>
              <a:rPr lang="en-US" dirty="0" err="1" smtClean="0"/>
              <a:t>www.asia.si.edu</a:t>
            </a:r>
            <a:r>
              <a:rPr lang="en-US" dirty="0" smtClean="0"/>
              <a:t>/explore/</a:t>
            </a:r>
            <a:r>
              <a:rPr lang="en-US" dirty="0" err="1" smtClean="0"/>
              <a:t>asia</a:t>
            </a:r>
            <a:r>
              <a:rPr lang="en-US" dirty="0" smtClean="0"/>
              <a:t>/</a:t>
            </a:r>
            <a:r>
              <a:rPr lang="en-US" dirty="0" err="1" smtClean="0"/>
              <a:t>silkroad</a:t>
            </a:r>
            <a:r>
              <a:rPr lang="en-US" dirty="0" smtClean="0"/>
              <a:t>/</a:t>
            </a:r>
            <a:r>
              <a:rPr lang="en-US" dirty="0" err="1" smtClean="0"/>
              <a:t>cup.asp</a:t>
            </a:r>
            <a:endParaRPr lang="en-US" dirty="0"/>
          </a:p>
        </p:txBody>
      </p:sp>
      <p:sp>
        <p:nvSpPr>
          <p:cNvPr id="4" name="Slide Number Placeholder 3"/>
          <p:cNvSpPr>
            <a:spLocks noGrp="1"/>
          </p:cNvSpPr>
          <p:nvPr>
            <p:ph type="sldNum" sz="quarter" idx="10"/>
          </p:nvPr>
        </p:nvSpPr>
        <p:spPr/>
        <p:txBody>
          <a:bodyPr/>
          <a:lstStyle/>
          <a:p>
            <a:fld id="{538D2126-B80C-4194-9BDD-A8F78E3125BF}" type="slidenum">
              <a:rPr lang="en-US" smtClean="0"/>
              <a:t>5</a:t>
            </a:fld>
            <a:endParaRPr lang="en-US"/>
          </a:p>
        </p:txBody>
      </p:sp>
    </p:spTree>
    <p:extLst>
      <p:ext uri="{BB962C8B-B14F-4D97-AF65-F5344CB8AC3E}">
        <p14:creationId xmlns:p14="http://schemas.microsoft.com/office/powerpoint/2010/main" val="1103110425"/>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"Czechoslovakia Participation - Czechs in traditional dress - On set“</a:t>
            </a:r>
          </a:p>
          <a:p>
            <a:r>
              <a:rPr lang="en-US" dirty="0" smtClean="0"/>
              <a:t>Source:  </a:t>
            </a:r>
            <a:r>
              <a:rPr lang="en-US" i="1" dirty="0" smtClean="0"/>
              <a:t>The New York Public Library Digital Collections</a:t>
            </a:r>
            <a:r>
              <a:rPr lang="en-US" dirty="0" smtClean="0"/>
              <a:t>. 1935 - 1945. </a:t>
            </a:r>
          </a:p>
          <a:p>
            <a:r>
              <a:rPr lang="en-US" dirty="0" smtClean="0"/>
              <a:t>http://digitalcollections.nypl.org/items/5e66b3e9-1187-d471-e040-e00a180654d7</a:t>
            </a:r>
            <a:endParaRPr lang="en-US" dirty="0"/>
          </a:p>
        </p:txBody>
      </p:sp>
      <p:sp>
        <p:nvSpPr>
          <p:cNvPr id="4" name="Slide Number Placeholder 3"/>
          <p:cNvSpPr>
            <a:spLocks noGrp="1"/>
          </p:cNvSpPr>
          <p:nvPr>
            <p:ph type="sldNum" sz="quarter" idx="10"/>
          </p:nvPr>
        </p:nvSpPr>
        <p:spPr/>
        <p:txBody>
          <a:bodyPr/>
          <a:lstStyle/>
          <a:p>
            <a:fld id="{538D2126-B80C-4194-9BDD-A8F78E3125BF}" type="slidenum">
              <a:rPr lang="en-US" smtClean="0"/>
              <a:t>41</a:t>
            </a:fld>
            <a:endParaRPr lang="en-US"/>
          </a:p>
        </p:txBody>
      </p:sp>
    </p:spTree>
    <p:extLst>
      <p:ext uri="{BB962C8B-B14F-4D97-AF65-F5344CB8AC3E}">
        <p14:creationId xmlns:p14="http://schemas.microsoft.com/office/powerpoint/2010/main" val="1548697341"/>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t>
            </a:r>
            <a:r>
              <a:rPr lang="en-US" sz="1200" b="0" i="0" kern="1200" dirty="0" smtClean="0">
                <a:solidFill>
                  <a:schemeClr val="tx1"/>
                </a:solidFill>
                <a:effectLst/>
                <a:latin typeface="+mn-lt"/>
                <a:ea typeface="+mn-ea"/>
                <a:cs typeface="+mn-cs"/>
              </a:rPr>
              <a:t>Leaning Tower of Pizza”</a:t>
            </a:r>
          </a:p>
          <a:p>
            <a:r>
              <a:rPr lang="en-US" sz="1200" b="0" i="0" kern="1200" dirty="0" smtClean="0">
                <a:solidFill>
                  <a:schemeClr val="tx1"/>
                </a:solidFill>
                <a:effectLst/>
                <a:latin typeface="+mn-lt"/>
                <a:ea typeface="+mn-ea"/>
                <a:cs typeface="+mn-cs"/>
              </a:rPr>
              <a:t>Photographer John </a:t>
            </a:r>
            <a:r>
              <a:rPr lang="en-US" sz="1200" b="0" i="0" kern="1200" dirty="0" err="1" smtClean="0">
                <a:solidFill>
                  <a:schemeClr val="tx1"/>
                </a:solidFill>
                <a:effectLst/>
                <a:latin typeface="+mn-lt"/>
                <a:ea typeface="+mn-ea"/>
                <a:cs typeface="+mn-cs"/>
              </a:rPr>
              <a:t>Margolies</a:t>
            </a:r>
            <a:r>
              <a:rPr lang="en-US" sz="1200" b="0" i="0" kern="1200" dirty="0" smtClean="0">
                <a:solidFill>
                  <a:schemeClr val="tx1"/>
                </a:solidFill>
                <a:effectLst/>
                <a:latin typeface="+mn-lt"/>
                <a:ea typeface="+mn-ea"/>
                <a:cs typeface="+mn-cs"/>
              </a:rPr>
              <a:t>, 1984</a:t>
            </a:r>
          </a:p>
          <a:p>
            <a:r>
              <a:rPr lang="en-US" sz="1200" b="0" i="0" kern="1200" dirty="0" smtClean="0">
                <a:solidFill>
                  <a:schemeClr val="tx1"/>
                </a:solidFill>
                <a:effectLst/>
                <a:latin typeface="+mn-lt"/>
                <a:ea typeface="+mn-ea"/>
                <a:cs typeface="+mn-cs"/>
              </a:rPr>
              <a:t>Library</a:t>
            </a:r>
            <a:r>
              <a:rPr lang="en-US" sz="1200" b="0" i="0" kern="1200" baseline="0" dirty="0" smtClean="0">
                <a:solidFill>
                  <a:schemeClr val="tx1"/>
                </a:solidFill>
                <a:effectLst/>
                <a:latin typeface="+mn-lt"/>
                <a:ea typeface="+mn-ea"/>
                <a:cs typeface="+mn-cs"/>
              </a:rPr>
              <a:t> of Congress, </a:t>
            </a:r>
            <a:r>
              <a:rPr lang="mr-IN" sz="1200" b="0" i="0" kern="1200" dirty="0" smtClean="0">
                <a:solidFill>
                  <a:schemeClr val="tx1"/>
                </a:solidFill>
                <a:effectLst/>
                <a:latin typeface="+mn-lt"/>
                <a:ea typeface="+mn-ea"/>
                <a:cs typeface="+mn-cs"/>
              </a:rPr>
              <a:t>LC-MA05- 90</a:t>
            </a:r>
            <a:endParaRPr lang="en-US" sz="1200" b="0" i="0" kern="1200" baseline="0" dirty="0" smtClean="0">
              <a:solidFill>
                <a:schemeClr val="tx1"/>
              </a:solidFill>
              <a:effectLst/>
              <a:latin typeface="+mn-lt"/>
              <a:ea typeface="+mn-ea"/>
              <a:cs typeface="+mn-cs"/>
            </a:endParaRPr>
          </a:p>
          <a:p>
            <a:r>
              <a:rPr lang="en-US" dirty="0" smtClean="0"/>
              <a:t>https://</a:t>
            </a:r>
            <a:r>
              <a:rPr lang="en-US" dirty="0" err="1" smtClean="0"/>
              <a:t>www.loc.gov</a:t>
            </a:r>
            <a:r>
              <a:rPr lang="en-US" dirty="0" smtClean="0"/>
              <a:t>/item/2017702206/</a:t>
            </a:r>
            <a:endParaRPr lang="en-US" dirty="0"/>
          </a:p>
        </p:txBody>
      </p:sp>
      <p:sp>
        <p:nvSpPr>
          <p:cNvPr id="4" name="Slide Number Placeholder 3"/>
          <p:cNvSpPr>
            <a:spLocks noGrp="1"/>
          </p:cNvSpPr>
          <p:nvPr>
            <p:ph type="sldNum" sz="quarter" idx="10"/>
          </p:nvPr>
        </p:nvSpPr>
        <p:spPr/>
        <p:txBody>
          <a:bodyPr/>
          <a:lstStyle/>
          <a:p>
            <a:fld id="{538D2126-B80C-4194-9BDD-A8F78E3125BF}" type="slidenum">
              <a:rPr lang="en-US" smtClean="0"/>
              <a:t>42</a:t>
            </a:fld>
            <a:endParaRPr lang="en-US"/>
          </a:p>
        </p:txBody>
      </p:sp>
    </p:spTree>
    <p:extLst>
      <p:ext uri="{BB962C8B-B14F-4D97-AF65-F5344CB8AC3E}">
        <p14:creationId xmlns:p14="http://schemas.microsoft.com/office/powerpoint/2010/main" val="2021873754"/>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Ensemble, </a:t>
            </a:r>
            <a:r>
              <a:rPr lang="en-US" sz="1200" b="0" i="0" kern="1200" dirty="0" smtClean="0">
                <a:solidFill>
                  <a:schemeClr val="tx1"/>
                </a:solidFill>
                <a:effectLst/>
                <a:latin typeface="+mn-lt"/>
                <a:ea typeface="+mn-ea"/>
                <a:cs typeface="+mn-cs"/>
              </a:rPr>
              <a:t>Japanese aesthetic influenced by Paul </a:t>
            </a:r>
            <a:r>
              <a:rPr lang="en-US" sz="1200" b="0" i="0" kern="1200" dirty="0" err="1" smtClean="0">
                <a:solidFill>
                  <a:schemeClr val="tx1"/>
                </a:solidFill>
                <a:effectLst/>
                <a:latin typeface="+mn-lt"/>
                <a:ea typeface="+mn-ea"/>
                <a:cs typeface="+mn-cs"/>
              </a:rPr>
              <a:t>Poiret's</a:t>
            </a:r>
            <a:r>
              <a:rPr lang="en-US" sz="1200" b="0" i="0" kern="1200" dirty="0" smtClean="0">
                <a:solidFill>
                  <a:schemeClr val="tx1"/>
                </a:solidFill>
                <a:effectLst/>
                <a:latin typeface="+mn-lt"/>
                <a:ea typeface="+mn-ea"/>
                <a:cs typeface="+mn-cs"/>
              </a:rPr>
              <a:t> harem and lampshade ensembles, which reflected both the elegance of French fashion and the regionally inspired folksiness of Léon Bakst's designs for the Ballets </a:t>
            </a:r>
            <a:r>
              <a:rPr lang="en-US" sz="1200" b="0" i="0" kern="1200" dirty="0" err="1" smtClean="0">
                <a:solidFill>
                  <a:schemeClr val="tx1"/>
                </a:solidFill>
                <a:effectLst/>
                <a:latin typeface="+mn-lt"/>
                <a:ea typeface="+mn-ea"/>
                <a:cs typeface="+mn-cs"/>
              </a:rPr>
              <a:t>Russes</a:t>
            </a:r>
            <a:endParaRPr lang="en-US" dirty="0" smtClean="0"/>
          </a:p>
          <a:p>
            <a:r>
              <a:rPr lang="en-US" sz="1200" b="0" i="0" kern="1200" dirty="0" smtClean="0">
                <a:solidFill>
                  <a:schemeClr val="tx1"/>
                </a:solidFill>
                <a:effectLst/>
                <a:latin typeface="+mn-lt"/>
                <a:ea typeface="+mn-ea"/>
                <a:cs typeface="+mn-cs"/>
              </a:rPr>
              <a:t>By </a:t>
            </a:r>
            <a:r>
              <a:rPr lang="en-US" sz="1200" b="0" i="0" kern="1200" dirty="0" err="1" smtClean="0">
                <a:solidFill>
                  <a:schemeClr val="tx1"/>
                </a:solidFill>
                <a:effectLst/>
                <a:latin typeface="+mn-lt"/>
                <a:ea typeface="+mn-ea"/>
                <a:cs typeface="+mn-cs"/>
              </a:rPr>
              <a:t>Issey</a:t>
            </a:r>
            <a:r>
              <a:rPr lang="en-US" sz="1200" b="0" i="0" kern="1200" dirty="0" smtClean="0">
                <a:solidFill>
                  <a:schemeClr val="tx1"/>
                </a:solidFill>
                <a:effectLst/>
                <a:latin typeface="+mn-lt"/>
                <a:ea typeface="+mn-ea"/>
                <a:cs typeface="+mn-cs"/>
              </a:rPr>
              <a:t> Miyake (Japanese, born 1938)</a:t>
            </a:r>
          </a:p>
          <a:p>
            <a:r>
              <a:rPr lang="en-US" dirty="0" smtClean="0"/>
              <a:t>Metropolitan Museum of Art, </a:t>
            </a:r>
            <a:r>
              <a:rPr lang="mr-IN" sz="1200" b="0" i="0" kern="1200" dirty="0" smtClean="0">
                <a:solidFill>
                  <a:schemeClr val="tx1"/>
                </a:solidFill>
                <a:effectLst/>
                <a:latin typeface="+mn-lt"/>
                <a:ea typeface="+mn-ea"/>
                <a:cs typeface="+mn-cs"/>
              </a:rPr>
              <a:t>1996.335.10a–</a:t>
            </a:r>
            <a:r>
              <a:rPr lang="mr-IN" sz="1200" b="0" i="0" kern="1200" dirty="0" err="1" smtClean="0">
                <a:solidFill>
                  <a:schemeClr val="tx1"/>
                </a:solidFill>
                <a:effectLst/>
                <a:latin typeface="+mn-lt"/>
                <a:ea typeface="+mn-ea"/>
                <a:cs typeface="+mn-cs"/>
              </a:rPr>
              <a:t>c</a:t>
            </a:r>
            <a:endParaRPr lang="en-US" sz="1200" b="0" i="0" kern="1200" dirty="0" smtClean="0">
              <a:solidFill>
                <a:schemeClr val="tx1"/>
              </a:solidFill>
              <a:effectLst/>
              <a:latin typeface="+mn-lt"/>
              <a:ea typeface="+mn-ea"/>
              <a:cs typeface="+mn-cs"/>
            </a:endParaRPr>
          </a:p>
          <a:p>
            <a:r>
              <a:rPr lang="en-US" dirty="0" smtClean="0"/>
              <a:t>http://www.metmuseum.org/art/collection/search/79193</a:t>
            </a:r>
            <a:endParaRPr lang="en-US" dirty="0"/>
          </a:p>
        </p:txBody>
      </p:sp>
      <p:sp>
        <p:nvSpPr>
          <p:cNvPr id="4" name="Slide Number Placeholder 3"/>
          <p:cNvSpPr>
            <a:spLocks noGrp="1"/>
          </p:cNvSpPr>
          <p:nvPr>
            <p:ph type="sldNum" sz="quarter" idx="10"/>
          </p:nvPr>
        </p:nvSpPr>
        <p:spPr/>
        <p:txBody>
          <a:bodyPr/>
          <a:lstStyle/>
          <a:p>
            <a:fld id="{538D2126-B80C-4194-9BDD-A8F78E3125BF}" type="slidenum">
              <a:rPr lang="en-US" smtClean="0"/>
              <a:t>43</a:t>
            </a:fld>
            <a:endParaRPr lang="en-US"/>
          </a:p>
        </p:txBody>
      </p:sp>
    </p:spTree>
    <p:extLst>
      <p:ext uri="{BB962C8B-B14F-4D97-AF65-F5344CB8AC3E}">
        <p14:creationId xmlns:p14="http://schemas.microsoft.com/office/powerpoint/2010/main" val="163948203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dirty="0" smtClean="0"/>
              <a:t>Coin Weight</a:t>
            </a:r>
          </a:p>
          <a:p>
            <a:r>
              <a:rPr lang="en-US" dirty="0" smtClean="0"/>
              <a:t>Object Name: Coin weight</a:t>
            </a:r>
          </a:p>
          <a:p>
            <a:r>
              <a:rPr lang="en-US" dirty="0" smtClean="0"/>
              <a:t>Date: 808–810</a:t>
            </a:r>
          </a:p>
          <a:p>
            <a:r>
              <a:rPr lang="en-US" dirty="0" smtClean="0"/>
              <a:t>Geography: Attributed to Egypt</a:t>
            </a:r>
          </a:p>
          <a:p>
            <a:r>
              <a:rPr lang="en-US" dirty="0" smtClean="0"/>
              <a:t>Culture: Islamic</a:t>
            </a:r>
          </a:p>
          <a:p>
            <a:r>
              <a:rPr lang="en-US" dirty="0" smtClean="0"/>
              <a:t>Source: The Metropolitan Museum of Art</a:t>
            </a:r>
            <a:r>
              <a:rPr lang="en-US" baseline="0" dirty="0" smtClean="0"/>
              <a:t> http://www.metmuseum.org/toah/works-of-art/08.256.20/</a:t>
            </a:r>
            <a:endParaRPr lang="en-US" dirty="0"/>
          </a:p>
        </p:txBody>
      </p:sp>
      <p:sp>
        <p:nvSpPr>
          <p:cNvPr id="4" name="Slide Number Placeholder 3"/>
          <p:cNvSpPr>
            <a:spLocks noGrp="1"/>
          </p:cNvSpPr>
          <p:nvPr>
            <p:ph type="sldNum" sz="quarter" idx="10"/>
          </p:nvPr>
        </p:nvSpPr>
        <p:spPr/>
        <p:txBody>
          <a:bodyPr/>
          <a:lstStyle/>
          <a:p>
            <a:fld id="{538D2126-B80C-4194-9BDD-A8F78E3125BF}" type="slidenum">
              <a:rPr lang="en-US" smtClean="0"/>
              <a:t>6</a:t>
            </a:fld>
            <a:endParaRPr lang="en-US"/>
          </a:p>
        </p:txBody>
      </p:sp>
    </p:spTree>
    <p:extLst>
      <p:ext uri="{BB962C8B-B14F-4D97-AF65-F5344CB8AC3E}">
        <p14:creationId xmlns:p14="http://schemas.microsoft.com/office/powerpoint/2010/main" val="58655806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Lewis chessmen, ivory</a:t>
            </a:r>
          </a:p>
          <a:p>
            <a:r>
              <a:rPr lang="en-US" dirty="0" smtClean="0"/>
              <a:t>Scotland, 1150-1175</a:t>
            </a:r>
          </a:p>
          <a:p>
            <a:r>
              <a:rPr lang="en-US" dirty="0" smtClean="0"/>
              <a:t>British Museum, </a:t>
            </a:r>
            <a:r>
              <a:rPr lang="fi-FI" sz="1200" b="0" i="0" kern="1200" dirty="0" smtClean="0">
                <a:solidFill>
                  <a:schemeClr val="tx1"/>
                </a:solidFill>
                <a:effectLst/>
                <a:latin typeface="+mn-lt"/>
                <a:ea typeface="+mn-ea"/>
                <a:cs typeface="+mn-cs"/>
              </a:rPr>
              <a:t>1831,1101.136</a:t>
            </a:r>
          </a:p>
          <a:p>
            <a:r>
              <a:rPr lang="fi-FI" dirty="0" smtClean="0"/>
              <a:t>http://www.britishmuseum.org/research/collection_online/collection_object_details.aspx?objectId=6229&amp;partId=1</a:t>
            </a:r>
            <a:endParaRPr lang="en-US" dirty="0"/>
          </a:p>
        </p:txBody>
      </p:sp>
      <p:sp>
        <p:nvSpPr>
          <p:cNvPr id="4" name="Slide Number Placeholder 3"/>
          <p:cNvSpPr>
            <a:spLocks noGrp="1"/>
          </p:cNvSpPr>
          <p:nvPr>
            <p:ph type="sldNum" sz="quarter" idx="10"/>
          </p:nvPr>
        </p:nvSpPr>
        <p:spPr/>
        <p:txBody>
          <a:bodyPr/>
          <a:lstStyle/>
          <a:p>
            <a:fld id="{538D2126-B80C-4194-9BDD-A8F78E3125BF}" type="slidenum">
              <a:rPr lang="en-US" smtClean="0"/>
              <a:t>7</a:t>
            </a:fld>
            <a:endParaRPr lang="en-US"/>
          </a:p>
        </p:txBody>
      </p:sp>
    </p:spTree>
    <p:extLst>
      <p:ext uri="{BB962C8B-B14F-4D97-AF65-F5344CB8AC3E}">
        <p14:creationId xmlns:p14="http://schemas.microsoft.com/office/powerpoint/2010/main" val="29678478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b="0" i="0" kern="1200" dirty="0" smtClean="0">
                <a:solidFill>
                  <a:schemeClr val="tx1"/>
                </a:solidFill>
                <a:effectLst/>
                <a:latin typeface="+mn-lt"/>
                <a:ea typeface="+mn-ea"/>
                <a:cs typeface="+mn-cs"/>
              </a:rPr>
              <a:t>Lotus Sutra, Chapters 20-23</a:t>
            </a:r>
          </a:p>
          <a:p>
            <a:r>
              <a:rPr lang="en-US" dirty="0" smtClean="0"/>
              <a:t>Japan, 1180</a:t>
            </a:r>
          </a:p>
          <a:p>
            <a:r>
              <a:rPr lang="en-US" dirty="0" err="1" smtClean="0"/>
              <a:t>Freer|Sackler</a:t>
            </a:r>
            <a:r>
              <a:rPr lang="en-US" dirty="0" smtClean="0"/>
              <a:t> </a:t>
            </a:r>
            <a:r>
              <a:rPr lang="nb-NO" sz="1200" b="0" i="0" kern="1200" dirty="0" smtClean="0">
                <a:solidFill>
                  <a:schemeClr val="tx1"/>
                </a:solidFill>
                <a:effectLst/>
                <a:latin typeface="+mn-lt"/>
                <a:ea typeface="+mn-ea"/>
                <a:cs typeface="+mn-cs"/>
              </a:rPr>
              <a:t>F1980.199</a:t>
            </a:r>
          </a:p>
          <a:p>
            <a:r>
              <a:rPr lang="nb-NO" dirty="0" smtClean="0"/>
              <a:t>http://www.asia.si.edu/collections/edan/object.php?q=fsg_F1980.199</a:t>
            </a:r>
            <a:endParaRPr lang="en-US" dirty="0"/>
          </a:p>
        </p:txBody>
      </p:sp>
      <p:sp>
        <p:nvSpPr>
          <p:cNvPr id="4" name="Slide Number Placeholder 3"/>
          <p:cNvSpPr>
            <a:spLocks noGrp="1"/>
          </p:cNvSpPr>
          <p:nvPr>
            <p:ph type="sldNum" sz="quarter" idx="10"/>
          </p:nvPr>
        </p:nvSpPr>
        <p:spPr/>
        <p:txBody>
          <a:bodyPr/>
          <a:lstStyle/>
          <a:p>
            <a:fld id="{538D2126-B80C-4194-9BDD-A8F78E3125BF}" type="slidenum">
              <a:rPr lang="en-US" smtClean="0"/>
              <a:t>8</a:t>
            </a:fld>
            <a:endParaRPr lang="en-US"/>
          </a:p>
        </p:txBody>
      </p:sp>
    </p:spTree>
    <p:extLst>
      <p:ext uri="{BB962C8B-B14F-4D97-AF65-F5344CB8AC3E}">
        <p14:creationId xmlns:p14="http://schemas.microsoft.com/office/powerpoint/2010/main" val="16643998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smtClean="0">
                <a:solidFill>
                  <a:schemeClr val="tx1"/>
                </a:solidFill>
                <a:effectLst/>
                <a:latin typeface="+mn-lt"/>
                <a:ea typeface="+mn-ea"/>
                <a:cs typeface="+mn-cs"/>
              </a:rPr>
              <a:t>Portrait of Marco Polo (1254-1324)</a:t>
            </a:r>
          </a:p>
          <a:p>
            <a:r>
              <a:rPr lang="en-US" sz="1200" b="0" i="0" kern="1200" dirty="0" smtClean="0">
                <a:solidFill>
                  <a:schemeClr val="tx1"/>
                </a:solidFill>
                <a:effectLst/>
                <a:latin typeface="+mn-lt"/>
                <a:ea typeface="+mn-ea"/>
                <a:cs typeface="+mn-cs"/>
              </a:rPr>
              <a:t>Engraving by Paolo </a:t>
            </a:r>
            <a:r>
              <a:rPr lang="en-US" sz="1200" b="0" i="0" kern="1200" dirty="0" err="1" smtClean="0">
                <a:solidFill>
                  <a:schemeClr val="tx1"/>
                </a:solidFill>
                <a:effectLst/>
                <a:latin typeface="+mn-lt"/>
                <a:ea typeface="+mn-ea"/>
                <a:cs typeface="+mn-cs"/>
              </a:rPr>
              <a:t>Caronni</a:t>
            </a:r>
            <a:endParaRPr lang="en-US" sz="1200" b="0" i="0" kern="1200" dirty="0" smtClean="0">
              <a:solidFill>
                <a:schemeClr val="tx1"/>
              </a:solidFill>
              <a:effectLst/>
              <a:latin typeface="+mn-lt"/>
              <a:ea typeface="+mn-ea"/>
              <a:cs typeface="+mn-cs"/>
            </a:endParaRPr>
          </a:p>
          <a:p>
            <a:r>
              <a:rPr lang="en-US" sz="1200" b="0" i="0" kern="1200" dirty="0" smtClean="0">
                <a:solidFill>
                  <a:schemeClr val="tx1"/>
                </a:solidFill>
                <a:effectLst/>
                <a:latin typeface="+mn-lt"/>
                <a:ea typeface="+mn-ea"/>
                <a:cs typeface="+mn-cs"/>
              </a:rPr>
              <a:t>British Museum, </a:t>
            </a:r>
            <a:r>
              <a:rPr lang="fi-FI" sz="1200" b="0" i="0" kern="1200" dirty="0" smtClean="0">
                <a:solidFill>
                  <a:schemeClr val="tx1"/>
                </a:solidFill>
                <a:effectLst/>
                <a:latin typeface="+mn-lt"/>
                <a:ea typeface="+mn-ea"/>
                <a:cs typeface="+mn-cs"/>
              </a:rPr>
              <a:t>1878,1214.496</a:t>
            </a:r>
          </a:p>
          <a:p>
            <a:r>
              <a:rPr lang="fi-FI" dirty="0" smtClean="0"/>
              <a:t>http://</a:t>
            </a:r>
            <a:r>
              <a:rPr lang="fi-FI" dirty="0" err="1" smtClean="0"/>
              <a:t>www.britishmuseum.org</a:t>
            </a:r>
            <a:r>
              <a:rPr lang="fi-FI" dirty="0" smtClean="0"/>
              <a:t>/</a:t>
            </a:r>
            <a:r>
              <a:rPr lang="fi-FI" dirty="0" err="1" smtClean="0"/>
              <a:t>research</a:t>
            </a:r>
            <a:r>
              <a:rPr lang="fi-FI" dirty="0" smtClean="0"/>
              <a:t>/</a:t>
            </a:r>
            <a:r>
              <a:rPr lang="fi-FI" dirty="0" err="1" smtClean="0"/>
              <a:t>collection_online</a:t>
            </a:r>
            <a:r>
              <a:rPr lang="fi-FI" dirty="0" smtClean="0"/>
              <a:t>/</a:t>
            </a:r>
            <a:r>
              <a:rPr lang="fi-FI" dirty="0" err="1" smtClean="0"/>
              <a:t>collection_object_details.aspx?objectId</a:t>
            </a:r>
            <a:r>
              <a:rPr lang="fi-FI" dirty="0" smtClean="0"/>
              <a:t>=3757160&amp;partId=1</a:t>
            </a:r>
            <a:endParaRPr lang="en-US" dirty="0"/>
          </a:p>
        </p:txBody>
      </p:sp>
      <p:sp>
        <p:nvSpPr>
          <p:cNvPr id="4" name="Slide Number Placeholder 3"/>
          <p:cNvSpPr>
            <a:spLocks noGrp="1"/>
          </p:cNvSpPr>
          <p:nvPr>
            <p:ph type="sldNum" sz="quarter" idx="10"/>
          </p:nvPr>
        </p:nvSpPr>
        <p:spPr/>
        <p:txBody>
          <a:bodyPr/>
          <a:lstStyle/>
          <a:p>
            <a:fld id="{538D2126-B80C-4194-9BDD-A8F78E3125BF}" type="slidenum">
              <a:rPr lang="en-US" smtClean="0"/>
              <a:t>9</a:t>
            </a:fld>
            <a:endParaRPr lang="en-US"/>
          </a:p>
        </p:txBody>
      </p:sp>
    </p:spTree>
    <p:extLst>
      <p:ext uri="{BB962C8B-B14F-4D97-AF65-F5344CB8AC3E}">
        <p14:creationId xmlns:p14="http://schemas.microsoft.com/office/powerpoint/2010/main" val="71528521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smtClean="0">
                <a:solidFill>
                  <a:schemeClr val="tx1"/>
                </a:solidFill>
                <a:effectLst/>
                <a:latin typeface="+mn-lt"/>
                <a:ea typeface="+mn-ea"/>
                <a:cs typeface="+mn-cs"/>
              </a:rPr>
              <a:t>Christopher Columbus seated and meeting with Nicolas </a:t>
            </a:r>
            <a:r>
              <a:rPr lang="en-US" sz="1200" b="0" i="0" kern="1200" dirty="0" err="1" smtClean="0">
                <a:solidFill>
                  <a:schemeClr val="tx1"/>
                </a:solidFill>
                <a:effectLst/>
                <a:latin typeface="+mn-lt"/>
                <a:ea typeface="+mn-ea"/>
                <a:cs typeface="+mn-cs"/>
              </a:rPr>
              <a:t>Perrenot</a:t>
            </a:r>
            <a:r>
              <a:rPr lang="en-US" sz="1200" b="0" i="0" kern="1200" dirty="0" smtClean="0">
                <a:solidFill>
                  <a:schemeClr val="tx1"/>
                </a:solidFill>
                <a:effectLst/>
                <a:latin typeface="+mn-lt"/>
                <a:ea typeface="+mn-ea"/>
                <a:cs typeface="+mn-cs"/>
              </a:rPr>
              <a:t>, Chancellor to Emperor Charles V</a:t>
            </a:r>
          </a:p>
          <a:p>
            <a:r>
              <a:rPr lang="en-US" sz="1200" b="0" i="0" kern="1200" dirty="0" smtClean="0">
                <a:solidFill>
                  <a:schemeClr val="tx1"/>
                </a:solidFill>
                <a:effectLst/>
                <a:latin typeface="+mn-lt"/>
                <a:ea typeface="+mn-ea"/>
                <a:cs typeface="+mn-cs"/>
              </a:rPr>
              <a:t>Anonymous engraving, </a:t>
            </a:r>
            <a:r>
              <a:rPr lang="mr-IN" sz="1200" b="0" i="0" kern="1200" dirty="0" smtClean="0">
                <a:solidFill>
                  <a:schemeClr val="tx1"/>
                </a:solidFill>
                <a:effectLst/>
                <a:latin typeface="+mn-lt"/>
                <a:ea typeface="+mn-ea"/>
                <a:cs typeface="+mn-cs"/>
              </a:rPr>
              <a:t>1530-1560 (</a:t>
            </a:r>
            <a:r>
              <a:rPr lang="mr-IN" sz="1200" b="0" i="0" kern="1200" dirty="0" err="1" smtClean="0">
                <a:solidFill>
                  <a:schemeClr val="tx1"/>
                </a:solidFill>
                <a:effectLst/>
                <a:latin typeface="+mn-lt"/>
                <a:ea typeface="+mn-ea"/>
                <a:cs typeface="+mn-cs"/>
              </a:rPr>
              <a:t>c</a:t>
            </a:r>
            <a:r>
              <a:rPr lang="mr-IN" sz="1200" b="0" i="0" kern="1200" dirty="0" smtClean="0">
                <a:solidFill>
                  <a:schemeClr val="tx1"/>
                </a:solidFill>
                <a:effectLst/>
                <a:latin typeface="+mn-lt"/>
                <a:ea typeface="+mn-ea"/>
                <a:cs typeface="+mn-cs"/>
              </a:rPr>
              <a:t>.)</a:t>
            </a:r>
            <a:endParaRPr lang="en-US" sz="1200" b="0" i="0" kern="1200" dirty="0" smtClean="0">
              <a:solidFill>
                <a:schemeClr val="tx1"/>
              </a:solidFill>
              <a:effectLst/>
              <a:latin typeface="+mn-lt"/>
              <a:ea typeface="+mn-ea"/>
              <a:cs typeface="+mn-cs"/>
            </a:endParaRPr>
          </a:p>
          <a:p>
            <a:r>
              <a:rPr lang="en-US" sz="1200" b="0" i="0" kern="1200" dirty="0" smtClean="0">
                <a:solidFill>
                  <a:schemeClr val="tx1"/>
                </a:solidFill>
                <a:effectLst/>
                <a:latin typeface="+mn-lt"/>
                <a:ea typeface="+mn-ea"/>
                <a:cs typeface="+mn-cs"/>
              </a:rPr>
              <a:t>British Museum, </a:t>
            </a:r>
            <a:r>
              <a:rPr lang="hr-HR" sz="1200" b="0" i="0" kern="1200" dirty="0" smtClean="0">
                <a:solidFill>
                  <a:schemeClr val="tx1"/>
                </a:solidFill>
                <a:effectLst/>
                <a:latin typeface="+mn-lt"/>
                <a:ea typeface="+mn-ea"/>
                <a:cs typeface="+mn-cs"/>
              </a:rPr>
              <a:t>1868,0328.839</a:t>
            </a:r>
          </a:p>
          <a:p>
            <a:r>
              <a:rPr lang="en-US" dirty="0" smtClean="0"/>
              <a:t>http://</a:t>
            </a:r>
            <a:r>
              <a:rPr lang="en-US" dirty="0" err="1" smtClean="0"/>
              <a:t>www.britishmuseum.org</a:t>
            </a:r>
            <a:r>
              <a:rPr lang="en-US" dirty="0" smtClean="0"/>
              <a:t>/research/</a:t>
            </a:r>
            <a:r>
              <a:rPr lang="en-US" dirty="0" err="1" smtClean="0"/>
              <a:t>collection_online</a:t>
            </a:r>
            <a:r>
              <a:rPr lang="en-US" dirty="0" smtClean="0"/>
              <a:t>/</a:t>
            </a:r>
            <a:r>
              <a:rPr lang="en-US" dirty="0" err="1" smtClean="0"/>
              <a:t>collection_object_details.aspx?objectId</a:t>
            </a:r>
            <a:r>
              <a:rPr lang="en-US" dirty="0" smtClean="0"/>
              <a:t>=1590843&amp;partId=1</a:t>
            </a:r>
            <a:endParaRPr lang="en-US" dirty="0"/>
          </a:p>
        </p:txBody>
      </p:sp>
      <p:sp>
        <p:nvSpPr>
          <p:cNvPr id="4" name="Slide Number Placeholder 3"/>
          <p:cNvSpPr>
            <a:spLocks noGrp="1"/>
          </p:cNvSpPr>
          <p:nvPr>
            <p:ph type="sldNum" sz="quarter" idx="10"/>
          </p:nvPr>
        </p:nvSpPr>
        <p:spPr/>
        <p:txBody>
          <a:bodyPr/>
          <a:lstStyle/>
          <a:p>
            <a:fld id="{538D2126-B80C-4194-9BDD-A8F78E3125BF}" type="slidenum">
              <a:rPr lang="en-US" smtClean="0"/>
              <a:t>10</a:t>
            </a:fld>
            <a:endParaRPr lang="en-US"/>
          </a:p>
        </p:txBody>
      </p:sp>
    </p:spTree>
    <p:extLst>
      <p:ext uri="{BB962C8B-B14F-4D97-AF65-F5344CB8AC3E}">
        <p14:creationId xmlns:p14="http://schemas.microsoft.com/office/powerpoint/2010/main" val="176432341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89BE0D7C-121B-4656-BB6A-5C44DA173D6D}" type="datetimeFigureOut">
              <a:rPr lang="en-US" smtClean="0"/>
              <a:t>11/3/2020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ACDCE1C-D30F-429A-A98A-C251C005AA49}" type="slidenum">
              <a:rPr lang="en-US" smtClean="0"/>
              <a:t>‹#›</a:t>
            </a:fld>
            <a:endParaRPr lang="en-US"/>
          </a:p>
        </p:txBody>
      </p:sp>
    </p:spTree>
    <p:extLst>
      <p:ext uri="{BB962C8B-B14F-4D97-AF65-F5344CB8AC3E}">
        <p14:creationId xmlns:p14="http://schemas.microsoft.com/office/powerpoint/2010/main" val="263811624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9BE0D7C-121B-4656-BB6A-5C44DA173D6D}" type="datetimeFigureOut">
              <a:rPr lang="en-US" smtClean="0"/>
              <a:t>11/3/2020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ACDCE1C-D30F-429A-A98A-C251C005AA49}" type="slidenum">
              <a:rPr lang="en-US" smtClean="0"/>
              <a:t>‹#›</a:t>
            </a:fld>
            <a:endParaRPr lang="en-US"/>
          </a:p>
        </p:txBody>
      </p:sp>
    </p:spTree>
    <p:extLst>
      <p:ext uri="{BB962C8B-B14F-4D97-AF65-F5344CB8AC3E}">
        <p14:creationId xmlns:p14="http://schemas.microsoft.com/office/powerpoint/2010/main" val="15470806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9BE0D7C-121B-4656-BB6A-5C44DA173D6D}" type="datetimeFigureOut">
              <a:rPr lang="en-US" smtClean="0"/>
              <a:t>11/3/2020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ACDCE1C-D30F-429A-A98A-C251C005AA49}" type="slidenum">
              <a:rPr lang="en-US" smtClean="0"/>
              <a:t>‹#›</a:t>
            </a:fld>
            <a:endParaRPr lang="en-US"/>
          </a:p>
        </p:txBody>
      </p:sp>
    </p:spTree>
    <p:extLst>
      <p:ext uri="{BB962C8B-B14F-4D97-AF65-F5344CB8AC3E}">
        <p14:creationId xmlns:p14="http://schemas.microsoft.com/office/powerpoint/2010/main" val="29813242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9BE0D7C-121B-4656-BB6A-5C44DA173D6D}" type="datetimeFigureOut">
              <a:rPr lang="en-US" smtClean="0"/>
              <a:t>11/3/2020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ACDCE1C-D30F-429A-A98A-C251C005AA49}" type="slidenum">
              <a:rPr lang="en-US" smtClean="0"/>
              <a:t>‹#›</a:t>
            </a:fld>
            <a:endParaRPr lang="en-US"/>
          </a:p>
        </p:txBody>
      </p:sp>
    </p:spTree>
    <p:extLst>
      <p:ext uri="{BB962C8B-B14F-4D97-AF65-F5344CB8AC3E}">
        <p14:creationId xmlns:p14="http://schemas.microsoft.com/office/powerpoint/2010/main" val="37268865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89BE0D7C-121B-4656-BB6A-5C44DA173D6D}" type="datetimeFigureOut">
              <a:rPr lang="en-US" smtClean="0"/>
              <a:t>11/3/2020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ACDCE1C-D30F-429A-A98A-C251C005AA49}" type="slidenum">
              <a:rPr lang="en-US" smtClean="0"/>
              <a:t>‹#›</a:t>
            </a:fld>
            <a:endParaRPr lang="en-US"/>
          </a:p>
        </p:txBody>
      </p:sp>
    </p:spTree>
    <p:extLst>
      <p:ext uri="{BB962C8B-B14F-4D97-AF65-F5344CB8AC3E}">
        <p14:creationId xmlns:p14="http://schemas.microsoft.com/office/powerpoint/2010/main" val="36661809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89BE0D7C-121B-4656-BB6A-5C44DA173D6D}" type="datetimeFigureOut">
              <a:rPr lang="en-US" smtClean="0"/>
              <a:t>11/3/2020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ACDCE1C-D30F-429A-A98A-C251C005AA49}" type="slidenum">
              <a:rPr lang="en-US" smtClean="0"/>
              <a:t>‹#›</a:t>
            </a:fld>
            <a:endParaRPr lang="en-US"/>
          </a:p>
        </p:txBody>
      </p:sp>
    </p:spTree>
    <p:extLst>
      <p:ext uri="{BB962C8B-B14F-4D97-AF65-F5344CB8AC3E}">
        <p14:creationId xmlns:p14="http://schemas.microsoft.com/office/powerpoint/2010/main" val="374827604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89BE0D7C-121B-4656-BB6A-5C44DA173D6D}" type="datetimeFigureOut">
              <a:rPr lang="en-US" smtClean="0"/>
              <a:t>11/3/2020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ACDCE1C-D30F-429A-A98A-C251C005AA49}" type="slidenum">
              <a:rPr lang="en-US" smtClean="0"/>
              <a:t>‹#›</a:t>
            </a:fld>
            <a:endParaRPr lang="en-US"/>
          </a:p>
        </p:txBody>
      </p:sp>
    </p:spTree>
    <p:extLst>
      <p:ext uri="{BB962C8B-B14F-4D97-AF65-F5344CB8AC3E}">
        <p14:creationId xmlns:p14="http://schemas.microsoft.com/office/powerpoint/2010/main" val="274039300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89BE0D7C-121B-4656-BB6A-5C44DA173D6D}" type="datetimeFigureOut">
              <a:rPr lang="en-US" smtClean="0"/>
              <a:t>11/3/2020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ACDCE1C-D30F-429A-A98A-C251C005AA49}" type="slidenum">
              <a:rPr lang="en-US" smtClean="0"/>
              <a:t>‹#›</a:t>
            </a:fld>
            <a:endParaRPr lang="en-US"/>
          </a:p>
        </p:txBody>
      </p:sp>
    </p:spTree>
    <p:extLst>
      <p:ext uri="{BB962C8B-B14F-4D97-AF65-F5344CB8AC3E}">
        <p14:creationId xmlns:p14="http://schemas.microsoft.com/office/powerpoint/2010/main" val="23523127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9BE0D7C-121B-4656-BB6A-5C44DA173D6D}" type="datetimeFigureOut">
              <a:rPr lang="en-US" smtClean="0"/>
              <a:t>11/3/2020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ACDCE1C-D30F-429A-A98A-C251C005AA49}" type="slidenum">
              <a:rPr lang="en-US" smtClean="0"/>
              <a:t>‹#›</a:t>
            </a:fld>
            <a:endParaRPr lang="en-US"/>
          </a:p>
        </p:txBody>
      </p:sp>
    </p:spTree>
    <p:extLst>
      <p:ext uri="{BB962C8B-B14F-4D97-AF65-F5344CB8AC3E}">
        <p14:creationId xmlns:p14="http://schemas.microsoft.com/office/powerpoint/2010/main" val="328103608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9BE0D7C-121B-4656-BB6A-5C44DA173D6D}" type="datetimeFigureOut">
              <a:rPr lang="en-US" smtClean="0"/>
              <a:t>11/3/2020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ACDCE1C-D30F-429A-A98A-C251C005AA49}" type="slidenum">
              <a:rPr lang="en-US" smtClean="0"/>
              <a:t>‹#›</a:t>
            </a:fld>
            <a:endParaRPr lang="en-US"/>
          </a:p>
        </p:txBody>
      </p:sp>
    </p:spTree>
    <p:extLst>
      <p:ext uri="{BB962C8B-B14F-4D97-AF65-F5344CB8AC3E}">
        <p14:creationId xmlns:p14="http://schemas.microsoft.com/office/powerpoint/2010/main" val="158292782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9BE0D7C-121B-4656-BB6A-5C44DA173D6D}" type="datetimeFigureOut">
              <a:rPr lang="en-US" smtClean="0"/>
              <a:t>11/3/2020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ACDCE1C-D30F-429A-A98A-C251C005AA49}" type="slidenum">
              <a:rPr lang="en-US" smtClean="0"/>
              <a:t>‹#›</a:t>
            </a:fld>
            <a:endParaRPr lang="en-US"/>
          </a:p>
        </p:txBody>
      </p:sp>
    </p:spTree>
    <p:extLst>
      <p:ext uri="{BB962C8B-B14F-4D97-AF65-F5344CB8AC3E}">
        <p14:creationId xmlns:p14="http://schemas.microsoft.com/office/powerpoint/2010/main" val="350002291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9BE0D7C-121B-4656-BB6A-5C44DA173D6D}" type="datetimeFigureOut">
              <a:rPr lang="en-US" smtClean="0"/>
              <a:t>11/3/2020</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ACDCE1C-D30F-429A-A98A-C251C005AA49}" type="slidenum">
              <a:rPr lang="en-US" smtClean="0"/>
              <a:t>‹#›</a:t>
            </a:fld>
            <a:endParaRPr lang="en-US"/>
          </a:p>
        </p:txBody>
      </p:sp>
    </p:spTree>
    <p:extLst>
      <p:ext uri="{BB962C8B-B14F-4D97-AF65-F5344CB8AC3E}">
        <p14:creationId xmlns:p14="http://schemas.microsoft.com/office/powerpoint/2010/main" val="136425626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9.tiff"/><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10.tiff"/><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image" Target="../media/image11.tiff"/><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image" Target="../media/image12.tiff"/><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3" Type="http://schemas.openxmlformats.org/officeDocument/2006/relationships/image" Target="../media/image15.tiff"/><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3" Type="http://schemas.openxmlformats.org/officeDocument/2006/relationships/image" Target="../media/image16.tiff"/><Relationship Id="rId2" Type="http://schemas.openxmlformats.org/officeDocument/2006/relationships/notesSlide" Target="../notesSlides/notesSlide16.xml"/><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3" Type="http://schemas.openxmlformats.org/officeDocument/2006/relationships/image" Target="../media/image17.tiff"/><Relationship Id="rId2" Type="http://schemas.openxmlformats.org/officeDocument/2006/relationships/notesSlide" Target="../notesSlides/notesSlide17.xml"/><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3" Type="http://schemas.openxmlformats.org/officeDocument/2006/relationships/image" Target="../media/image18.tiff"/><Relationship Id="rId2" Type="http://schemas.openxmlformats.org/officeDocument/2006/relationships/notesSlide" Target="../notesSlides/notesSlide18.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image" Target="../media/image1.tiff"/><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9.xml"/><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0.xml"/><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1.xml"/><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22.xml"/><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3.xml"/><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3" Type="http://schemas.openxmlformats.org/officeDocument/2006/relationships/image" Target="../media/image24.tiff"/><Relationship Id="rId2" Type="http://schemas.openxmlformats.org/officeDocument/2006/relationships/notesSlide" Target="../notesSlides/notesSlide24.xml"/><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3" Type="http://schemas.openxmlformats.org/officeDocument/2006/relationships/image" Target="../media/image25.tiff"/><Relationship Id="rId2" Type="http://schemas.openxmlformats.org/officeDocument/2006/relationships/notesSlide" Target="../notesSlides/notesSlide25.xml"/><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6.xml"/><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7.xml"/><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8.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9.xml"/><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30.xml"/><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31.xml"/><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3" Type="http://schemas.openxmlformats.org/officeDocument/2006/relationships/image" Target="../media/image32.jpg"/><Relationship Id="rId2" Type="http://schemas.openxmlformats.org/officeDocument/2006/relationships/notesSlide" Target="../notesSlides/notesSlide32.xml"/><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3" Type="http://schemas.openxmlformats.org/officeDocument/2006/relationships/image" Target="../media/image33.jpg"/><Relationship Id="rId2" Type="http://schemas.openxmlformats.org/officeDocument/2006/relationships/notesSlide" Target="../notesSlides/notesSlide33.xml"/><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34.xml"/><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3" Type="http://schemas.openxmlformats.org/officeDocument/2006/relationships/image" Target="../media/image35.tiff"/><Relationship Id="rId2" Type="http://schemas.openxmlformats.org/officeDocument/2006/relationships/notesSlide" Target="../notesSlides/notesSlide35.xml"/><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36.xml"/><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3" Type="http://schemas.openxmlformats.org/officeDocument/2006/relationships/image" Target="../media/image37.tiff"/><Relationship Id="rId2" Type="http://schemas.openxmlformats.org/officeDocument/2006/relationships/notesSlide" Target="../notesSlides/notesSlide37.xml"/><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3" Type="http://schemas.openxmlformats.org/officeDocument/2006/relationships/image" Target="../media/image38.tiff"/><Relationship Id="rId2" Type="http://schemas.openxmlformats.org/officeDocument/2006/relationships/notesSlide" Target="../notesSlides/notesSlide38.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39.xml"/><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40.xml"/><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3" Type="http://schemas.openxmlformats.org/officeDocument/2006/relationships/image" Target="../media/image41.tiff"/><Relationship Id="rId2" Type="http://schemas.openxmlformats.org/officeDocument/2006/relationships/notesSlide" Target="../notesSlides/notesSlide41.xml"/><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3" Type="http://schemas.openxmlformats.org/officeDocument/2006/relationships/image" Target="../media/image42.tiff"/><Relationship Id="rId2" Type="http://schemas.openxmlformats.org/officeDocument/2006/relationships/notesSlide" Target="../notesSlides/notesSlide42.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4.tiff"/><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6.tiff"/><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7.tiff"/><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8.tiff"/><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Cultural Exchange</a:t>
            </a:r>
            <a:endParaRPr lang="en-US" dirty="0"/>
          </a:p>
        </p:txBody>
      </p:sp>
    </p:spTree>
    <p:extLst>
      <p:ext uri="{BB962C8B-B14F-4D97-AF65-F5344CB8AC3E}">
        <p14:creationId xmlns:p14="http://schemas.microsoft.com/office/powerpoint/2010/main" val="35610561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n engraving of the meeting of the Chancellor to Emperor Charles V, Nicolas Perrenot, and Christopher Columbus; they are seated at a table, discussing as more than a dozen people surround them and look at them." title="Christopher Columbus seated and meeting with Nicolas Perrenot,"/>
          <p:cNvPicPr>
            <a:picLocks noChangeAspect="1"/>
          </p:cNvPicPr>
          <p:nvPr/>
        </p:nvPicPr>
        <p:blipFill>
          <a:blip r:embed="rId3"/>
          <a:stretch>
            <a:fillRect/>
          </a:stretch>
        </p:blipFill>
        <p:spPr>
          <a:xfrm>
            <a:off x="228600" y="134925"/>
            <a:ext cx="8763000" cy="6531356"/>
          </a:xfrm>
          <a:prstGeom prst="rect">
            <a:avLst/>
          </a:prstGeom>
        </p:spPr>
      </p:pic>
      <p:sp>
        <p:nvSpPr>
          <p:cNvPr id="3" name="Title 2" hidden="1"/>
          <p:cNvSpPr>
            <a:spLocks noGrp="1"/>
          </p:cNvSpPr>
          <p:nvPr>
            <p:ph type="title"/>
          </p:nvPr>
        </p:nvSpPr>
        <p:spPr/>
        <p:txBody>
          <a:bodyPr/>
          <a:lstStyle/>
          <a:p>
            <a:r>
              <a:rPr lang="en-IN" dirty="0" smtClean="0"/>
              <a:t>10</a:t>
            </a:r>
            <a:endParaRPr lang="en-US" dirty="0"/>
          </a:p>
        </p:txBody>
      </p:sp>
    </p:spTree>
    <p:extLst>
      <p:ext uri="{BB962C8B-B14F-4D97-AF65-F5344CB8AC3E}">
        <p14:creationId xmlns:p14="http://schemas.microsoft.com/office/powerpoint/2010/main" val="94473201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drawing of a bunch of horn plantains on a tall stalk." title="Horn plantains (bananas) on the stalk"/>
          <p:cNvPicPr>
            <a:picLocks noChangeAspect="1"/>
          </p:cNvPicPr>
          <p:nvPr/>
        </p:nvPicPr>
        <p:blipFill>
          <a:blip r:embed="rId3"/>
          <a:stretch>
            <a:fillRect/>
          </a:stretch>
        </p:blipFill>
        <p:spPr>
          <a:xfrm>
            <a:off x="2013045" y="0"/>
            <a:ext cx="5117910" cy="6858000"/>
          </a:xfrm>
          <a:prstGeom prst="rect">
            <a:avLst/>
          </a:prstGeom>
        </p:spPr>
      </p:pic>
      <p:sp>
        <p:nvSpPr>
          <p:cNvPr id="2" name="Title 1" hidden="1"/>
          <p:cNvSpPr>
            <a:spLocks noGrp="1"/>
          </p:cNvSpPr>
          <p:nvPr>
            <p:ph type="title"/>
          </p:nvPr>
        </p:nvSpPr>
        <p:spPr/>
        <p:txBody>
          <a:bodyPr/>
          <a:lstStyle/>
          <a:p>
            <a:r>
              <a:rPr lang="en-IN" dirty="0" smtClean="0"/>
              <a:t>11</a:t>
            </a:r>
            <a:endParaRPr lang="en-US" dirty="0"/>
          </a:p>
        </p:txBody>
      </p:sp>
    </p:spTree>
    <p:extLst>
      <p:ext uri="{BB962C8B-B14F-4D97-AF65-F5344CB8AC3E}">
        <p14:creationId xmlns:p14="http://schemas.microsoft.com/office/powerpoint/2010/main" val="184442060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relief plaque of Oba seated in the center and flanked by two soldiers, facing inwards, kneeling. All three of them wear cylindrical crowns with protrusions and have large neckpieces, high up, covering their lower lips. They also wear wristlets and anklets. Three of them wear straight skirts and long-sleeved shirts. Oba holds an ax up in his right hand. Two small European figures, facing Oba, flank either side of his crown." title="Oba flanked by two kneeling supporters."/>
          <p:cNvPicPr>
            <a:picLocks noChangeAspect="1"/>
          </p:cNvPicPr>
          <p:nvPr/>
        </p:nvPicPr>
        <p:blipFill>
          <a:blip r:embed="rId3"/>
          <a:stretch>
            <a:fillRect/>
          </a:stretch>
        </p:blipFill>
        <p:spPr>
          <a:xfrm>
            <a:off x="1542848" y="0"/>
            <a:ext cx="6058304" cy="6858000"/>
          </a:xfrm>
          <a:prstGeom prst="rect">
            <a:avLst/>
          </a:prstGeom>
        </p:spPr>
      </p:pic>
      <p:sp>
        <p:nvSpPr>
          <p:cNvPr id="3" name="Title 2" hidden="1"/>
          <p:cNvSpPr>
            <a:spLocks noGrp="1"/>
          </p:cNvSpPr>
          <p:nvPr>
            <p:ph type="title"/>
          </p:nvPr>
        </p:nvSpPr>
        <p:spPr/>
        <p:txBody>
          <a:bodyPr/>
          <a:lstStyle/>
          <a:p>
            <a:r>
              <a:rPr lang="en-IN" dirty="0" smtClean="0"/>
              <a:t>12</a:t>
            </a:r>
            <a:endParaRPr lang="en-US" dirty="0"/>
          </a:p>
        </p:txBody>
      </p:sp>
    </p:spTree>
    <p:extLst>
      <p:ext uri="{BB962C8B-B14F-4D97-AF65-F5344CB8AC3E}">
        <p14:creationId xmlns:p14="http://schemas.microsoft.com/office/powerpoint/2010/main" val="106615177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photo of a pair of enameled porcelain Asian elephants decorated in different colors." title="Pair of model elephants, porcelain, made for Europe"/>
          <p:cNvPicPr>
            <a:picLocks noChangeAspect="1"/>
          </p:cNvPicPr>
          <p:nvPr/>
        </p:nvPicPr>
        <p:blipFill>
          <a:blip r:embed="rId3"/>
          <a:stretch>
            <a:fillRect/>
          </a:stretch>
        </p:blipFill>
        <p:spPr>
          <a:xfrm>
            <a:off x="578599" y="0"/>
            <a:ext cx="7986801" cy="6858000"/>
          </a:xfrm>
          <a:prstGeom prst="rect">
            <a:avLst/>
          </a:prstGeom>
        </p:spPr>
      </p:pic>
      <p:sp>
        <p:nvSpPr>
          <p:cNvPr id="3" name="Title 2" hidden="1"/>
          <p:cNvSpPr>
            <a:spLocks noGrp="1"/>
          </p:cNvSpPr>
          <p:nvPr>
            <p:ph type="title"/>
          </p:nvPr>
        </p:nvSpPr>
        <p:spPr/>
        <p:txBody>
          <a:bodyPr/>
          <a:lstStyle/>
          <a:p>
            <a:r>
              <a:rPr lang="en-IN" dirty="0" smtClean="0"/>
              <a:t>13</a:t>
            </a:r>
            <a:endParaRPr lang="en-US" dirty="0"/>
          </a:p>
        </p:txBody>
      </p:sp>
    </p:spTree>
    <p:extLst>
      <p:ext uri="{BB962C8B-B14F-4D97-AF65-F5344CB8AC3E}">
        <p14:creationId xmlns:p14="http://schemas.microsoft.com/office/powerpoint/2010/main" val="169955367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ceramic tile depicting a gathering in a garden shows two men sitting. One of them is dipping his pen in the ink while holding a small book in the other hand. A woman holding a covered bowl stands behind him. Another man stands behind the second seated man. Their clothes are designed with floral patterns. The men have large turbans on their heads and sashes around their waist; one of them has his sash wrapped in his arms. A bowl of fruits and a jug of beverage is placed near the men who are seated." title="Reciting Poetry in a Garden"/>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763524"/>
            <a:ext cx="9144000" cy="5330952"/>
          </a:xfrm>
          <a:prstGeom prst="rect">
            <a:avLst/>
          </a:prstGeom>
        </p:spPr>
      </p:pic>
      <p:sp>
        <p:nvSpPr>
          <p:cNvPr id="2" name="Title 1" hidden="1"/>
          <p:cNvSpPr>
            <a:spLocks noGrp="1"/>
          </p:cNvSpPr>
          <p:nvPr>
            <p:ph type="title"/>
          </p:nvPr>
        </p:nvSpPr>
        <p:spPr/>
        <p:txBody>
          <a:bodyPr/>
          <a:lstStyle/>
          <a:p>
            <a:r>
              <a:rPr lang="en-IN" dirty="0" smtClean="0"/>
              <a:t>14</a:t>
            </a:r>
            <a:endParaRPr lang="en-US" dirty="0"/>
          </a:p>
        </p:txBody>
      </p:sp>
    </p:spTree>
    <p:extLst>
      <p:ext uri="{BB962C8B-B14F-4D97-AF65-F5344CB8AC3E}">
        <p14:creationId xmlns:p14="http://schemas.microsoft.com/office/powerpoint/2010/main" val="186103362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drawing of the hall of hundred mats depicts an inner framed with partitions in the farther end. The seating area is on the left. Different Japanese musical instruments surround the framed section. " title="&quot;The hall of hundred mats, where the Princes of the Empire and the Dutch Ambassadors are admitted to an audience of the Emperor ;"/>
          <p:cNvPicPr>
            <a:picLocks noChangeAspect="1"/>
          </p:cNvPicPr>
          <p:nvPr/>
        </p:nvPicPr>
        <p:blipFill>
          <a:blip r:embed="rId3"/>
          <a:stretch>
            <a:fillRect/>
          </a:stretch>
        </p:blipFill>
        <p:spPr>
          <a:xfrm>
            <a:off x="952500" y="762000"/>
            <a:ext cx="7239000" cy="5334000"/>
          </a:xfrm>
          <a:prstGeom prst="rect">
            <a:avLst/>
          </a:prstGeom>
        </p:spPr>
      </p:pic>
      <p:sp>
        <p:nvSpPr>
          <p:cNvPr id="3" name="Title 2" hidden="1"/>
          <p:cNvSpPr>
            <a:spLocks noGrp="1"/>
          </p:cNvSpPr>
          <p:nvPr>
            <p:ph type="title"/>
          </p:nvPr>
        </p:nvSpPr>
        <p:spPr/>
        <p:txBody>
          <a:bodyPr/>
          <a:lstStyle/>
          <a:p>
            <a:r>
              <a:rPr lang="en-IN" dirty="0" smtClean="0"/>
              <a:t>15</a:t>
            </a:r>
            <a:endParaRPr lang="en-US" dirty="0"/>
          </a:p>
        </p:txBody>
      </p:sp>
    </p:spTree>
    <p:extLst>
      <p:ext uri="{BB962C8B-B14F-4D97-AF65-F5344CB8AC3E}">
        <p14:creationId xmlns:p14="http://schemas.microsoft.com/office/powerpoint/2010/main" val="324439345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photo of a round porcelain dish with under clear glaze cobalt blue and metal rim. Various floral motifs adorn the inner area and the outer area." title="Porcelain dish with cobalt pigment under clear glaze, "/>
          <p:cNvPicPr>
            <a:picLocks noChangeAspect="1"/>
          </p:cNvPicPr>
          <p:nvPr/>
        </p:nvPicPr>
        <p:blipFill>
          <a:blip r:embed="rId3"/>
          <a:stretch>
            <a:fillRect/>
          </a:stretch>
        </p:blipFill>
        <p:spPr>
          <a:xfrm>
            <a:off x="762000" y="203200"/>
            <a:ext cx="7620000" cy="6451600"/>
          </a:xfrm>
          <a:prstGeom prst="rect">
            <a:avLst/>
          </a:prstGeom>
        </p:spPr>
      </p:pic>
      <p:sp>
        <p:nvSpPr>
          <p:cNvPr id="3" name="Title 2" hidden="1"/>
          <p:cNvSpPr>
            <a:spLocks noGrp="1"/>
          </p:cNvSpPr>
          <p:nvPr>
            <p:ph type="title"/>
          </p:nvPr>
        </p:nvSpPr>
        <p:spPr/>
        <p:txBody>
          <a:bodyPr/>
          <a:lstStyle/>
          <a:p>
            <a:r>
              <a:rPr lang="en-IN" dirty="0" smtClean="0"/>
              <a:t>16</a:t>
            </a:r>
            <a:endParaRPr lang="en-US" dirty="0"/>
          </a:p>
        </p:txBody>
      </p:sp>
    </p:spTree>
    <p:extLst>
      <p:ext uri="{BB962C8B-B14F-4D97-AF65-F5344CB8AC3E}">
        <p14:creationId xmlns:p14="http://schemas.microsoft.com/office/powerpoint/2010/main" val="122676304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photo of a porcelain Meissen underglaze blue platter, in octagonal shape. Onion-shaped patterns decorate the rim and a large chrysanthemum dominates the center of the platter among the other floral and plant motifs." title="Meissen underglaze blue platter, in imitation of the Chinese and Japanese style"/>
          <p:cNvPicPr>
            <a:picLocks noChangeAspect="1"/>
          </p:cNvPicPr>
          <p:nvPr/>
        </p:nvPicPr>
        <p:blipFill>
          <a:blip r:embed="rId3"/>
          <a:stretch>
            <a:fillRect/>
          </a:stretch>
        </p:blipFill>
        <p:spPr>
          <a:xfrm>
            <a:off x="152400" y="152400"/>
            <a:ext cx="8839200" cy="6629400"/>
          </a:xfrm>
          <a:prstGeom prst="rect">
            <a:avLst/>
          </a:prstGeom>
        </p:spPr>
      </p:pic>
      <p:sp>
        <p:nvSpPr>
          <p:cNvPr id="3" name="Title 2" hidden="1"/>
          <p:cNvSpPr>
            <a:spLocks noGrp="1"/>
          </p:cNvSpPr>
          <p:nvPr>
            <p:ph type="title"/>
          </p:nvPr>
        </p:nvSpPr>
        <p:spPr/>
        <p:txBody>
          <a:bodyPr/>
          <a:lstStyle/>
          <a:p>
            <a:r>
              <a:rPr lang="en-IN" dirty="0" smtClean="0"/>
              <a:t>17</a:t>
            </a:r>
            <a:endParaRPr lang="en-US" dirty="0"/>
          </a:p>
        </p:txBody>
      </p:sp>
    </p:spTree>
    <p:extLst>
      <p:ext uri="{BB962C8B-B14F-4D97-AF65-F5344CB8AC3E}">
        <p14:creationId xmlns:p14="http://schemas.microsoft.com/office/powerpoint/2010/main" val="21767786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n etching of the Foreigners’ Quarter at Canton. Tall buildings stand along the river, with flags of different countries flying on posts in front of them. The Union flag is in the foreground. Small Chinese boats with men are in front of the buildings, in the river. An inscription below the etching reads, From an Original Picture Painted in China belonging to John Duncan Esq. Published by Doctor J Trusler September one 1789." title="The Foreigners' Quarter at Canton. View of the 'hongs' in Guangzhou with flags of several nations flying from posts along the quayside;"/>
          <p:cNvPicPr>
            <a:picLocks noChangeAspect="1"/>
          </p:cNvPicPr>
          <p:nvPr/>
        </p:nvPicPr>
        <p:blipFill>
          <a:blip r:embed="rId3"/>
          <a:stretch>
            <a:fillRect/>
          </a:stretch>
        </p:blipFill>
        <p:spPr>
          <a:xfrm>
            <a:off x="0" y="429768"/>
            <a:ext cx="9144000" cy="5998464"/>
          </a:xfrm>
          <a:prstGeom prst="rect">
            <a:avLst/>
          </a:prstGeom>
        </p:spPr>
      </p:pic>
      <p:sp>
        <p:nvSpPr>
          <p:cNvPr id="3" name="Title 2" hidden="1"/>
          <p:cNvSpPr>
            <a:spLocks noGrp="1"/>
          </p:cNvSpPr>
          <p:nvPr>
            <p:ph type="title"/>
          </p:nvPr>
        </p:nvSpPr>
        <p:spPr/>
        <p:txBody>
          <a:bodyPr/>
          <a:lstStyle/>
          <a:p>
            <a:r>
              <a:rPr lang="en-IN" dirty="0" smtClean="0"/>
              <a:t>18</a:t>
            </a:r>
            <a:endParaRPr lang="en-US" dirty="0"/>
          </a:p>
        </p:txBody>
      </p:sp>
    </p:spTree>
    <p:extLst>
      <p:ext uri="{BB962C8B-B14F-4D97-AF65-F5344CB8AC3E}">
        <p14:creationId xmlns:p14="http://schemas.microsoft.com/office/powerpoint/2010/main" val="80689417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painting depicts the Dutch factory in Nagasaki, Japan in the 1800s. People walk toward a walled factory that has a river flowing outside its walls. A Dutch flag flies on its post inside the walls. Some of them are in western attire, while others are dressed in traditional Japanese attire. A small group of people is fishing outside the gates of the factory." title="Dejima, the Dutch factory at Nagasaki."/>
          <p:cNvPicPr>
            <a:picLocks noChangeAspect="1"/>
          </p:cNvPicPr>
          <p:nvPr/>
        </p:nvPicPr>
        <p:blipFill>
          <a:blip r:embed="rId3"/>
          <a:stretch>
            <a:fillRect/>
          </a:stretch>
        </p:blipFill>
        <p:spPr>
          <a:xfrm>
            <a:off x="0" y="344424"/>
            <a:ext cx="9144000" cy="6169152"/>
          </a:xfrm>
          <a:prstGeom prst="rect">
            <a:avLst/>
          </a:prstGeom>
        </p:spPr>
      </p:pic>
      <p:sp>
        <p:nvSpPr>
          <p:cNvPr id="3" name="Title 2" hidden="1"/>
          <p:cNvSpPr>
            <a:spLocks noGrp="1"/>
          </p:cNvSpPr>
          <p:nvPr>
            <p:ph type="title"/>
          </p:nvPr>
        </p:nvSpPr>
        <p:spPr/>
        <p:txBody>
          <a:bodyPr/>
          <a:lstStyle/>
          <a:p>
            <a:r>
              <a:rPr lang="en-IN" dirty="0" smtClean="0"/>
              <a:t>19</a:t>
            </a:r>
            <a:endParaRPr lang="en-US" dirty="0"/>
          </a:p>
        </p:txBody>
      </p:sp>
    </p:spTree>
    <p:extLst>
      <p:ext uri="{BB962C8B-B14F-4D97-AF65-F5344CB8AC3E}">
        <p14:creationId xmlns:p14="http://schemas.microsoft.com/office/powerpoint/2010/main" val="138859149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photo of a fan depicting the story of Lady Wenji, as she travels on the Silk Road. The fan depicts her seated inside a tent, with her camel standing near the tent, against a snowy background." title="Travel on the Silk Road, by Yu Ming"/>
          <p:cNvPicPr>
            <a:picLocks noChangeAspect="1"/>
          </p:cNvPicPr>
          <p:nvPr/>
        </p:nvPicPr>
        <p:blipFill>
          <a:blip r:embed="rId3"/>
          <a:stretch>
            <a:fillRect/>
          </a:stretch>
        </p:blipFill>
        <p:spPr>
          <a:xfrm>
            <a:off x="0" y="748665"/>
            <a:ext cx="9144000" cy="5360670"/>
          </a:xfrm>
          <a:prstGeom prst="rect">
            <a:avLst/>
          </a:prstGeom>
        </p:spPr>
      </p:pic>
      <p:sp>
        <p:nvSpPr>
          <p:cNvPr id="3" name="Title 2" hidden="1"/>
          <p:cNvSpPr>
            <a:spLocks noGrp="1"/>
          </p:cNvSpPr>
          <p:nvPr>
            <p:ph type="title"/>
          </p:nvPr>
        </p:nvSpPr>
        <p:spPr/>
        <p:txBody>
          <a:bodyPr/>
          <a:lstStyle/>
          <a:p>
            <a:r>
              <a:rPr lang="en-IN" dirty="0" smtClean="0"/>
              <a:t>2</a:t>
            </a:r>
            <a:endParaRPr lang="en-US" dirty="0"/>
          </a:p>
        </p:txBody>
      </p:sp>
    </p:spTree>
    <p:extLst>
      <p:ext uri="{BB962C8B-B14F-4D97-AF65-F5344CB8AC3E}">
        <p14:creationId xmlns:p14="http://schemas.microsoft.com/office/powerpoint/2010/main" val="84112081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painting depicting the different racial mixtures in eighteenth-century Mexico. The painting with 12 panels depicts a father and mother of different races and their child with the mixture. The racial mixtures are listed at the bottom of each panel as follows: Español con India, Mestizo, European white and Indian woman, Mestizo; Mestizo con Español, Castizo, Mestizo and European white, Castizo; Castizo con Española, Español, Castizo and Spanish woman, the girl child can be classified as Spanish; Español con Mora, Mulato, Spaniard and Black woman, Mulato; Mulato con Español, Morisco, Spaniard and Mulato, Morisco, mixed-race person of part African/European ancestry; Morisca con Español, Chino, Morisco and Spaniard, Chino, the child appears Spanish or European but is known to have part African ancestry; Chino con India, Salta-atras, Chino father and Indian mother, Salta-atras; Salta-atras con Mulato, Lobo, Salta-atras father and Mulato mother, Lobo; Lobo con Chino, Gibaro, Lobo mother and Chino father, Gibaro; Gibaro con Mulata, Albarazado, Gibaro father and Mulata mother, Albarazado; Albarazado con Negra, Cambujo, Albarazado father and black mother, Cambujo; Cambujo con India, Sambiaga, Cambujo and India, Sambiaga, the child appears brown but is known to have part African ancestry." title="&quot;Racial mixture in eighteenth-century Mexico.“"/>
          <p:cNvPicPr>
            <a:picLocks noChangeAspect="1"/>
          </p:cNvPicPr>
          <p:nvPr/>
        </p:nvPicPr>
        <p:blipFill>
          <a:blip r:embed="rId3"/>
          <a:stretch>
            <a:fillRect/>
          </a:stretch>
        </p:blipFill>
        <p:spPr>
          <a:xfrm>
            <a:off x="2209800" y="79612"/>
            <a:ext cx="4724400" cy="6698776"/>
          </a:xfrm>
          <a:prstGeom prst="rect">
            <a:avLst/>
          </a:prstGeom>
        </p:spPr>
      </p:pic>
      <p:sp>
        <p:nvSpPr>
          <p:cNvPr id="3" name="Title 2" hidden="1"/>
          <p:cNvSpPr>
            <a:spLocks noGrp="1"/>
          </p:cNvSpPr>
          <p:nvPr>
            <p:ph type="title"/>
          </p:nvPr>
        </p:nvSpPr>
        <p:spPr/>
        <p:txBody>
          <a:bodyPr/>
          <a:lstStyle/>
          <a:p>
            <a:r>
              <a:rPr lang="en-IN" dirty="0" smtClean="0"/>
              <a:t>20</a:t>
            </a:r>
            <a:endParaRPr lang="en-US" dirty="0"/>
          </a:p>
        </p:txBody>
      </p:sp>
    </p:spTree>
    <p:extLst>
      <p:ext uri="{BB962C8B-B14F-4D97-AF65-F5344CB8AC3E}">
        <p14:creationId xmlns:p14="http://schemas.microsoft.com/office/powerpoint/2010/main" val="120882486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painting of Napoleon’s life depicts a scene where he points at a bright light to a group of people in front of him. Four of them kneel and look up at the light. A bishop holding a crosier, a man holding an open book and two other men standing with them also look at the light." title="&quot;Scenes in his [Napoleon’s] life: diplomacy &amp; politics”"/>
          <p:cNvPicPr>
            <a:picLocks noChangeAspect="1"/>
          </p:cNvPicPr>
          <p:nvPr/>
        </p:nvPicPr>
        <p:blipFill>
          <a:blip r:embed="rId3"/>
          <a:stretch>
            <a:fillRect/>
          </a:stretch>
        </p:blipFill>
        <p:spPr>
          <a:xfrm>
            <a:off x="2153653" y="-28434"/>
            <a:ext cx="4856748" cy="6886434"/>
          </a:xfrm>
          <a:prstGeom prst="rect">
            <a:avLst/>
          </a:prstGeom>
        </p:spPr>
      </p:pic>
      <p:sp>
        <p:nvSpPr>
          <p:cNvPr id="3" name="Title 2" hidden="1"/>
          <p:cNvSpPr>
            <a:spLocks noGrp="1"/>
          </p:cNvSpPr>
          <p:nvPr>
            <p:ph type="title"/>
          </p:nvPr>
        </p:nvSpPr>
        <p:spPr/>
        <p:txBody>
          <a:bodyPr/>
          <a:lstStyle/>
          <a:p>
            <a:r>
              <a:rPr lang="en-IN" dirty="0" smtClean="0"/>
              <a:t>21</a:t>
            </a:r>
            <a:endParaRPr lang="en-US" dirty="0"/>
          </a:p>
        </p:txBody>
      </p:sp>
    </p:spTree>
    <p:extLst>
      <p:ext uri="{BB962C8B-B14F-4D97-AF65-F5344CB8AC3E}">
        <p14:creationId xmlns:p14="http://schemas.microsoft.com/office/powerpoint/2010/main" val="253864648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n engraving of John Eliot titled Eliot, the First Missionary among the Indians depicts Eliot dressed in a hat, long-sleeved shirt, breeches, stockings, and shoes, standing in front of a group of Indians, who have elaborate headgears and robes around their shoulders. The Indians listen to Eliot as he addresses them." title="&quot;Elliot, the first missionary among the Indians.“"/>
          <p:cNvPicPr>
            <a:picLocks noChangeAspect="1"/>
          </p:cNvPicPr>
          <p:nvPr/>
        </p:nvPicPr>
        <p:blipFill>
          <a:blip r:embed="rId3"/>
          <a:stretch>
            <a:fillRect/>
          </a:stretch>
        </p:blipFill>
        <p:spPr>
          <a:xfrm>
            <a:off x="952500" y="600075"/>
            <a:ext cx="7239000" cy="5657850"/>
          </a:xfrm>
          <a:prstGeom prst="rect">
            <a:avLst/>
          </a:prstGeom>
        </p:spPr>
      </p:pic>
      <p:sp>
        <p:nvSpPr>
          <p:cNvPr id="3" name="Title 2" hidden="1"/>
          <p:cNvSpPr>
            <a:spLocks noGrp="1"/>
          </p:cNvSpPr>
          <p:nvPr>
            <p:ph type="title"/>
          </p:nvPr>
        </p:nvSpPr>
        <p:spPr/>
        <p:txBody>
          <a:bodyPr/>
          <a:lstStyle/>
          <a:p>
            <a:r>
              <a:rPr lang="en-IN" dirty="0" smtClean="0"/>
              <a:t>22</a:t>
            </a:r>
            <a:endParaRPr lang="en-US" dirty="0"/>
          </a:p>
        </p:txBody>
      </p:sp>
    </p:spTree>
    <p:extLst>
      <p:ext uri="{BB962C8B-B14F-4D97-AF65-F5344CB8AC3E}">
        <p14:creationId xmlns:p14="http://schemas.microsoft.com/office/powerpoint/2010/main" val="243254290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n engraving of Japanese ambassadors meeting the ex-President of the U S, James Buchanan at a hall in the White House, in 1860. A large crowd in the hall watch them." title="&quot;Reception of the Japanese embassadors [i.e. ambassadors] by the President at the White House.“"/>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447800" y="1219200"/>
            <a:ext cx="6111240" cy="4133128"/>
          </a:xfrm>
          <a:prstGeom prst="rect">
            <a:avLst/>
          </a:prstGeom>
        </p:spPr>
      </p:pic>
      <p:sp>
        <p:nvSpPr>
          <p:cNvPr id="3" name="Title 2" hidden="1"/>
          <p:cNvSpPr>
            <a:spLocks noGrp="1"/>
          </p:cNvSpPr>
          <p:nvPr>
            <p:ph type="title"/>
          </p:nvPr>
        </p:nvSpPr>
        <p:spPr/>
        <p:txBody>
          <a:bodyPr/>
          <a:lstStyle/>
          <a:p>
            <a:r>
              <a:rPr lang="en-IN" dirty="0" smtClean="0"/>
              <a:t>23</a:t>
            </a:r>
            <a:endParaRPr lang="en-US" dirty="0"/>
          </a:p>
        </p:txBody>
      </p:sp>
    </p:spTree>
    <p:extLst>
      <p:ext uri="{BB962C8B-B14F-4D97-AF65-F5344CB8AC3E}">
        <p14:creationId xmlns:p14="http://schemas.microsoft.com/office/powerpoint/2010/main" val="387395263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woodblock print of an American mounted on a horse talking to a Chinese standing next to him. Chinese inscriptions are at the top of the print." title="An American and a Chinese (Nankingese), 1860"/>
          <p:cNvPicPr>
            <a:picLocks noChangeAspect="1"/>
          </p:cNvPicPr>
          <p:nvPr/>
        </p:nvPicPr>
        <p:blipFill>
          <a:blip r:embed="rId3"/>
          <a:stretch>
            <a:fillRect/>
          </a:stretch>
        </p:blipFill>
        <p:spPr>
          <a:xfrm>
            <a:off x="2027285" y="152400"/>
            <a:ext cx="4341718" cy="6437140"/>
          </a:xfrm>
          <a:prstGeom prst="rect">
            <a:avLst/>
          </a:prstGeom>
        </p:spPr>
      </p:pic>
      <p:sp>
        <p:nvSpPr>
          <p:cNvPr id="3" name="Title 2" hidden="1"/>
          <p:cNvSpPr>
            <a:spLocks noGrp="1"/>
          </p:cNvSpPr>
          <p:nvPr>
            <p:ph type="title"/>
          </p:nvPr>
        </p:nvSpPr>
        <p:spPr/>
        <p:txBody>
          <a:bodyPr/>
          <a:lstStyle/>
          <a:p>
            <a:r>
              <a:rPr lang="en-IN" dirty="0" smtClean="0"/>
              <a:t>24</a:t>
            </a:r>
            <a:endParaRPr lang="en-US" dirty="0"/>
          </a:p>
        </p:txBody>
      </p:sp>
    </p:spTree>
    <p:extLst>
      <p:ext uri="{BB962C8B-B14F-4D97-AF65-F5344CB8AC3E}">
        <p14:creationId xmlns:p14="http://schemas.microsoft.com/office/powerpoint/2010/main" val="141435748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photo of a cross with a man standing at the center of the cross. The man has a tonsured head; he holds a cross in his right hand and a figure of Christ in his left hand. The figure of Christ holds a bird in his left hand to his chest. A decorative metallic cross is embedded below the man on the cross. " title="Cross: Saint Anthony of Padua"/>
          <p:cNvPicPr>
            <a:picLocks noChangeAspect="1"/>
          </p:cNvPicPr>
          <p:nvPr/>
        </p:nvPicPr>
        <p:blipFill>
          <a:blip r:embed="rId3"/>
          <a:stretch>
            <a:fillRect/>
          </a:stretch>
        </p:blipFill>
        <p:spPr>
          <a:xfrm>
            <a:off x="1773936" y="0"/>
            <a:ext cx="5596128" cy="6858000"/>
          </a:xfrm>
          <a:prstGeom prst="rect">
            <a:avLst/>
          </a:prstGeom>
        </p:spPr>
      </p:pic>
      <p:sp>
        <p:nvSpPr>
          <p:cNvPr id="3" name="Title 2" hidden="1"/>
          <p:cNvSpPr>
            <a:spLocks noGrp="1"/>
          </p:cNvSpPr>
          <p:nvPr>
            <p:ph type="title"/>
          </p:nvPr>
        </p:nvSpPr>
        <p:spPr/>
        <p:txBody>
          <a:bodyPr/>
          <a:lstStyle/>
          <a:p>
            <a:r>
              <a:rPr lang="en-IN" dirty="0" smtClean="0"/>
              <a:t>25</a:t>
            </a:r>
            <a:endParaRPr lang="en-US" dirty="0"/>
          </a:p>
        </p:txBody>
      </p:sp>
    </p:spTree>
    <p:extLst>
      <p:ext uri="{BB962C8B-B14F-4D97-AF65-F5344CB8AC3E}">
        <p14:creationId xmlns:p14="http://schemas.microsoft.com/office/powerpoint/2010/main" val="72238592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photo of a double diptych icon pendant hinged by threads depicts a Christian subject. On one side of the pendant, Virgin Mary holds Child Christ in her arms, who is looking back at his mother. Two angels flank them, carrying swords. All of them have a halo. On the other side of the pendant, Saint George rides a horse as he pierces a dragon below him with his spear." title="Double Diptych Icon Pendant"/>
          <p:cNvPicPr>
            <a:picLocks noChangeAspect="1"/>
          </p:cNvPicPr>
          <p:nvPr/>
        </p:nvPicPr>
        <p:blipFill>
          <a:blip r:embed="rId3"/>
          <a:stretch>
            <a:fillRect/>
          </a:stretch>
        </p:blipFill>
        <p:spPr>
          <a:xfrm>
            <a:off x="68580" y="0"/>
            <a:ext cx="9006840" cy="6858000"/>
          </a:xfrm>
          <a:prstGeom prst="rect">
            <a:avLst/>
          </a:prstGeom>
        </p:spPr>
      </p:pic>
      <p:sp>
        <p:nvSpPr>
          <p:cNvPr id="3" name="Title 2" hidden="1"/>
          <p:cNvSpPr>
            <a:spLocks noGrp="1"/>
          </p:cNvSpPr>
          <p:nvPr>
            <p:ph type="title"/>
          </p:nvPr>
        </p:nvSpPr>
        <p:spPr/>
        <p:txBody>
          <a:bodyPr/>
          <a:lstStyle/>
          <a:p>
            <a:r>
              <a:rPr lang="en-IN" dirty="0" smtClean="0"/>
              <a:t>26</a:t>
            </a:r>
            <a:endParaRPr lang="en-US" dirty="0"/>
          </a:p>
        </p:txBody>
      </p:sp>
    </p:spTree>
    <p:extLst>
      <p:ext uri="{BB962C8B-B14F-4D97-AF65-F5344CB8AC3E}">
        <p14:creationId xmlns:p14="http://schemas.microsoft.com/office/powerpoint/2010/main" val="211942420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wood engraving titled Massacre of a mission party of the Alan Gardiner by the natives at Woolya, Tierra del Fuego depicts people fighting and killing on land at the foot of the hills, beside a river; some of the men lay dead. A few of them are rowing away from the shore. Wisps of smoke are spotted rising from the boats." title="&quot;Massacre of a mission party of the &quot;Alan [i.e. Allen] Gardiner&quot; by the natives at Woolya, Tierra del Fuego.“"/>
          <p:cNvPicPr>
            <a:picLocks noChangeAspect="1"/>
          </p:cNvPicPr>
          <p:nvPr/>
        </p:nvPicPr>
        <p:blipFill>
          <a:blip r:embed="rId3"/>
          <a:stretch>
            <a:fillRect/>
          </a:stretch>
        </p:blipFill>
        <p:spPr>
          <a:xfrm>
            <a:off x="952500" y="1052512"/>
            <a:ext cx="7239000" cy="4752975"/>
          </a:xfrm>
          <a:prstGeom prst="rect">
            <a:avLst/>
          </a:prstGeom>
        </p:spPr>
      </p:pic>
      <p:sp>
        <p:nvSpPr>
          <p:cNvPr id="3" name="Title 2" hidden="1"/>
          <p:cNvSpPr>
            <a:spLocks noGrp="1"/>
          </p:cNvSpPr>
          <p:nvPr>
            <p:ph type="title"/>
          </p:nvPr>
        </p:nvSpPr>
        <p:spPr/>
        <p:txBody>
          <a:bodyPr/>
          <a:lstStyle/>
          <a:p>
            <a:r>
              <a:rPr lang="en-IN" dirty="0" smtClean="0"/>
              <a:t>27</a:t>
            </a:r>
            <a:endParaRPr lang="en-US" dirty="0"/>
          </a:p>
        </p:txBody>
      </p:sp>
    </p:spTree>
    <p:extLst>
      <p:ext uri="{BB962C8B-B14F-4D97-AF65-F5344CB8AC3E}">
        <p14:creationId xmlns:p14="http://schemas.microsoft.com/office/powerpoint/2010/main" val="319795058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sketch titled Richmond lady going to receive government rations by A.R. Waud depicts two ladies with prideful looks, walking past a Union soldier and talking. On the right are the ruins of Richmond. Another woman walking behind them is smiling at them. The text below the sketch reads, Don't you think that Yankee must feel like shrinking into his boots before such high-toned Southern ladies as we! " title="&quot;Richmond ladies going to receive government rations: "/>
          <p:cNvPicPr>
            <a:picLocks noChangeAspect="1"/>
          </p:cNvPicPr>
          <p:nvPr/>
        </p:nvPicPr>
        <p:blipFill>
          <a:blip r:embed="rId3"/>
          <a:stretch>
            <a:fillRect/>
          </a:stretch>
        </p:blipFill>
        <p:spPr>
          <a:xfrm>
            <a:off x="952500" y="509587"/>
            <a:ext cx="7239000" cy="5838825"/>
          </a:xfrm>
          <a:prstGeom prst="rect">
            <a:avLst/>
          </a:prstGeom>
        </p:spPr>
      </p:pic>
      <p:sp>
        <p:nvSpPr>
          <p:cNvPr id="3" name="Title 2" hidden="1"/>
          <p:cNvSpPr>
            <a:spLocks noGrp="1"/>
          </p:cNvSpPr>
          <p:nvPr>
            <p:ph type="title"/>
          </p:nvPr>
        </p:nvSpPr>
        <p:spPr/>
        <p:txBody>
          <a:bodyPr/>
          <a:lstStyle/>
          <a:p>
            <a:r>
              <a:rPr lang="en-IN" dirty="0" smtClean="0"/>
              <a:t>28</a:t>
            </a:r>
            <a:endParaRPr lang="en-US" dirty="0"/>
          </a:p>
        </p:txBody>
      </p:sp>
    </p:spTree>
    <p:extLst>
      <p:ext uri="{BB962C8B-B14F-4D97-AF65-F5344CB8AC3E}">
        <p14:creationId xmlns:p14="http://schemas.microsoft.com/office/powerpoint/2010/main" val="95621489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black-and-white photo of a hall features a long table at the center in front of a fireplace. A spiraled tall chandelier hangs above the table. A balcony is on the right overlooking the hall. " title="&quot;The Climax of English Tradition in America“"/>
          <p:cNvPicPr>
            <a:picLocks noChangeAspect="1"/>
          </p:cNvPicPr>
          <p:nvPr/>
        </p:nvPicPr>
        <p:blipFill>
          <a:blip r:embed="rId3"/>
          <a:stretch>
            <a:fillRect/>
          </a:stretch>
        </p:blipFill>
        <p:spPr>
          <a:xfrm>
            <a:off x="1828799" y="-28433"/>
            <a:ext cx="5486402" cy="6914866"/>
          </a:xfrm>
          <a:prstGeom prst="rect">
            <a:avLst/>
          </a:prstGeom>
        </p:spPr>
      </p:pic>
      <p:sp>
        <p:nvSpPr>
          <p:cNvPr id="3" name="Title 2" hidden="1"/>
          <p:cNvSpPr>
            <a:spLocks noGrp="1"/>
          </p:cNvSpPr>
          <p:nvPr>
            <p:ph type="title"/>
          </p:nvPr>
        </p:nvSpPr>
        <p:spPr/>
        <p:txBody>
          <a:bodyPr/>
          <a:lstStyle/>
          <a:p>
            <a:r>
              <a:rPr lang="en-IN" dirty="0" smtClean="0"/>
              <a:t>29</a:t>
            </a:r>
            <a:endParaRPr lang="en-US" dirty="0"/>
          </a:p>
        </p:txBody>
      </p:sp>
    </p:spTree>
    <p:extLst>
      <p:ext uri="{BB962C8B-B14F-4D97-AF65-F5344CB8AC3E}">
        <p14:creationId xmlns:p14="http://schemas.microsoft.com/office/powerpoint/2010/main" val="250253965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photo of a gilt-bronze statue of Buddha Maitreya standing on a pedestal with both palms open, where the right palm faces left and the left palm faces upward." title="Buddha Maitreya (Mile fo)"/>
          <p:cNvPicPr>
            <a:picLocks noChangeAspect="1"/>
          </p:cNvPicPr>
          <p:nvPr/>
        </p:nvPicPr>
        <p:blipFill>
          <a:blip r:embed="rId3"/>
          <a:stretch>
            <a:fillRect/>
          </a:stretch>
        </p:blipFill>
        <p:spPr>
          <a:xfrm>
            <a:off x="2411730" y="0"/>
            <a:ext cx="4320540" cy="6858000"/>
          </a:xfrm>
          <a:prstGeom prst="rect">
            <a:avLst/>
          </a:prstGeom>
        </p:spPr>
      </p:pic>
      <p:sp>
        <p:nvSpPr>
          <p:cNvPr id="3" name="Title 2" hidden="1"/>
          <p:cNvSpPr>
            <a:spLocks noGrp="1"/>
          </p:cNvSpPr>
          <p:nvPr>
            <p:ph type="title"/>
          </p:nvPr>
        </p:nvSpPr>
        <p:spPr/>
        <p:txBody>
          <a:bodyPr/>
          <a:lstStyle/>
          <a:p>
            <a:r>
              <a:rPr lang="en-IN" dirty="0" smtClean="0"/>
              <a:t>3</a:t>
            </a:r>
            <a:endParaRPr lang="en-US" dirty="0"/>
          </a:p>
        </p:txBody>
      </p:sp>
    </p:spTree>
    <p:extLst>
      <p:ext uri="{BB962C8B-B14F-4D97-AF65-F5344CB8AC3E}">
        <p14:creationId xmlns:p14="http://schemas.microsoft.com/office/powerpoint/2010/main" val="13308503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painting, An Interesting Game, by Frederick Arthur Bridgman depicts a scene in a café in Cairo. Two bearded men, seated by a window, are playing a game of chess. A woman leans forward from behind the shoulder of one of the men to watch the game. Another younger man sits in front of them and watches them." title="An Interesting Game, 1881"/>
          <p:cNvPicPr>
            <a:picLocks noChangeAspect="1"/>
          </p:cNvPicPr>
          <p:nvPr/>
        </p:nvPicPr>
        <p:blipFill>
          <a:blip r:embed="rId3"/>
          <a:stretch>
            <a:fillRect/>
          </a:stretch>
        </p:blipFill>
        <p:spPr>
          <a:xfrm>
            <a:off x="914400" y="1066800"/>
            <a:ext cx="7162800" cy="4737894"/>
          </a:xfrm>
          <a:prstGeom prst="rect">
            <a:avLst/>
          </a:prstGeom>
        </p:spPr>
      </p:pic>
      <p:sp>
        <p:nvSpPr>
          <p:cNvPr id="3" name="Title 2" hidden="1"/>
          <p:cNvSpPr>
            <a:spLocks noGrp="1"/>
          </p:cNvSpPr>
          <p:nvPr>
            <p:ph type="title"/>
          </p:nvPr>
        </p:nvSpPr>
        <p:spPr/>
        <p:txBody>
          <a:bodyPr/>
          <a:lstStyle/>
          <a:p>
            <a:r>
              <a:rPr lang="en-IN" dirty="0" smtClean="0"/>
              <a:t>30</a:t>
            </a:r>
            <a:endParaRPr lang="en-US" dirty="0"/>
          </a:p>
        </p:txBody>
      </p:sp>
    </p:spTree>
    <p:extLst>
      <p:ext uri="{BB962C8B-B14F-4D97-AF65-F5344CB8AC3E}">
        <p14:creationId xmlns:p14="http://schemas.microsoft.com/office/powerpoint/2010/main" val="263894762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photographic print of the Universal Exhibition of 1889 - Pavilion of the gas industry with its reflection on a water body in front of the building." title="Exposition universelle de 1889--Pavillon de l'industrie du gaz / ND Phot. "/>
          <p:cNvPicPr>
            <a:picLocks noChangeAspect="1"/>
          </p:cNvPicPr>
          <p:nvPr/>
        </p:nvPicPr>
        <p:blipFill>
          <a:blip r:embed="rId3"/>
          <a:stretch>
            <a:fillRect/>
          </a:stretch>
        </p:blipFill>
        <p:spPr>
          <a:xfrm>
            <a:off x="685800" y="685800"/>
            <a:ext cx="7696200" cy="5283622"/>
          </a:xfrm>
          <a:prstGeom prst="rect">
            <a:avLst/>
          </a:prstGeom>
        </p:spPr>
      </p:pic>
      <p:sp>
        <p:nvSpPr>
          <p:cNvPr id="3" name="Title 2" hidden="1"/>
          <p:cNvSpPr>
            <a:spLocks noGrp="1"/>
          </p:cNvSpPr>
          <p:nvPr>
            <p:ph type="title"/>
          </p:nvPr>
        </p:nvSpPr>
        <p:spPr/>
        <p:txBody>
          <a:bodyPr/>
          <a:lstStyle/>
          <a:p>
            <a:r>
              <a:rPr lang="en-IN" dirty="0" smtClean="0"/>
              <a:t>31</a:t>
            </a:r>
            <a:endParaRPr lang="en-US" dirty="0"/>
          </a:p>
        </p:txBody>
      </p:sp>
    </p:spTree>
    <p:extLst>
      <p:ext uri="{BB962C8B-B14F-4D97-AF65-F5344CB8AC3E}">
        <p14:creationId xmlns:p14="http://schemas.microsoft.com/office/powerpoint/2010/main" val="167420725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painting titled Behring Sea Breakers: Great Britain Lays Down the Law depicts three bearded men around a table, in front of a burning fireplace. One of them is standing tall, the second man is bending down to sit, and the third man is seated deep in his chair. " title="&quot;Behring sea breakers: Great Britain lays down the law.“"/>
          <p:cNvPicPr>
            <a:picLocks noChangeAspect="1"/>
          </p:cNvPicPr>
          <p:nvPr/>
        </p:nvPicPr>
        <p:blipFill>
          <a:blip r:embed="rId3"/>
          <a:stretch>
            <a:fillRect/>
          </a:stretch>
        </p:blipFill>
        <p:spPr>
          <a:xfrm>
            <a:off x="952500" y="985837"/>
            <a:ext cx="7239000" cy="4886325"/>
          </a:xfrm>
          <a:prstGeom prst="rect">
            <a:avLst/>
          </a:prstGeom>
        </p:spPr>
      </p:pic>
      <p:sp>
        <p:nvSpPr>
          <p:cNvPr id="3" name="Title 2" hidden="1"/>
          <p:cNvSpPr>
            <a:spLocks noGrp="1"/>
          </p:cNvSpPr>
          <p:nvPr>
            <p:ph type="title"/>
          </p:nvPr>
        </p:nvSpPr>
        <p:spPr/>
        <p:txBody>
          <a:bodyPr/>
          <a:lstStyle/>
          <a:p>
            <a:r>
              <a:rPr lang="en-IN" dirty="0" smtClean="0"/>
              <a:t>32</a:t>
            </a:r>
            <a:endParaRPr lang="en-US" dirty="0"/>
          </a:p>
        </p:txBody>
      </p:sp>
    </p:spTree>
    <p:extLst>
      <p:ext uri="{BB962C8B-B14F-4D97-AF65-F5344CB8AC3E}">
        <p14:creationId xmlns:p14="http://schemas.microsoft.com/office/powerpoint/2010/main" val="290794785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painting, Street Scene, Hester Street, by George Benjamin Luks depicts a busy street. A man shows a puppet to a group of children surrounding him, where a few other men also stand and look at him. Two men on the far left are seen discussing as they walk. A woman on the far right, holding a baby, talks to a man. A cart with flowers in one corner is in the foreground." title="Street Scene (Hester Street), 190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00200" y="1371600"/>
            <a:ext cx="5715000" cy="4107656"/>
          </a:xfrm>
          <a:prstGeom prst="rect">
            <a:avLst/>
          </a:prstGeom>
        </p:spPr>
      </p:pic>
      <p:sp>
        <p:nvSpPr>
          <p:cNvPr id="3" name="Title 2" hidden="1"/>
          <p:cNvSpPr>
            <a:spLocks noGrp="1"/>
          </p:cNvSpPr>
          <p:nvPr>
            <p:ph type="title"/>
          </p:nvPr>
        </p:nvSpPr>
        <p:spPr/>
        <p:txBody>
          <a:bodyPr/>
          <a:lstStyle/>
          <a:p>
            <a:r>
              <a:rPr lang="en-IN" dirty="0" smtClean="0"/>
              <a:t>33</a:t>
            </a:r>
            <a:endParaRPr lang="en-US" dirty="0"/>
          </a:p>
        </p:txBody>
      </p:sp>
    </p:spTree>
    <p:extLst>
      <p:ext uri="{BB962C8B-B14F-4D97-AF65-F5344CB8AC3E}">
        <p14:creationId xmlns:p14="http://schemas.microsoft.com/office/powerpoint/2010/main" val="354155492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black-and-white photo of Thomas Lewis Johnson, his wife, and Calvin H Richardson and his wife, posing." title="&quot;C. H. Richardson; Mrs. Richardson; T. L. Johnson; Mrs. Johnson; [Group of Missionaries; The African Mission.]“"/>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13860" y="0"/>
            <a:ext cx="3916279" cy="6858000"/>
          </a:xfrm>
          <a:prstGeom prst="rect">
            <a:avLst/>
          </a:prstGeom>
        </p:spPr>
      </p:pic>
      <p:sp>
        <p:nvSpPr>
          <p:cNvPr id="3" name="Title 2" hidden="1"/>
          <p:cNvSpPr>
            <a:spLocks noGrp="1"/>
          </p:cNvSpPr>
          <p:nvPr>
            <p:ph type="title"/>
          </p:nvPr>
        </p:nvSpPr>
        <p:spPr/>
        <p:txBody>
          <a:bodyPr/>
          <a:lstStyle/>
          <a:p>
            <a:r>
              <a:rPr lang="en-IN" dirty="0" smtClean="0"/>
              <a:t>34</a:t>
            </a:r>
            <a:endParaRPr lang="en-US" dirty="0"/>
          </a:p>
        </p:txBody>
      </p:sp>
    </p:spTree>
    <p:extLst>
      <p:ext uri="{BB962C8B-B14F-4D97-AF65-F5344CB8AC3E}">
        <p14:creationId xmlns:p14="http://schemas.microsoft.com/office/powerpoint/2010/main" val="393724420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photo of a dark-haired woman holding a dark-haired baby in front of her, placed on a high stool. The color of their eyes differ." title="&quot;Mixed-blood types.“"/>
          <p:cNvPicPr>
            <a:picLocks noChangeAspect="1"/>
          </p:cNvPicPr>
          <p:nvPr/>
        </p:nvPicPr>
        <p:blipFill>
          <a:blip r:embed="rId3"/>
          <a:stretch>
            <a:fillRect/>
          </a:stretch>
        </p:blipFill>
        <p:spPr>
          <a:xfrm>
            <a:off x="1508459" y="0"/>
            <a:ext cx="6127081" cy="6858000"/>
          </a:xfrm>
          <a:prstGeom prst="rect">
            <a:avLst/>
          </a:prstGeom>
        </p:spPr>
      </p:pic>
      <p:sp>
        <p:nvSpPr>
          <p:cNvPr id="3" name="Title 2" hidden="1"/>
          <p:cNvSpPr>
            <a:spLocks noGrp="1"/>
          </p:cNvSpPr>
          <p:nvPr>
            <p:ph type="title"/>
          </p:nvPr>
        </p:nvSpPr>
        <p:spPr/>
        <p:txBody>
          <a:bodyPr/>
          <a:lstStyle/>
          <a:p>
            <a:r>
              <a:rPr lang="en-IN" dirty="0" smtClean="0"/>
              <a:t>35</a:t>
            </a:r>
            <a:endParaRPr lang="en-US" dirty="0"/>
          </a:p>
        </p:txBody>
      </p:sp>
    </p:spTree>
    <p:extLst>
      <p:ext uri="{BB962C8B-B14F-4D97-AF65-F5344CB8AC3E}">
        <p14:creationId xmlns:p14="http://schemas.microsoft.com/office/powerpoint/2010/main" val="253843875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black-and-white group photo of the Japanese Waseda University baseball team in their uniforms." title="Waseda University team from Japan (baseball)"/>
          <p:cNvPicPr>
            <a:picLocks noChangeAspect="1"/>
          </p:cNvPicPr>
          <p:nvPr/>
        </p:nvPicPr>
        <p:blipFill>
          <a:blip r:embed="rId3"/>
          <a:stretch>
            <a:fillRect/>
          </a:stretch>
        </p:blipFill>
        <p:spPr>
          <a:xfrm>
            <a:off x="0" y="129480"/>
            <a:ext cx="9144000" cy="6599039"/>
          </a:xfrm>
          <a:prstGeom prst="rect">
            <a:avLst/>
          </a:prstGeom>
        </p:spPr>
      </p:pic>
      <p:sp>
        <p:nvSpPr>
          <p:cNvPr id="3" name="Title 2" hidden="1"/>
          <p:cNvSpPr>
            <a:spLocks noGrp="1"/>
          </p:cNvSpPr>
          <p:nvPr>
            <p:ph type="title"/>
          </p:nvPr>
        </p:nvSpPr>
        <p:spPr/>
        <p:txBody>
          <a:bodyPr/>
          <a:lstStyle/>
          <a:p>
            <a:r>
              <a:rPr lang="en-IN" dirty="0" smtClean="0"/>
              <a:t>36</a:t>
            </a:r>
            <a:endParaRPr lang="en-US" dirty="0"/>
          </a:p>
        </p:txBody>
      </p:sp>
    </p:spTree>
    <p:extLst>
      <p:ext uri="{BB962C8B-B14F-4D97-AF65-F5344CB8AC3E}">
        <p14:creationId xmlns:p14="http://schemas.microsoft.com/office/powerpoint/2010/main" val="6898624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black-and-white group photo of the officers of the Railway Men’s International Benevolent Industrial Association." title="&quot;Officers of the Railway Men's International Benevolent Industrial Association.“"/>
          <p:cNvPicPr>
            <a:picLocks noChangeAspect="1"/>
          </p:cNvPicPr>
          <p:nvPr/>
        </p:nvPicPr>
        <p:blipFill>
          <a:blip r:embed="rId3"/>
          <a:stretch>
            <a:fillRect/>
          </a:stretch>
        </p:blipFill>
        <p:spPr>
          <a:xfrm>
            <a:off x="952500" y="1285875"/>
            <a:ext cx="7239000" cy="4286250"/>
          </a:xfrm>
          <a:prstGeom prst="rect">
            <a:avLst/>
          </a:prstGeom>
        </p:spPr>
      </p:pic>
      <p:sp>
        <p:nvSpPr>
          <p:cNvPr id="3" name="Title 2" hidden="1"/>
          <p:cNvSpPr>
            <a:spLocks noGrp="1"/>
          </p:cNvSpPr>
          <p:nvPr>
            <p:ph type="title"/>
          </p:nvPr>
        </p:nvSpPr>
        <p:spPr/>
        <p:txBody>
          <a:bodyPr/>
          <a:lstStyle/>
          <a:p>
            <a:r>
              <a:rPr lang="en-IN" dirty="0" smtClean="0"/>
              <a:t>37</a:t>
            </a:r>
            <a:endParaRPr lang="en-US" dirty="0"/>
          </a:p>
        </p:txBody>
      </p:sp>
    </p:spTree>
    <p:extLst>
      <p:ext uri="{BB962C8B-B14F-4D97-AF65-F5344CB8AC3E}">
        <p14:creationId xmlns:p14="http://schemas.microsoft.com/office/powerpoint/2010/main" val="89412340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photo of textile of Americana prints series with Mayan design featured with squared spiral patterns with small floral patterns in between." title="&quot;Americana Print: Mayan&quot; Textile"/>
          <p:cNvPicPr>
            <a:picLocks noChangeAspect="1"/>
          </p:cNvPicPr>
          <p:nvPr/>
        </p:nvPicPr>
        <p:blipFill>
          <a:blip r:embed="rId3"/>
          <a:stretch>
            <a:fillRect/>
          </a:stretch>
        </p:blipFill>
        <p:spPr>
          <a:xfrm>
            <a:off x="768350" y="730250"/>
            <a:ext cx="7607300" cy="5397500"/>
          </a:xfrm>
          <a:prstGeom prst="rect">
            <a:avLst/>
          </a:prstGeom>
        </p:spPr>
      </p:pic>
      <p:sp>
        <p:nvSpPr>
          <p:cNvPr id="3" name="Title 2" hidden="1"/>
          <p:cNvSpPr>
            <a:spLocks noGrp="1"/>
          </p:cNvSpPr>
          <p:nvPr>
            <p:ph type="title"/>
          </p:nvPr>
        </p:nvSpPr>
        <p:spPr/>
        <p:txBody>
          <a:bodyPr/>
          <a:lstStyle/>
          <a:p>
            <a:r>
              <a:rPr lang="en-IN" dirty="0" smtClean="0"/>
              <a:t>38</a:t>
            </a:r>
            <a:endParaRPr lang="en-US" dirty="0"/>
          </a:p>
        </p:txBody>
      </p:sp>
    </p:spTree>
    <p:extLst>
      <p:ext uri="{BB962C8B-B14F-4D97-AF65-F5344CB8AC3E}">
        <p14:creationId xmlns:p14="http://schemas.microsoft.com/office/powerpoint/2010/main" val="182700546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photo of a silk evening dress designed in a cheongsam fashion with a tight-fitting body, high neck, long sleeves, and a small train. This dress has a vertical long dragon motif made out of sequins from top to bottom of the dress, at the center. " title="Evening dress worn by Chinese-American actress Anna May Wong, which evokes the traditional Chinese cheongsam, althought its construction is along "/>
          <p:cNvPicPr>
            <a:picLocks noChangeAspect="1"/>
          </p:cNvPicPr>
          <p:nvPr/>
        </p:nvPicPr>
        <p:blipFill>
          <a:blip r:embed="rId3"/>
          <a:stretch>
            <a:fillRect/>
          </a:stretch>
        </p:blipFill>
        <p:spPr>
          <a:xfrm>
            <a:off x="2448763" y="0"/>
            <a:ext cx="4246474" cy="6858000"/>
          </a:xfrm>
          <a:prstGeom prst="rect">
            <a:avLst/>
          </a:prstGeom>
        </p:spPr>
      </p:pic>
      <p:sp>
        <p:nvSpPr>
          <p:cNvPr id="3" name="Title 2" hidden="1"/>
          <p:cNvSpPr>
            <a:spLocks noGrp="1"/>
          </p:cNvSpPr>
          <p:nvPr>
            <p:ph type="title"/>
          </p:nvPr>
        </p:nvSpPr>
        <p:spPr/>
        <p:txBody>
          <a:bodyPr/>
          <a:lstStyle/>
          <a:p>
            <a:r>
              <a:rPr lang="en-IN" dirty="0" smtClean="0"/>
              <a:t>39</a:t>
            </a:r>
            <a:endParaRPr lang="en-US" dirty="0"/>
          </a:p>
        </p:txBody>
      </p:sp>
    </p:spTree>
    <p:extLst>
      <p:ext uri="{BB962C8B-B14F-4D97-AF65-F5344CB8AC3E}">
        <p14:creationId xmlns:p14="http://schemas.microsoft.com/office/powerpoint/2010/main" val="148196395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photo of a gold coin with the engraving of a bust of a king, wearing a crown, and a tunic draped around the shoulder, holding a cross in the right hand. A short text is engraved along the edges on the sides of his face." title="Solidus"/>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16152" y="0"/>
            <a:ext cx="6711696" cy="6858000"/>
          </a:xfrm>
          <a:prstGeom prst="rect">
            <a:avLst/>
          </a:prstGeom>
        </p:spPr>
      </p:pic>
      <p:sp>
        <p:nvSpPr>
          <p:cNvPr id="2" name="Title 1" hidden="1"/>
          <p:cNvSpPr>
            <a:spLocks noGrp="1"/>
          </p:cNvSpPr>
          <p:nvPr>
            <p:ph type="title"/>
          </p:nvPr>
        </p:nvSpPr>
        <p:spPr/>
        <p:txBody>
          <a:bodyPr/>
          <a:lstStyle/>
          <a:p>
            <a:r>
              <a:rPr lang="en-IN" dirty="0" smtClean="0"/>
              <a:t>4</a:t>
            </a:r>
            <a:endParaRPr lang="en-US" dirty="0"/>
          </a:p>
        </p:txBody>
      </p:sp>
    </p:spTree>
    <p:extLst>
      <p:ext uri="{BB962C8B-B14F-4D97-AF65-F5344CB8AC3E}">
        <p14:creationId xmlns:p14="http://schemas.microsoft.com/office/powerpoint/2010/main" val="374578002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A black-and-white photo of a group of children of various ages wearing traditional costumes of different countries and posing. Flags of different countries are displayed in the background." title="Children wearing international costumes, 193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95400" y="762000"/>
            <a:ext cx="6705600" cy="5192911"/>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hidden="1"/>
          <p:cNvSpPr>
            <a:spLocks noGrp="1"/>
          </p:cNvSpPr>
          <p:nvPr>
            <p:ph type="title"/>
          </p:nvPr>
        </p:nvSpPr>
        <p:spPr/>
        <p:txBody>
          <a:bodyPr/>
          <a:lstStyle/>
          <a:p>
            <a:r>
              <a:rPr lang="en-IN" dirty="0" smtClean="0"/>
              <a:t>40</a:t>
            </a:r>
            <a:endParaRPr lang="en-US" dirty="0"/>
          </a:p>
        </p:txBody>
      </p:sp>
    </p:spTree>
    <p:extLst>
      <p:ext uri="{BB962C8B-B14F-4D97-AF65-F5344CB8AC3E}">
        <p14:creationId xmlns:p14="http://schemas.microsoft.com/office/powerpoint/2010/main" val="181837705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black-and-white photo of two Czech women dancing on a set in their traditional garbs. They are wearing shirts with bulbous sleeves in the upper arm, and flared, laced lower sleeves, knee-length wide skirts, laced at the hemline. One of them is wearing tall boots, whereas the other has a pair of stockings on with heeled shoes. Both of them have an elaborate headdress." title="&quot;Czechoslovakia Participation - Czechs in traditional dress - On set“"/>
          <p:cNvPicPr>
            <a:picLocks noChangeAspect="1"/>
          </p:cNvPicPr>
          <p:nvPr/>
        </p:nvPicPr>
        <p:blipFill>
          <a:blip r:embed="rId3"/>
          <a:stretch>
            <a:fillRect/>
          </a:stretch>
        </p:blipFill>
        <p:spPr>
          <a:xfrm>
            <a:off x="952500" y="590550"/>
            <a:ext cx="7239000" cy="5676900"/>
          </a:xfrm>
          <a:prstGeom prst="rect">
            <a:avLst/>
          </a:prstGeom>
        </p:spPr>
      </p:pic>
      <p:sp>
        <p:nvSpPr>
          <p:cNvPr id="3" name="Title 2" hidden="1"/>
          <p:cNvSpPr>
            <a:spLocks noGrp="1"/>
          </p:cNvSpPr>
          <p:nvPr>
            <p:ph type="title"/>
          </p:nvPr>
        </p:nvSpPr>
        <p:spPr/>
        <p:txBody>
          <a:bodyPr/>
          <a:lstStyle/>
          <a:p>
            <a:r>
              <a:rPr lang="en-IN" dirty="0" smtClean="0"/>
              <a:t>41</a:t>
            </a:r>
            <a:endParaRPr lang="en-US" dirty="0"/>
          </a:p>
        </p:txBody>
      </p:sp>
    </p:spTree>
    <p:extLst>
      <p:ext uri="{BB962C8B-B14F-4D97-AF65-F5344CB8AC3E}">
        <p14:creationId xmlns:p14="http://schemas.microsoft.com/office/powerpoint/2010/main" val="404704505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photo of a pizza restaurant named Leaning Tower of Pizza. A model of the Leaning Tower of Pisa is erected outside the restaurant." title="“Leaning Tower of Pizza”"/>
          <p:cNvPicPr>
            <a:picLocks noChangeAspect="1"/>
          </p:cNvPicPr>
          <p:nvPr/>
        </p:nvPicPr>
        <p:blipFill>
          <a:blip r:embed="rId3"/>
          <a:stretch>
            <a:fillRect/>
          </a:stretch>
        </p:blipFill>
        <p:spPr>
          <a:xfrm>
            <a:off x="2164333" y="0"/>
            <a:ext cx="4815334" cy="6858000"/>
          </a:xfrm>
          <a:prstGeom prst="rect">
            <a:avLst/>
          </a:prstGeom>
        </p:spPr>
      </p:pic>
      <p:sp>
        <p:nvSpPr>
          <p:cNvPr id="3" name="Title 2" hidden="1"/>
          <p:cNvSpPr>
            <a:spLocks noGrp="1"/>
          </p:cNvSpPr>
          <p:nvPr>
            <p:ph type="title"/>
          </p:nvPr>
        </p:nvSpPr>
        <p:spPr/>
        <p:txBody>
          <a:bodyPr/>
          <a:lstStyle/>
          <a:p>
            <a:r>
              <a:rPr lang="en-IN" dirty="0" smtClean="0"/>
              <a:t>42</a:t>
            </a:r>
            <a:endParaRPr lang="en-US" dirty="0"/>
          </a:p>
        </p:txBody>
      </p:sp>
    </p:spTree>
    <p:extLst>
      <p:ext uri="{BB962C8B-B14F-4D97-AF65-F5344CB8AC3E}">
        <p14:creationId xmlns:p14="http://schemas.microsoft.com/office/powerpoint/2010/main" val="41091103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photo of an ensemble resembling a kimono style with a sleeveless top, Turkish trousers, and a sash around the waist." title="Ensemble, Japanese aesthetic influenced by Paul Poiret's harem and lampshade ensembles,"/>
          <p:cNvPicPr>
            <a:picLocks noChangeAspect="1"/>
          </p:cNvPicPr>
          <p:nvPr/>
        </p:nvPicPr>
        <p:blipFill>
          <a:blip r:embed="rId3"/>
          <a:stretch>
            <a:fillRect/>
          </a:stretch>
        </p:blipFill>
        <p:spPr>
          <a:xfrm>
            <a:off x="2059229" y="0"/>
            <a:ext cx="5025542" cy="6858000"/>
          </a:xfrm>
          <a:prstGeom prst="rect">
            <a:avLst/>
          </a:prstGeom>
        </p:spPr>
      </p:pic>
      <p:sp>
        <p:nvSpPr>
          <p:cNvPr id="3" name="Title 2" hidden="1"/>
          <p:cNvSpPr>
            <a:spLocks noGrp="1"/>
          </p:cNvSpPr>
          <p:nvPr>
            <p:ph type="title"/>
          </p:nvPr>
        </p:nvSpPr>
        <p:spPr/>
        <p:txBody>
          <a:bodyPr/>
          <a:lstStyle/>
          <a:p>
            <a:r>
              <a:rPr lang="en-IN" dirty="0" smtClean="0"/>
              <a:t>43</a:t>
            </a:r>
            <a:endParaRPr lang="en-US" dirty="0"/>
          </a:p>
        </p:txBody>
      </p:sp>
    </p:spTree>
    <p:extLst>
      <p:ext uri="{BB962C8B-B14F-4D97-AF65-F5344CB8AC3E}">
        <p14:creationId xmlns:p14="http://schemas.microsoft.com/office/powerpoint/2010/main" val="92044768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photo of a silver bowl with a lion hammered at the center surrounded by lobes in a floral pattern. The lion is shown turning its head backward toward foliage as it lifts one of its legs. A ring of raised dots is hammered around the lion." title="Lobed cup with lion, foliage, and a ring of raised dots"/>
          <p:cNvPicPr>
            <a:picLocks noChangeAspect="1"/>
          </p:cNvPicPr>
          <p:nvPr/>
        </p:nvPicPr>
        <p:blipFill>
          <a:blip r:embed="rId3"/>
          <a:stretch>
            <a:fillRect/>
          </a:stretch>
        </p:blipFill>
        <p:spPr>
          <a:xfrm>
            <a:off x="1622474" y="762000"/>
            <a:ext cx="5739618" cy="5486400"/>
          </a:xfrm>
          <a:prstGeom prst="rect">
            <a:avLst/>
          </a:prstGeom>
        </p:spPr>
      </p:pic>
      <p:sp>
        <p:nvSpPr>
          <p:cNvPr id="3" name="Title 2" hidden="1"/>
          <p:cNvSpPr>
            <a:spLocks noGrp="1"/>
          </p:cNvSpPr>
          <p:nvPr>
            <p:ph type="title"/>
          </p:nvPr>
        </p:nvSpPr>
        <p:spPr/>
        <p:txBody>
          <a:bodyPr/>
          <a:lstStyle/>
          <a:p>
            <a:r>
              <a:rPr lang="en-IN" dirty="0" smtClean="0"/>
              <a:t>5</a:t>
            </a:r>
            <a:endParaRPr lang="en-US" dirty="0"/>
          </a:p>
        </p:txBody>
      </p:sp>
    </p:spTree>
    <p:extLst>
      <p:ext uri="{BB962C8B-B14F-4D97-AF65-F5344CB8AC3E}">
        <p14:creationId xmlns:p14="http://schemas.microsoft.com/office/powerpoint/2010/main" val="81257521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photo of a glass stone weight with a blurred Arabic inscription." title="Coin Weight"/>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71550" y="0"/>
            <a:ext cx="7200900" cy="6858000"/>
          </a:xfrm>
          <a:prstGeom prst="rect">
            <a:avLst/>
          </a:prstGeom>
        </p:spPr>
      </p:pic>
      <p:sp>
        <p:nvSpPr>
          <p:cNvPr id="3" name="Title 2" hidden="1"/>
          <p:cNvSpPr>
            <a:spLocks noGrp="1"/>
          </p:cNvSpPr>
          <p:nvPr>
            <p:ph type="title"/>
          </p:nvPr>
        </p:nvSpPr>
        <p:spPr/>
        <p:txBody>
          <a:bodyPr/>
          <a:lstStyle/>
          <a:p>
            <a:r>
              <a:rPr lang="en-IN" dirty="0" smtClean="0"/>
              <a:t>6</a:t>
            </a:r>
            <a:endParaRPr lang="en-US" dirty="0"/>
          </a:p>
        </p:txBody>
      </p:sp>
    </p:spTree>
    <p:extLst>
      <p:ext uri="{BB962C8B-B14F-4D97-AF65-F5344CB8AC3E}">
        <p14:creationId xmlns:p14="http://schemas.microsoft.com/office/powerpoint/2010/main" val="334475971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photo of the Lewis chessmen placed in their positions on a chessboard. The walrus ivory sculptures pieces are human figures except for the pawns. The pawns have geometric shapes. The rooks are depicted in the form of soldiers standing with swords in their right hands and tall shields in their left hands. The knights are soldiers mounted on horses with spears in their right hands and shields in their left hands. The bishops stand holding long staffs with both hands. The kings are seated with swords across their laps and the queens are seated holding their heads in their hands." title="Lewis chessmen, ivory"/>
          <p:cNvPicPr>
            <a:picLocks noChangeAspect="1"/>
          </p:cNvPicPr>
          <p:nvPr/>
        </p:nvPicPr>
        <p:blipFill>
          <a:blip r:embed="rId3"/>
          <a:stretch>
            <a:fillRect/>
          </a:stretch>
        </p:blipFill>
        <p:spPr>
          <a:xfrm>
            <a:off x="0" y="259080"/>
            <a:ext cx="9144000" cy="6339840"/>
          </a:xfrm>
          <a:prstGeom prst="rect">
            <a:avLst/>
          </a:prstGeom>
        </p:spPr>
      </p:pic>
      <p:sp>
        <p:nvSpPr>
          <p:cNvPr id="3" name="Title 2" hidden="1"/>
          <p:cNvSpPr>
            <a:spLocks noGrp="1"/>
          </p:cNvSpPr>
          <p:nvPr>
            <p:ph type="title"/>
          </p:nvPr>
        </p:nvSpPr>
        <p:spPr/>
        <p:txBody>
          <a:bodyPr/>
          <a:lstStyle/>
          <a:p>
            <a:r>
              <a:rPr lang="en-IN" dirty="0" smtClean="0"/>
              <a:t>7</a:t>
            </a:r>
            <a:endParaRPr lang="en-US" dirty="0"/>
          </a:p>
        </p:txBody>
      </p:sp>
    </p:spTree>
    <p:extLst>
      <p:ext uri="{BB962C8B-B14F-4D97-AF65-F5344CB8AC3E}">
        <p14:creationId xmlns:p14="http://schemas.microsoft.com/office/powerpoint/2010/main" val="204042739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painting of the Japanese Lotus Sutra, Chapters 20 to 23 depicts two large birds with human bodies with two bird-shaped mythical creatures in front of them. To the left around thirteen columns of Japanese text are inscribed." title="Lotus Sutra, Chapters 20-23"/>
          <p:cNvPicPr>
            <a:picLocks noChangeAspect="1"/>
          </p:cNvPicPr>
          <p:nvPr/>
        </p:nvPicPr>
        <p:blipFill>
          <a:blip r:embed="rId3"/>
          <a:stretch>
            <a:fillRect/>
          </a:stretch>
        </p:blipFill>
        <p:spPr>
          <a:xfrm>
            <a:off x="762000" y="1047750"/>
            <a:ext cx="7620000" cy="4762500"/>
          </a:xfrm>
          <a:prstGeom prst="rect">
            <a:avLst/>
          </a:prstGeom>
        </p:spPr>
      </p:pic>
      <p:sp>
        <p:nvSpPr>
          <p:cNvPr id="3" name="Title 2" hidden="1"/>
          <p:cNvSpPr>
            <a:spLocks noGrp="1"/>
          </p:cNvSpPr>
          <p:nvPr>
            <p:ph type="title"/>
          </p:nvPr>
        </p:nvSpPr>
        <p:spPr/>
        <p:txBody>
          <a:bodyPr/>
          <a:lstStyle/>
          <a:p>
            <a:r>
              <a:rPr lang="en-IN" dirty="0" smtClean="0"/>
              <a:t>8</a:t>
            </a:r>
            <a:endParaRPr lang="en-US" dirty="0"/>
          </a:p>
        </p:txBody>
      </p:sp>
    </p:spTree>
    <p:extLst>
      <p:ext uri="{BB962C8B-B14F-4D97-AF65-F5344CB8AC3E}">
        <p14:creationId xmlns:p14="http://schemas.microsoft.com/office/powerpoint/2010/main" val="4013067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n oval engraved portrait of Marco Polo, with a hat on and a fur-lined coat." title="Portrait of Marco Polo (1254-1324)"/>
          <p:cNvPicPr>
            <a:picLocks noChangeAspect="1"/>
          </p:cNvPicPr>
          <p:nvPr/>
        </p:nvPicPr>
        <p:blipFill>
          <a:blip r:embed="rId3"/>
          <a:stretch>
            <a:fillRect/>
          </a:stretch>
        </p:blipFill>
        <p:spPr>
          <a:xfrm>
            <a:off x="2053146" y="0"/>
            <a:ext cx="5037708" cy="6858000"/>
          </a:xfrm>
          <a:prstGeom prst="rect">
            <a:avLst/>
          </a:prstGeom>
        </p:spPr>
      </p:pic>
      <p:sp>
        <p:nvSpPr>
          <p:cNvPr id="8" name="Title 7" hidden="1"/>
          <p:cNvSpPr>
            <a:spLocks noGrp="1"/>
          </p:cNvSpPr>
          <p:nvPr>
            <p:ph type="title"/>
          </p:nvPr>
        </p:nvSpPr>
        <p:spPr/>
        <p:txBody>
          <a:bodyPr/>
          <a:lstStyle/>
          <a:p>
            <a:r>
              <a:rPr lang="en-IN" dirty="0" smtClean="0"/>
              <a:t>9</a:t>
            </a:r>
            <a:endParaRPr lang="en-US" dirty="0"/>
          </a:p>
        </p:txBody>
      </p:sp>
    </p:spTree>
    <p:extLst>
      <p:ext uri="{BB962C8B-B14F-4D97-AF65-F5344CB8AC3E}">
        <p14:creationId xmlns:p14="http://schemas.microsoft.com/office/powerpoint/2010/main" val="1175427938"/>
      </p:ext>
    </p:extLst>
  </p:cSld>
  <p:clrMapOvr>
    <a:masterClrMapping/>
  </p:clrMapOvr>
</p:sld>
</file>

<file path=ppt/theme/theme1.xml><?xml version="1.0" encoding="utf-8"?>
<a:theme xmlns:a="http://schemas.openxmlformats.org/drawingml/2006/main" name="Office Theme">
  <a:themeElements>
    <a:clrScheme name="Apothecary">
      <a:dk1>
        <a:sysClr val="windowText" lastClr="000000"/>
      </a:dk1>
      <a:lt1>
        <a:sysClr val="window" lastClr="FFFFFF"/>
      </a:lt1>
      <a:dk2>
        <a:srgbClr val="564B3C"/>
      </a:dk2>
      <a:lt2>
        <a:srgbClr val="ECEDD1"/>
      </a:lt2>
      <a:accent1>
        <a:srgbClr val="93A299"/>
      </a:accent1>
      <a:accent2>
        <a:srgbClr val="CF543F"/>
      </a:accent2>
      <a:accent3>
        <a:srgbClr val="B5AE53"/>
      </a:accent3>
      <a:accent4>
        <a:srgbClr val="848058"/>
      </a:accent4>
      <a:accent5>
        <a:srgbClr val="E8B54D"/>
      </a:accent5>
      <a:accent6>
        <a:srgbClr val="786C71"/>
      </a:accent6>
      <a:hlink>
        <a:srgbClr val="CCCC00"/>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154</TotalTime>
  <Words>1288</Words>
  <Application>Microsoft Office PowerPoint</Application>
  <PresentationFormat>On-screen Show (4:3)</PresentationFormat>
  <Paragraphs>235</Paragraphs>
  <Slides>43</Slides>
  <Notes>42</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43</vt:i4>
      </vt:variant>
    </vt:vector>
  </HeadingPairs>
  <TitlesOfParts>
    <vt:vector size="47" baseType="lpstr">
      <vt:lpstr>Arial</vt:lpstr>
      <vt:lpstr>Calibri</vt:lpstr>
      <vt:lpstr>Mangal</vt:lpstr>
      <vt:lpstr>Office Theme</vt:lpstr>
      <vt:lpstr>Cultural Exchange</vt:lpstr>
      <vt:lpstr>2</vt:lpstr>
      <vt:lpstr>3</vt:lpstr>
      <vt:lpstr>4</vt:lpstr>
      <vt:lpstr>5</vt:lpstr>
      <vt:lpstr>6</vt:lpstr>
      <vt:lpstr>7</vt:lpstr>
      <vt:lpstr>8</vt:lpstr>
      <vt:lpstr>9</vt:lpstr>
      <vt:lpstr>10</vt:lpstr>
      <vt:lpstr>11</vt:lpstr>
      <vt:lpstr>12</vt:lpstr>
      <vt:lpstr>13</vt:lpstr>
      <vt:lpstr>14</vt:lpstr>
      <vt:lpstr>15</vt:lpstr>
      <vt:lpstr>16</vt:lpstr>
      <vt:lpstr>17</vt:lpstr>
      <vt:lpstr>18</vt:lpstr>
      <vt:lpstr>19</vt:lpstr>
      <vt:lpstr>20</vt:lpstr>
      <vt:lpstr>21</vt:lpstr>
      <vt:lpstr>22</vt:lpstr>
      <vt:lpstr>23</vt:lpstr>
      <vt:lpstr>24</vt:lpstr>
      <vt:lpstr>25</vt:lpstr>
      <vt:lpstr>26</vt:lpstr>
      <vt:lpstr>27</vt:lpstr>
      <vt:lpstr>28</vt:lpstr>
      <vt:lpstr>29</vt:lpstr>
      <vt:lpstr>30</vt:lpstr>
      <vt:lpstr>31</vt:lpstr>
      <vt:lpstr>32</vt:lpstr>
      <vt:lpstr>33</vt:lpstr>
      <vt:lpstr>34</vt:lpstr>
      <vt:lpstr>35</vt:lpstr>
      <vt:lpstr>36</vt:lpstr>
      <vt:lpstr>37</vt:lpstr>
      <vt:lpstr>38</vt:lpstr>
      <vt:lpstr>39</vt:lpstr>
      <vt:lpstr>40</vt:lpstr>
      <vt:lpstr>41</vt:lpstr>
      <vt:lpstr>42</vt:lpstr>
      <vt:lpstr>43</vt:lpstr>
    </vt:vector>
  </TitlesOfParts>
  <Company>Oxford University Press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Civil War Era</dc:title>
  <dc:creator>WIXTED, Rowan</dc:creator>
  <cp:lastModifiedBy>T, Senthilkumaran</cp:lastModifiedBy>
  <cp:revision>27</cp:revision>
  <dcterms:created xsi:type="dcterms:W3CDTF">2016-10-04T18:16:36Z</dcterms:created>
  <dcterms:modified xsi:type="dcterms:W3CDTF">2020-11-03T11:53:42Z</dcterms:modified>
</cp:coreProperties>
</file>