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6"/>
  </p:notesMasterIdLst>
  <p:sldIdLst>
    <p:sldId id="256" r:id="rId2"/>
    <p:sldId id="284" r:id="rId3"/>
    <p:sldId id="306" r:id="rId4"/>
    <p:sldId id="279" r:id="rId5"/>
    <p:sldId id="270" r:id="rId6"/>
    <p:sldId id="283" r:id="rId7"/>
    <p:sldId id="282" r:id="rId8"/>
    <p:sldId id="269" r:id="rId9"/>
    <p:sldId id="287" r:id="rId10"/>
    <p:sldId id="281" r:id="rId11"/>
    <p:sldId id="280" r:id="rId12"/>
    <p:sldId id="259" r:id="rId13"/>
    <p:sldId id="260" r:id="rId14"/>
    <p:sldId id="264" r:id="rId15"/>
    <p:sldId id="275" r:id="rId16"/>
    <p:sldId id="276" r:id="rId17"/>
    <p:sldId id="313" r:id="rId18"/>
    <p:sldId id="286" r:id="rId19"/>
    <p:sldId id="257" r:id="rId20"/>
    <p:sldId id="258" r:id="rId21"/>
    <p:sldId id="278" r:id="rId22"/>
    <p:sldId id="263" r:id="rId23"/>
    <p:sldId id="261" r:id="rId24"/>
    <p:sldId id="277" r:id="rId25"/>
    <p:sldId id="262" r:id="rId26"/>
    <p:sldId id="291" r:id="rId27"/>
    <p:sldId id="292" r:id="rId28"/>
    <p:sldId id="311" r:id="rId29"/>
    <p:sldId id="315" r:id="rId30"/>
    <p:sldId id="268" r:id="rId31"/>
    <p:sldId id="314" r:id="rId32"/>
    <p:sldId id="316" r:id="rId33"/>
    <p:sldId id="325" r:id="rId34"/>
    <p:sldId id="324" r:id="rId35"/>
    <p:sldId id="298" r:id="rId36"/>
    <p:sldId id="300" r:id="rId37"/>
    <p:sldId id="301" r:id="rId38"/>
    <p:sldId id="265" r:id="rId39"/>
    <p:sldId id="266" r:id="rId40"/>
    <p:sldId id="326" r:id="rId41"/>
    <p:sldId id="299" r:id="rId42"/>
    <p:sldId id="290" r:id="rId43"/>
    <p:sldId id="293" r:id="rId44"/>
    <p:sldId id="294" r:id="rId45"/>
    <p:sldId id="295" r:id="rId46"/>
    <p:sldId id="267" r:id="rId47"/>
    <p:sldId id="310" r:id="rId48"/>
    <p:sldId id="288" r:id="rId49"/>
    <p:sldId id="289" r:id="rId50"/>
    <p:sldId id="312" r:id="rId51"/>
    <p:sldId id="272" r:id="rId52"/>
    <p:sldId id="273" r:id="rId53"/>
    <p:sldId id="323" r:id="rId54"/>
    <p:sldId id="297" r:id="rId55"/>
    <p:sldId id="302" r:id="rId56"/>
    <p:sldId id="296" r:id="rId57"/>
    <p:sldId id="274" r:id="rId58"/>
    <p:sldId id="303" r:id="rId59"/>
    <p:sldId id="304" r:id="rId60"/>
    <p:sldId id="322" r:id="rId61"/>
    <p:sldId id="305" r:id="rId62"/>
    <p:sldId id="307" r:id="rId63"/>
    <p:sldId id="309" r:id="rId64"/>
    <p:sldId id="308" r:id="rId6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EF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273" autoAdjust="0"/>
    <p:restoredTop sz="72461" autoAdjust="0"/>
  </p:normalViewPr>
  <p:slideViewPr>
    <p:cSldViewPr>
      <p:cViewPr varScale="1">
        <p:scale>
          <a:sx n="46" d="100"/>
          <a:sy n="46" d="100"/>
        </p:scale>
        <p:origin x="60" y="7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849BE6-EBCB-43DF-A2A8-BDB807024A47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8D2126-B80C-4194-9BDD-A8F78E3125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800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9174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Neolithic</a:t>
            </a:r>
            <a:r>
              <a:rPr lang="en-US" baseline="0" dirty="0" smtClean="0"/>
              <a:t> quern</a:t>
            </a:r>
          </a:p>
          <a:p>
            <a:r>
              <a:rPr lang="en-US" baseline="0" dirty="0" smtClean="0"/>
              <a:t>Wales, Bronze Age (ca. 4,000-2,500 BC)</a:t>
            </a:r>
          </a:p>
          <a:p>
            <a:r>
              <a:rPr lang="en-US" baseline="0" dirty="0" smtClean="0"/>
              <a:t>British Museum, 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Cc.6865</a:t>
            </a:r>
          </a:p>
          <a:p>
            <a:r>
              <a:rPr lang="ro-RO" dirty="0" err="1" smtClean="0"/>
              <a:t>http</a:t>
            </a:r>
            <a:r>
              <a:rPr lang="ro-RO" dirty="0" smtClean="0"/>
              <a:t>://</a:t>
            </a:r>
            <a:r>
              <a:rPr lang="ro-RO" dirty="0" err="1" smtClean="0"/>
              <a:t>www.britishmuseum.org</a:t>
            </a:r>
            <a:r>
              <a:rPr lang="ro-RO" dirty="0" smtClean="0"/>
              <a:t>/</a:t>
            </a:r>
            <a:r>
              <a:rPr lang="ro-RO" dirty="0" err="1" smtClean="0"/>
              <a:t>research</a:t>
            </a:r>
            <a:r>
              <a:rPr lang="ro-RO" dirty="0" smtClean="0"/>
              <a:t>/</a:t>
            </a:r>
            <a:r>
              <a:rPr lang="ro-RO" dirty="0" err="1" smtClean="0"/>
              <a:t>collection_online</a:t>
            </a:r>
            <a:r>
              <a:rPr lang="ro-RO" dirty="0" smtClean="0"/>
              <a:t>/</a:t>
            </a:r>
            <a:r>
              <a:rPr lang="ro-RO" dirty="0" err="1" smtClean="0"/>
              <a:t>collection_object_details.aspx?objectId</a:t>
            </a:r>
            <a:r>
              <a:rPr lang="ro-RO" dirty="0" smtClean="0"/>
              <a:t>=814331&amp;partId=1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0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Neolithic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ottery beaker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England, Bronze Age</a:t>
            </a:r>
          </a:p>
          <a:p>
            <a:r>
              <a:rPr lang="en-US" dirty="0" smtClean="0"/>
              <a:t>British</a:t>
            </a:r>
            <a:r>
              <a:rPr lang="en-US" baseline="0" dirty="0" smtClean="0"/>
              <a:t> Museum, 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1910,1210.32</a:t>
            </a:r>
          </a:p>
          <a:p>
            <a:r>
              <a:rPr lang="cs-CZ" dirty="0" smtClean="0"/>
              <a:t>http://</a:t>
            </a:r>
            <a:r>
              <a:rPr lang="cs-CZ" dirty="0" err="1" smtClean="0"/>
              <a:t>www.britishmuseum.org</a:t>
            </a:r>
            <a:r>
              <a:rPr lang="cs-CZ" dirty="0" smtClean="0"/>
              <a:t>/</a:t>
            </a:r>
            <a:r>
              <a:rPr lang="cs-CZ" dirty="0" err="1" smtClean="0"/>
              <a:t>research</a:t>
            </a:r>
            <a:r>
              <a:rPr lang="cs-CZ" dirty="0" smtClean="0"/>
              <a:t>/</a:t>
            </a:r>
            <a:r>
              <a:rPr lang="cs-CZ" dirty="0" err="1" smtClean="0"/>
              <a:t>collection_online</a:t>
            </a:r>
            <a:r>
              <a:rPr lang="cs-CZ" dirty="0" smtClean="0"/>
              <a:t>/</a:t>
            </a:r>
            <a:r>
              <a:rPr lang="cs-CZ" dirty="0" err="1" smtClean="0"/>
              <a:t>collection_object_details.aspx?objectId</a:t>
            </a:r>
            <a:r>
              <a:rPr lang="cs-CZ" dirty="0" smtClean="0"/>
              <a:t>=825978&amp;partId=1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7695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i="1" dirty="0" smtClean="0"/>
              <a:t>Figure of a Man</a:t>
            </a:r>
          </a:p>
          <a:p>
            <a:r>
              <a:rPr lang="en-US" i="0" dirty="0" smtClean="0"/>
              <a:t>Egypt</a:t>
            </a:r>
            <a:r>
              <a:rPr lang="en-US" dirty="0" smtClean="0"/>
              <a:t>, ca. 4000-3800 B.C.E. </a:t>
            </a:r>
          </a:p>
          <a:p>
            <a:r>
              <a:rPr lang="en-US" dirty="0" smtClean="0"/>
              <a:t>Ivory, 11/16 x 7 1/16 in. (1.8 x 17.9 cm). </a:t>
            </a:r>
          </a:p>
          <a:p>
            <a:r>
              <a:rPr lang="en-US" dirty="0" smtClean="0"/>
              <a:t>Brooklyn Museum, Charles Edwin </a:t>
            </a:r>
            <a:r>
              <a:rPr lang="en-US" dirty="0" err="1" smtClean="0"/>
              <a:t>Wilbour</a:t>
            </a:r>
            <a:r>
              <a:rPr lang="en-US" dirty="0" smtClean="0"/>
              <a:t> Fund, 35.1268. Creative Commons-BY (Photo: Brooklyn Museum, 35.1268_front_PS6.jpg) </a:t>
            </a:r>
          </a:p>
          <a:p>
            <a:r>
              <a:rPr lang="en-US" dirty="0" smtClean="0"/>
              <a:t>https://www.brooklynmuseum.org/opencollection/objects/3360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883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i="1" dirty="0" smtClean="0"/>
              <a:t>Hippopotamus Tusk with Carved Head</a:t>
            </a:r>
            <a:endParaRPr lang="en-US" i="0" dirty="0" smtClean="0"/>
          </a:p>
          <a:p>
            <a:r>
              <a:rPr lang="en-US" i="0" dirty="0" smtClean="0"/>
              <a:t>Egypt,</a:t>
            </a:r>
            <a:r>
              <a:rPr lang="en-US" i="0" baseline="0" dirty="0" smtClean="0"/>
              <a:t> </a:t>
            </a:r>
            <a:r>
              <a:rPr lang="en-US" dirty="0" smtClean="0"/>
              <a:t>ca. 4000-3400 B.C.E. </a:t>
            </a:r>
          </a:p>
          <a:p>
            <a:r>
              <a:rPr lang="en-US" dirty="0" smtClean="0"/>
              <a:t>Source:</a:t>
            </a:r>
            <a:r>
              <a:rPr lang="en-US" baseline="0" dirty="0" smtClean="0"/>
              <a:t> The Brooklyn Museum https://www.brooklynmuseum.org/opencollection/objects/3358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1159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 smtClean="0"/>
              <a:t>Disk-Shaped Mace Head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0" dirty="0" smtClean="0"/>
              <a:t>Egypt</a:t>
            </a:r>
            <a:r>
              <a:rPr lang="en-US" dirty="0" smtClean="0"/>
              <a:t>, ca. 4000-3400 B.C.E.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Porphyry, 15/16 x 3 9/16 in. (2.4 x 9.1 cm).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Brooklyn Museum, Charles Edwin </a:t>
            </a:r>
            <a:r>
              <a:rPr lang="en-US" dirty="0" err="1" smtClean="0"/>
              <a:t>Wilbour</a:t>
            </a:r>
            <a:r>
              <a:rPr lang="en-US" dirty="0" smtClean="0"/>
              <a:t> Fund, 07.447.873. Creative Commons-BY (Photo: Brooklyn Museum, CUR.07.447.873_erg3.jpg) </a:t>
            </a:r>
          </a:p>
          <a:p>
            <a:r>
              <a:rPr lang="en-US" dirty="0" smtClean="0"/>
              <a:t>https://www.brooklynmuseum.org/opencollection/objects/4234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6918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 smtClean="0"/>
              <a:t>Palette with Two Birds</a:t>
            </a:r>
            <a:endParaRPr lang="en-US" i="0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0" dirty="0" smtClean="0"/>
              <a:t>Egypt,</a:t>
            </a:r>
            <a:r>
              <a:rPr lang="en-US" i="0" baseline="0" dirty="0" smtClean="0"/>
              <a:t> </a:t>
            </a:r>
            <a:r>
              <a:rPr lang="en-US" dirty="0" smtClean="0"/>
              <a:t>ca. 4000-3200 B.C.E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Source:</a:t>
            </a:r>
            <a:r>
              <a:rPr lang="en-US" baseline="0" dirty="0" smtClean="0"/>
              <a:t> </a:t>
            </a:r>
            <a:r>
              <a:rPr lang="en-US" dirty="0" smtClean="0"/>
              <a:t>Brooklyn Museum, Charles Edwin </a:t>
            </a:r>
            <a:r>
              <a:rPr lang="en-US" dirty="0" err="1" smtClean="0"/>
              <a:t>Wilbour</a:t>
            </a:r>
            <a:r>
              <a:rPr lang="en-US" dirty="0" smtClean="0"/>
              <a:t> Fund, 07.447.600. Creative Commons-BY (Photo: Brooklyn Museum, CUR.07.447.600_erg3.jpg) https://www.brooklynmuseum.org/opencollection/objects/4226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6957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 smtClean="0"/>
              <a:t>Hair Comb Decorated with Rows of Wild Animals</a:t>
            </a:r>
          </a:p>
          <a:p>
            <a:r>
              <a:rPr lang="en-US" dirty="0" smtClean="0"/>
              <a:t>Period: </a:t>
            </a:r>
            <a:r>
              <a:rPr lang="en-US" dirty="0" err="1" smtClean="0"/>
              <a:t>Predynastic</a:t>
            </a:r>
            <a:r>
              <a:rPr lang="en-US" dirty="0" smtClean="0"/>
              <a:t>, Late </a:t>
            </a:r>
            <a:r>
              <a:rPr lang="en-US" dirty="0" err="1" smtClean="0"/>
              <a:t>Naqada</a:t>
            </a:r>
            <a:r>
              <a:rPr lang="en-US" dirty="0" smtClean="0"/>
              <a:t> III</a:t>
            </a:r>
          </a:p>
          <a:p>
            <a:r>
              <a:rPr lang="en-US" dirty="0" smtClean="0"/>
              <a:t>Date: ca. 3200–3100 B.C.</a:t>
            </a:r>
          </a:p>
          <a:p>
            <a:r>
              <a:rPr lang="en-US" dirty="0" smtClean="0"/>
              <a:t>Geography: From Egypt</a:t>
            </a:r>
          </a:p>
          <a:p>
            <a:r>
              <a:rPr lang="en-US" dirty="0" smtClean="0"/>
              <a:t>Source: The Metropolitan Museum of Art http://www.metmuseum.org/toah/works-of-art/30.8.224/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1461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fired clay model of four cows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Egypt,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Naqada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I, ca. 3500 BC</a:t>
            </a:r>
            <a:b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British Museum, </a:t>
            </a:r>
            <a:r>
              <a:rPr lang="is-I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EA35506</a:t>
            </a:r>
          </a:p>
          <a:p>
            <a:r>
              <a:rPr lang="en-US" dirty="0" smtClean="0"/>
              <a:t>http://www.britishmuseum.org/research/collection_online/collection_object_details.aspx?objectId=125590&amp;partId=1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510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Ban </a:t>
            </a:r>
            <a:r>
              <a:rPr lang="en-US" dirty="0" err="1" smtClean="0"/>
              <a:t>Chieng</a:t>
            </a:r>
            <a:r>
              <a:rPr lang="en-US" dirty="0" smtClean="0"/>
              <a:t>. </a:t>
            </a:r>
            <a:r>
              <a:rPr lang="en-US" i="1" dirty="0" smtClean="0"/>
              <a:t>Axe Head</a:t>
            </a:r>
            <a:r>
              <a:rPr lang="en-US" dirty="0" smtClean="0"/>
              <a:t>, 4000-3500 </a:t>
            </a:r>
            <a:r>
              <a:rPr lang="en-US" dirty="0" err="1" smtClean="0"/>
              <a:t>b.c</a:t>
            </a:r>
            <a:endParaRPr lang="en-US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Source:  Brooklyn Museum, Gift of Dr. Jerome Krieger, 81.289.20. Creative Commons-BY (Photo: Brooklyn Museum, 81.289.20_cropped_bw.jpg)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https://www.brooklynmuseum.org/opencollection/objects/109137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9434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Ban </a:t>
            </a:r>
            <a:r>
              <a:rPr lang="en-US" dirty="0" err="1" smtClean="0"/>
              <a:t>Chieng</a:t>
            </a:r>
            <a:r>
              <a:rPr lang="en-US" dirty="0" smtClean="0"/>
              <a:t>. </a:t>
            </a:r>
            <a:r>
              <a:rPr lang="en-US" i="1" dirty="0" smtClean="0"/>
              <a:t>Spearhead</a:t>
            </a:r>
            <a:r>
              <a:rPr lang="en-US" dirty="0" smtClean="0"/>
              <a:t>, 4000-3500 B.C</a:t>
            </a:r>
          </a:p>
          <a:p>
            <a:r>
              <a:rPr lang="en-US" dirty="0" smtClean="0"/>
              <a:t>Source:</a:t>
            </a:r>
            <a:r>
              <a:rPr lang="en-US" baseline="0" dirty="0" smtClean="0"/>
              <a:t> </a:t>
            </a:r>
            <a:r>
              <a:rPr lang="en-US" dirty="0" smtClean="0"/>
              <a:t>Brooklyn Museum, Gift of Dr. Jerome Krieger, 81.289.19. Creative Commons-BY (Photo: Brooklyn Museum, 81.289.19_cropped_bw.jpg) </a:t>
            </a:r>
          </a:p>
          <a:p>
            <a:r>
              <a:rPr lang="en-US" dirty="0" smtClean="0"/>
              <a:t>https://www.brooklynmuseum.org/opencollection/objects/109136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6375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Plaque</a:t>
            </a:r>
          </a:p>
          <a:p>
            <a:r>
              <a:rPr lang="en-US" dirty="0" smtClean="0"/>
              <a:t>Period: Neolithic period, </a:t>
            </a:r>
            <a:r>
              <a:rPr lang="en-US" dirty="0" err="1" smtClean="0"/>
              <a:t>Hongshan</a:t>
            </a:r>
            <a:r>
              <a:rPr lang="en-US" dirty="0" smtClean="0"/>
              <a:t> culture (ca. 3500–2000 B.C.)</a:t>
            </a:r>
          </a:p>
          <a:p>
            <a:r>
              <a:rPr lang="en-US" dirty="0" smtClean="0"/>
              <a:t>Culture: China</a:t>
            </a:r>
          </a:p>
          <a:p>
            <a:r>
              <a:rPr lang="en-US" dirty="0" smtClean="0"/>
              <a:t>Source:</a:t>
            </a:r>
            <a:r>
              <a:rPr lang="en-US" baseline="0" dirty="0" smtClean="0"/>
              <a:t> The Metropolitan Museum of Art http://www.metmuseum.org/toah/works-of-art/2009.176/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6630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Ritual Object (Bi)</a:t>
            </a:r>
          </a:p>
          <a:p>
            <a:r>
              <a:rPr lang="en-US" dirty="0" smtClean="0"/>
              <a:t>Period: Neolithic period, </a:t>
            </a:r>
            <a:r>
              <a:rPr lang="en-US" dirty="0" err="1" smtClean="0"/>
              <a:t>Liangzhu</a:t>
            </a:r>
            <a:r>
              <a:rPr lang="en-US" dirty="0" smtClean="0"/>
              <a:t> culture (ca. 3200–2000 B.C.)</a:t>
            </a:r>
          </a:p>
          <a:p>
            <a:r>
              <a:rPr lang="en-US" dirty="0" smtClean="0"/>
              <a:t>Date: mid-3rd millennium B.C.</a:t>
            </a:r>
          </a:p>
          <a:p>
            <a:r>
              <a:rPr lang="en-US" dirty="0" smtClean="0"/>
              <a:t>Culture: China</a:t>
            </a:r>
          </a:p>
          <a:p>
            <a:r>
              <a:rPr lang="en-US" dirty="0" smtClean="0"/>
              <a:t>Source:</a:t>
            </a:r>
            <a:r>
              <a:rPr lang="en-US" baseline="0" dirty="0" smtClean="0"/>
              <a:t> The Metropolitan Museum of Art http://www.metmuseum.org/toah/works-of-art/2009.176/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5141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Deep Vessel</a:t>
            </a:r>
          </a:p>
          <a:p>
            <a:r>
              <a:rPr lang="en-US" dirty="0" smtClean="0"/>
              <a:t>Period: Middle </a:t>
            </a:r>
            <a:r>
              <a:rPr lang="en-US" dirty="0" err="1" smtClean="0"/>
              <a:t>Jōmon</a:t>
            </a:r>
            <a:r>
              <a:rPr lang="en-US" dirty="0" smtClean="0"/>
              <a:t> period (ca. 3500–2500 B.C.)</a:t>
            </a:r>
          </a:p>
          <a:p>
            <a:r>
              <a:rPr lang="en-US" dirty="0" smtClean="0"/>
              <a:t>Culture: Japan</a:t>
            </a:r>
          </a:p>
          <a:p>
            <a:r>
              <a:rPr lang="en-US" dirty="0" smtClean="0"/>
              <a:t>Source: The Metropolitan Museum of Art http://www.metmuseum.org/toah/works-of-art/1975.268.182/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7908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 smtClean="0"/>
              <a:t>Stamp seal and modern impression: unicorn and incense burner (?)</a:t>
            </a:r>
            <a:endParaRPr lang="en-US" dirty="0" smtClean="0"/>
          </a:p>
          <a:p>
            <a:r>
              <a:rPr lang="en-US" dirty="0" smtClean="0"/>
              <a:t>Date: ca. 2600–1900 B.C.</a:t>
            </a:r>
          </a:p>
          <a:p>
            <a:r>
              <a:rPr lang="en-US" dirty="0" smtClean="0"/>
              <a:t>Geography: Indus Valley</a:t>
            </a:r>
          </a:p>
          <a:p>
            <a:r>
              <a:rPr lang="en-US" dirty="0" smtClean="0"/>
              <a:t>Culture: Indus</a:t>
            </a:r>
          </a:p>
          <a:p>
            <a:r>
              <a:rPr lang="en-US" dirty="0" smtClean="0"/>
              <a:t>Source: The Metropolitan Museum of Art http://www.metmuseum.org/toah/works-of-art/49.40.1/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39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 smtClean="0"/>
              <a:t>Bowl with painted decoration</a:t>
            </a:r>
            <a:endParaRPr lang="en-US" dirty="0" smtClean="0"/>
          </a:p>
          <a:p>
            <a:r>
              <a:rPr lang="en-US" dirty="0" smtClean="0"/>
              <a:t>Date: ca. early to mid-3rd millennium B.C.</a:t>
            </a:r>
          </a:p>
          <a:p>
            <a:r>
              <a:rPr lang="en-US" dirty="0" smtClean="0"/>
              <a:t>Geography: Indus Region, </a:t>
            </a:r>
            <a:r>
              <a:rPr lang="en-US" dirty="0" err="1" smtClean="0"/>
              <a:t>Damb</a:t>
            </a:r>
            <a:r>
              <a:rPr lang="en-US" dirty="0" smtClean="0"/>
              <a:t> </a:t>
            </a:r>
            <a:r>
              <a:rPr lang="en-US" dirty="0" err="1" smtClean="0"/>
              <a:t>Sadaat</a:t>
            </a:r>
            <a:endParaRPr lang="en-US" dirty="0" smtClean="0"/>
          </a:p>
          <a:p>
            <a:r>
              <a:rPr lang="en-US" dirty="0" smtClean="0"/>
              <a:t>Culture: Indus</a:t>
            </a:r>
          </a:p>
          <a:p>
            <a:r>
              <a:rPr lang="en-US" dirty="0" smtClean="0"/>
              <a:t>Source: The Metropolitan Museum of Art http://www.metmuseum.org/toah/works-of-art/57.99.2/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516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Cuneiform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tablet,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Sumerian religious composition</a:t>
            </a:r>
            <a:endParaRPr lang="pt-BR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Middle</a:t>
            </a:r>
            <a:r>
              <a:rPr lang="pt-B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pt-BR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East</a:t>
            </a:r>
            <a:r>
              <a:rPr lang="pt-B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</a:t>
            </a:r>
            <a:r>
              <a:rPr lang="pt-BR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Old</a:t>
            </a:r>
            <a:r>
              <a:rPr lang="pt-B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pt-BR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Babylonia</a:t>
            </a:r>
            <a:r>
              <a:rPr lang="pt-B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),</a:t>
            </a:r>
            <a:r>
              <a:rPr lang="pt-BR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pt-B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2000 BC-1600 BC.</a:t>
            </a:r>
          </a:p>
          <a:p>
            <a:r>
              <a:rPr lang="pt-B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British </a:t>
            </a:r>
            <a:r>
              <a:rPr lang="pt-BR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Museum</a:t>
            </a:r>
            <a:r>
              <a:rPr lang="pt-B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fi-FI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87545</a:t>
            </a:r>
          </a:p>
          <a:p>
            <a:r>
              <a:rPr lang="fi-FI" dirty="0" smtClean="0"/>
              <a:t>http://</a:t>
            </a:r>
            <a:r>
              <a:rPr lang="fi-FI" dirty="0" err="1" smtClean="0"/>
              <a:t>www.britishmuseum.org</a:t>
            </a:r>
            <a:r>
              <a:rPr lang="fi-FI" dirty="0" smtClean="0"/>
              <a:t>/</a:t>
            </a:r>
            <a:r>
              <a:rPr lang="fi-FI" dirty="0" err="1" smtClean="0"/>
              <a:t>research</a:t>
            </a:r>
            <a:r>
              <a:rPr lang="fi-FI" dirty="0" smtClean="0"/>
              <a:t>/</a:t>
            </a:r>
            <a:r>
              <a:rPr lang="fi-FI" dirty="0" err="1" smtClean="0"/>
              <a:t>collection_online</a:t>
            </a:r>
            <a:r>
              <a:rPr lang="fi-FI" dirty="0" smtClean="0"/>
              <a:t>/</a:t>
            </a:r>
            <a:r>
              <a:rPr lang="fi-FI" dirty="0" err="1" smtClean="0"/>
              <a:t>collection_object_details.aspx?objectId</a:t>
            </a:r>
            <a:r>
              <a:rPr lang="fi-FI" dirty="0" smtClean="0"/>
              <a:t>=801580&amp;partId=1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5450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Standard of Ur</a:t>
            </a:r>
          </a:p>
          <a:p>
            <a:r>
              <a:rPr lang="en-US" dirty="0" smtClean="0"/>
              <a:t>Iraq, 2,500 BC</a:t>
            </a:r>
          </a:p>
          <a:p>
            <a:r>
              <a:rPr lang="en-US" dirty="0" smtClean="0"/>
              <a:t>British Museum, 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121201</a:t>
            </a:r>
          </a:p>
          <a:p>
            <a:r>
              <a:rPr lang="cs-CZ" dirty="0" smtClean="0"/>
              <a:t>http://</a:t>
            </a:r>
            <a:r>
              <a:rPr lang="cs-CZ" dirty="0" err="1" smtClean="0"/>
              <a:t>www.britishmuseum.org</a:t>
            </a:r>
            <a:r>
              <a:rPr lang="cs-CZ" dirty="0" smtClean="0"/>
              <a:t>/</a:t>
            </a:r>
            <a:r>
              <a:rPr lang="cs-CZ" dirty="0" err="1" smtClean="0"/>
              <a:t>research</a:t>
            </a:r>
            <a:r>
              <a:rPr lang="cs-CZ" dirty="0" smtClean="0"/>
              <a:t>/</a:t>
            </a:r>
            <a:r>
              <a:rPr lang="cs-CZ" dirty="0" err="1" smtClean="0"/>
              <a:t>collection_online</a:t>
            </a:r>
            <a:r>
              <a:rPr lang="cs-CZ" dirty="0" smtClean="0"/>
              <a:t>/</a:t>
            </a:r>
            <a:r>
              <a:rPr lang="cs-CZ" dirty="0" err="1" smtClean="0"/>
              <a:t>collection_object_details.aspx?objectId</a:t>
            </a:r>
            <a:r>
              <a:rPr lang="cs-CZ" dirty="0" smtClean="0"/>
              <a:t>=368264&amp;partId=1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4821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Standard with two long-horned bulls</a:t>
            </a:r>
          </a:p>
          <a:p>
            <a:r>
              <a:rPr lang="en-US" dirty="0" smtClean="0"/>
              <a:t>Hattian, Early Bronze Age III</a:t>
            </a:r>
          </a:p>
          <a:p>
            <a:r>
              <a:rPr lang="en-US" dirty="0" smtClean="0"/>
              <a:t>Date: ca. 2300–2000 B.C.</a:t>
            </a:r>
          </a:p>
          <a:p>
            <a:r>
              <a:rPr lang="en-US" dirty="0" smtClean="0"/>
              <a:t>Source:</a:t>
            </a:r>
            <a:r>
              <a:rPr lang="en-US" baseline="0" dirty="0" smtClean="0"/>
              <a:t> The Metropolitan Museum of Art http://www.metmuseum.org/toah/works-of-art/55.137.5/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88418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Group of four vases</a:t>
            </a:r>
          </a:p>
          <a:p>
            <a:r>
              <a:rPr lang="en-US" dirty="0" smtClean="0"/>
              <a:t>Period: Latter part of the Early Bronze Age</a:t>
            </a:r>
          </a:p>
          <a:p>
            <a:r>
              <a:rPr lang="en-US" dirty="0" smtClean="0"/>
              <a:t>Date: ca. 2300–2000 B.C.</a:t>
            </a:r>
          </a:p>
          <a:p>
            <a:r>
              <a:rPr lang="en-US" dirty="0" smtClean="0"/>
              <a:t>Culture: Northwest Anatolian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Source:</a:t>
            </a:r>
            <a:r>
              <a:rPr lang="en-US" baseline="0" dirty="0" smtClean="0"/>
              <a:t> The Metropolitan Museum of Art http://www.metmuseum.org/toah/works-of-art/1989.281.45a,b-.48/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3564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Standing female figure wearing a strap and a necklace</a:t>
            </a:r>
          </a:p>
          <a:p>
            <a:r>
              <a:rPr lang="en-US" dirty="0" smtClean="0"/>
              <a:t>Early–Middle Bronze Age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Southwestern Arabia, </a:t>
            </a:r>
            <a:r>
              <a:rPr lang="en-US" dirty="0" smtClean="0"/>
              <a:t>3</a:t>
            </a:r>
            <a:r>
              <a:rPr lang="en-US" baseline="30000" dirty="0" smtClean="0"/>
              <a:t>rd</a:t>
            </a:r>
            <a:r>
              <a:rPr lang="en-US" dirty="0" smtClean="0"/>
              <a:t>-2</a:t>
            </a:r>
            <a:r>
              <a:rPr lang="en-US" baseline="30000" dirty="0" smtClean="0"/>
              <a:t>nd</a:t>
            </a:r>
            <a:r>
              <a:rPr lang="en-US" dirty="0" smtClean="0"/>
              <a:t> millennium BCE</a:t>
            </a:r>
          </a:p>
          <a:p>
            <a:r>
              <a:rPr lang="en-US" dirty="0" smtClean="0"/>
              <a:t>Source: The Metropolitan Museum of Art http://www.metmuseum.org/toah/works-of-art/1998.380/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81453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Head of a ruler</a:t>
            </a:r>
          </a:p>
          <a:p>
            <a:r>
              <a:rPr lang="en-US" dirty="0" smtClean="0"/>
              <a:t>Period: Early Bronze Age</a:t>
            </a:r>
          </a:p>
          <a:p>
            <a:r>
              <a:rPr lang="en-US" dirty="0" smtClean="0"/>
              <a:t>Date: ca. 2300–2000 B.C.</a:t>
            </a:r>
          </a:p>
          <a:p>
            <a:r>
              <a:rPr lang="en-US" dirty="0" smtClean="0"/>
              <a:t>Geography: Iran or Mesopotamia</a:t>
            </a:r>
          </a:p>
          <a:p>
            <a:r>
              <a:rPr lang="en-US" dirty="0" smtClean="0"/>
              <a:t>Source: The Metropolitan Museum of Art http://www.metmuseum.org/toah/works-of-art/47.100.80/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2948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Foundation peg in the form of the forepart of a lion</a:t>
            </a:r>
          </a:p>
          <a:p>
            <a:r>
              <a:rPr lang="en-US" dirty="0" smtClean="0"/>
              <a:t>Period: Early Bronze Age</a:t>
            </a:r>
          </a:p>
          <a:p>
            <a:r>
              <a:rPr lang="en-US" dirty="0" smtClean="0"/>
              <a:t>Date: ca. 2200–2100 B.C.</a:t>
            </a:r>
          </a:p>
          <a:p>
            <a:r>
              <a:rPr lang="en-US" dirty="0" smtClean="0"/>
              <a:t>Geography: Syria, probably from Tell </a:t>
            </a:r>
            <a:r>
              <a:rPr lang="en-US" dirty="0" err="1" smtClean="0"/>
              <a:t>Mozan</a:t>
            </a:r>
            <a:r>
              <a:rPr lang="en-US" dirty="0" smtClean="0"/>
              <a:t> (ancient </a:t>
            </a:r>
            <a:r>
              <a:rPr lang="en-US" dirty="0" err="1" smtClean="0"/>
              <a:t>Urkesh</a:t>
            </a:r>
            <a:r>
              <a:rPr lang="en-US" dirty="0" smtClean="0"/>
              <a:t>)</a:t>
            </a:r>
          </a:p>
          <a:p>
            <a:r>
              <a:rPr lang="en-US" dirty="0" smtClean="0"/>
              <a:t>Source:</a:t>
            </a:r>
            <a:r>
              <a:rPr lang="en-US" baseline="0" dirty="0" smtClean="0"/>
              <a:t> The Metropolitan Museum of Art http://www.metmuseum.org/toah/works-of-art/48.180/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02650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Shaft-hole axe head with bird-headed demon, boar, and dragon</a:t>
            </a:r>
          </a:p>
          <a:p>
            <a:r>
              <a:rPr lang="en-US" dirty="0" smtClean="0"/>
              <a:t>Period: Bronze Age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Southwestern Arabia</a:t>
            </a:r>
            <a:endParaRPr lang="en-US" dirty="0" smtClean="0"/>
          </a:p>
          <a:p>
            <a:r>
              <a:rPr lang="en-US" dirty="0" smtClean="0"/>
              <a:t>Date: ca. late 3rd–early 2nd millennium B.C.</a:t>
            </a:r>
          </a:p>
          <a:p>
            <a:r>
              <a:rPr lang="en-US" dirty="0" smtClean="0"/>
              <a:t>Source:</a:t>
            </a:r>
            <a:r>
              <a:rPr lang="en-US" baseline="0" dirty="0" smtClean="0"/>
              <a:t> The Metropolitan Museum of Art http://www.metmuseum.org/toah/works-of-art/1998.380/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12460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Royal Acquaintances </a:t>
            </a:r>
            <a:r>
              <a:rPr lang="en-US" dirty="0" err="1" smtClean="0"/>
              <a:t>Memi</a:t>
            </a:r>
            <a:r>
              <a:rPr lang="en-US" dirty="0" smtClean="0"/>
              <a:t> and </a:t>
            </a:r>
            <a:r>
              <a:rPr lang="en-US" dirty="0" err="1" smtClean="0"/>
              <a:t>Sabu</a:t>
            </a:r>
            <a:endParaRPr lang="en-US" dirty="0" smtClean="0"/>
          </a:p>
          <a:p>
            <a:r>
              <a:rPr lang="en-US" dirty="0" smtClean="0"/>
              <a:t>Date: ca. 2575–2465 B.C.</a:t>
            </a:r>
          </a:p>
          <a:p>
            <a:r>
              <a:rPr lang="en-US" dirty="0" smtClean="0"/>
              <a:t>Geography: From Egypt; Probably from Memphite Region, Giza, Western Cemetery</a:t>
            </a:r>
          </a:p>
          <a:p>
            <a:r>
              <a:rPr lang="en-US" dirty="0" smtClean="0"/>
              <a:t>Source:</a:t>
            </a:r>
            <a:r>
              <a:rPr lang="en-US" baseline="0" dirty="0" smtClean="0"/>
              <a:t> The Metropolitan Museum of Art http://www.metmuseum.org/toah/works-of-art/48.111/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31895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Model group,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six figures engaged in brewing and butchering, found in tomb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Egypt, </a:t>
            </a:r>
            <a:r>
              <a:rPr lang="tr-T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2125 – 1975 BC</a:t>
            </a:r>
          </a:p>
          <a:p>
            <a:r>
              <a:rPr lang="tr-T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British</a:t>
            </a:r>
            <a:r>
              <a:rPr lang="tr-TR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tr-TR" sz="1200" b="0" i="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Museum</a:t>
            </a:r>
            <a:r>
              <a:rPr lang="tr-TR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is-I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EA41576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www.britishmuseum.org</a:t>
            </a:r>
            <a:r>
              <a:rPr lang="en-US" dirty="0" smtClean="0"/>
              <a:t>/research/</a:t>
            </a:r>
            <a:r>
              <a:rPr lang="en-US" dirty="0" err="1" smtClean="0"/>
              <a:t>collection_online</a:t>
            </a:r>
            <a:r>
              <a:rPr lang="en-US" dirty="0" smtClean="0"/>
              <a:t>/</a:t>
            </a:r>
            <a:r>
              <a:rPr lang="en-US" dirty="0" err="1" smtClean="0"/>
              <a:t>collection_object_details.aspx?objectId</a:t>
            </a:r>
            <a:r>
              <a:rPr lang="en-US" dirty="0" smtClean="0"/>
              <a:t>=163632&amp;partId=1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30230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Sandal made of wood with leather strap,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found in tomb</a:t>
            </a:r>
            <a:endParaRPr lang="en-US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Egypt, </a:t>
            </a:r>
            <a:r>
              <a:rPr lang="tr-T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2125 – 1975 BC</a:t>
            </a:r>
            <a:endParaRPr lang="en-US" dirty="0" smtClean="0"/>
          </a:p>
          <a:p>
            <a:r>
              <a:rPr lang="en-US" dirty="0" smtClean="0"/>
              <a:t>British Museum, </a:t>
            </a:r>
            <a:r>
              <a:rPr lang="is-I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EA41578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www.britishmuseum.org</a:t>
            </a:r>
            <a:r>
              <a:rPr lang="en-US" dirty="0" smtClean="0"/>
              <a:t>/research/</a:t>
            </a:r>
            <a:r>
              <a:rPr lang="en-US" dirty="0" err="1" smtClean="0"/>
              <a:t>collection_online</a:t>
            </a:r>
            <a:r>
              <a:rPr lang="en-US" dirty="0" smtClean="0"/>
              <a:t>/</a:t>
            </a:r>
            <a:r>
              <a:rPr lang="en-US" dirty="0" err="1" smtClean="0"/>
              <a:t>collection_object_details.aspx?objectId</a:t>
            </a:r>
            <a:r>
              <a:rPr lang="en-US" dirty="0" smtClean="0"/>
              <a:t>=163630&amp;partId=1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0509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Head of a nobleman (The Josephson Head)</a:t>
            </a:r>
          </a:p>
          <a:p>
            <a:r>
              <a:rPr lang="en-US" dirty="0" smtClean="0"/>
              <a:t>Egypt, </a:t>
            </a:r>
            <a:r>
              <a:rPr lang="fi-FI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1878–1841 B.C.</a:t>
            </a:r>
          </a:p>
          <a:p>
            <a:r>
              <a:rPr lang="fi-FI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Museum</a:t>
            </a:r>
            <a:r>
              <a:rPr lang="fi-FI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</a:t>
            </a:r>
            <a:r>
              <a:rPr lang="fi-FI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Fine</a:t>
            </a:r>
            <a:r>
              <a:rPr lang="fi-FI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fi-FI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Art</a:t>
            </a:r>
            <a:r>
              <a:rPr lang="fi-FI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Boston, </a:t>
            </a:r>
            <a:r>
              <a:rPr lang="is-I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2003.244</a:t>
            </a:r>
          </a:p>
          <a:p>
            <a:r>
              <a:rPr lang="en-US" dirty="0" smtClean="0"/>
              <a:t>http://www.mfa.org/collections/object/head-of-a-nobleman-the-josephson-head-402795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08850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i="1" dirty="0" smtClean="0"/>
              <a:t>Princess </a:t>
            </a:r>
            <a:r>
              <a:rPr lang="en-US" i="1" dirty="0" err="1" smtClean="0"/>
              <a:t>Sobeknakht</a:t>
            </a:r>
            <a:r>
              <a:rPr lang="en-US" i="1" dirty="0" smtClean="0"/>
              <a:t> Suckling a Prince</a:t>
            </a:r>
            <a:endParaRPr lang="en-US" i="0" dirty="0" smtClean="0"/>
          </a:p>
          <a:p>
            <a:r>
              <a:rPr lang="en-US" i="0" dirty="0" smtClean="0"/>
              <a:t>Egypt,</a:t>
            </a:r>
            <a:r>
              <a:rPr lang="en-US" i="0" baseline="0" dirty="0" smtClean="0"/>
              <a:t> </a:t>
            </a:r>
            <a:r>
              <a:rPr lang="en-US" dirty="0" smtClean="0"/>
              <a:t>ca. 1700-after 1630 B.C.E</a:t>
            </a:r>
          </a:p>
          <a:p>
            <a:r>
              <a:rPr lang="en-US" dirty="0" smtClean="0"/>
              <a:t>Source:</a:t>
            </a:r>
            <a:r>
              <a:rPr lang="en-US" baseline="0" dirty="0" smtClean="0"/>
              <a:t> </a:t>
            </a:r>
            <a:r>
              <a:rPr lang="en-US" dirty="0" smtClean="0"/>
              <a:t> Brooklyn Museum, Charles Edwin </a:t>
            </a:r>
            <a:r>
              <a:rPr lang="en-US" dirty="0" err="1" smtClean="0"/>
              <a:t>Wilbour</a:t>
            </a:r>
            <a:r>
              <a:rPr lang="en-US" dirty="0" smtClean="0"/>
              <a:t> Fund, 43.137. Creative Commons-BY</a:t>
            </a:r>
            <a:r>
              <a:rPr lang="en-US" baseline="0" dirty="0" smtClean="0"/>
              <a:t>  </a:t>
            </a:r>
          </a:p>
          <a:p>
            <a:r>
              <a:rPr lang="en-US" baseline="0" dirty="0" smtClean="0"/>
              <a:t>https://www.brooklynmuseum.org/opencollection/objects/3463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6044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Bucranium</a:t>
            </a:r>
            <a:endParaRPr lang="en-US" dirty="0" smtClean="0"/>
          </a:p>
          <a:p>
            <a:r>
              <a:rPr lang="en-US" dirty="0" smtClean="0"/>
              <a:t>Period: Second Intermediate Period</a:t>
            </a:r>
          </a:p>
          <a:p>
            <a:r>
              <a:rPr lang="en-US" dirty="0" smtClean="0"/>
              <a:t>Dynasty: Dynasty 14–17</a:t>
            </a:r>
          </a:p>
          <a:p>
            <a:r>
              <a:rPr lang="en-US" dirty="0" smtClean="0"/>
              <a:t>Date: ca. 1640–1550 B.C.</a:t>
            </a:r>
          </a:p>
          <a:p>
            <a:r>
              <a:rPr lang="en-US" dirty="0" smtClean="0"/>
              <a:t>Geography: From Egypt</a:t>
            </a:r>
          </a:p>
          <a:p>
            <a:r>
              <a:rPr lang="en-US" dirty="0" smtClean="0"/>
              <a:t>Source:</a:t>
            </a:r>
            <a:r>
              <a:rPr lang="en-US" baseline="0" dirty="0" smtClean="0"/>
              <a:t> The Metropolitan Museum of Art http://www.metmuseum.org/toah/works-of-art/16.2.23/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17896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dirty="0" err="1" smtClean="0"/>
              <a:t>Rhind</a:t>
            </a:r>
            <a:r>
              <a:rPr lang="en-US" dirty="0" smtClean="0"/>
              <a:t> Mathematical Papyrus, likely a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mathematics textbook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Egypt, ca. 1550 BC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British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Museum, </a:t>
            </a:r>
            <a:r>
              <a:rPr lang="is-I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EA10058</a:t>
            </a:r>
            <a:endParaRPr lang="en-US" dirty="0" smtClean="0"/>
          </a:p>
          <a:p>
            <a:r>
              <a:rPr lang="en-US" dirty="0" smtClean="0"/>
              <a:t>http://www.britishmuseum.org/research/collection_online/collection_object_details.aspx?objectId=110036&amp;partId=1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31882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Hatshepsut in a Devotional Attitude</a:t>
            </a:r>
          </a:p>
          <a:p>
            <a:r>
              <a:rPr lang="en-US" dirty="0" smtClean="0"/>
              <a:t>Egypt, </a:t>
            </a:r>
            <a:r>
              <a:rPr lang="it-IT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</a:t>
            </a:r>
            <a:r>
              <a:rPr lang="it-IT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1479–1458 B.C.</a:t>
            </a:r>
          </a:p>
          <a:p>
            <a:r>
              <a:rPr lang="it-IT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Metropolitan</a:t>
            </a:r>
            <a:r>
              <a:rPr lang="it-IT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it-IT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Museum</a:t>
            </a:r>
            <a:r>
              <a:rPr lang="it-IT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Art, </a:t>
            </a:r>
            <a:r>
              <a:rPr lang="hr-H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28.3.18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www.metmuseum.org</a:t>
            </a:r>
            <a:r>
              <a:rPr lang="en-US" dirty="0" smtClean="0"/>
              <a:t>/art/collection/search/544446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39166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i="1" dirty="0" smtClean="0"/>
              <a:t>Blade from Battle-Axe</a:t>
            </a:r>
          </a:p>
          <a:p>
            <a:r>
              <a:rPr lang="en-US" i="0" dirty="0" smtClean="0"/>
              <a:t>Egypt</a:t>
            </a:r>
            <a:r>
              <a:rPr lang="en-US" dirty="0" smtClean="0"/>
              <a:t>, ca. 1353-1329 B.C. </a:t>
            </a:r>
          </a:p>
          <a:p>
            <a:r>
              <a:rPr lang="en-US" dirty="0" smtClean="0"/>
              <a:t>Source:</a:t>
            </a:r>
            <a:r>
              <a:rPr lang="en-US" baseline="0" dirty="0" smtClean="0"/>
              <a:t> </a:t>
            </a:r>
            <a:r>
              <a:rPr lang="en-US" dirty="0" smtClean="0"/>
              <a:t>Brooklyn Museum, Gift of the Egypt Exploration Society, 27.957. Creative Commons-BY (Photo: Brooklyn Museum, CUR.37.282E_27.957_erg456.jpg) </a:t>
            </a:r>
          </a:p>
          <a:p>
            <a:r>
              <a:rPr lang="en-US" dirty="0" smtClean="0"/>
              <a:t>https://www.brooklynmuseum.org/opencollection/objects/3302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95381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i="1" dirty="0" smtClean="0"/>
              <a:t>Relief Representation of a Battle Scene</a:t>
            </a:r>
            <a:endParaRPr lang="en-US" i="0" dirty="0" smtClean="0"/>
          </a:p>
          <a:p>
            <a:r>
              <a:rPr lang="en-US" i="0" dirty="0" smtClean="0"/>
              <a:t>Egypt,</a:t>
            </a:r>
            <a:r>
              <a:rPr lang="en-US" dirty="0" smtClean="0"/>
              <a:t> ca. 1336-1327 B.C.E. </a:t>
            </a:r>
          </a:p>
          <a:p>
            <a:r>
              <a:rPr lang="en-US" dirty="0" smtClean="0"/>
              <a:t>Source: Brooklyn Museum, Charles Edwin </a:t>
            </a:r>
            <a:r>
              <a:rPr lang="en-US" dirty="0" err="1" smtClean="0"/>
              <a:t>Wilbour</a:t>
            </a:r>
            <a:r>
              <a:rPr lang="en-US" dirty="0" smtClean="0"/>
              <a:t> Fund, 77.130. Creative Commons-BY (Photo: Brooklyn Museum, 77.130_SL1.jpg https://www.brooklynmuseum.org/opencollection/objects/3863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09770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Statue</a:t>
            </a:r>
            <a:r>
              <a:rPr lang="en-US" baseline="0" dirty="0" smtClean="0"/>
              <a:t> of Ramesses II, the Younger Memnon</a:t>
            </a:r>
            <a:endParaRPr lang="en-US" dirty="0" smtClean="0"/>
          </a:p>
          <a:p>
            <a:r>
              <a:rPr lang="en-US" dirty="0" smtClean="0"/>
              <a:t>Egypt,</a:t>
            </a:r>
            <a:r>
              <a:rPr lang="en-US" baseline="0" dirty="0" smtClean="0"/>
              <a:t> </a:t>
            </a:r>
            <a:r>
              <a:rPr lang="en-US" dirty="0" smtClean="0"/>
              <a:t>ca. 1270</a:t>
            </a:r>
          </a:p>
          <a:p>
            <a:r>
              <a:rPr lang="en-US" dirty="0" smtClean="0"/>
              <a:t>British Museum, EA19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www.britishmuseum.org</a:t>
            </a:r>
            <a:r>
              <a:rPr lang="en-US" dirty="0" smtClean="0"/>
              <a:t>/research/</a:t>
            </a:r>
            <a:r>
              <a:rPr lang="en-US" dirty="0" err="1" smtClean="0"/>
              <a:t>collection_online</a:t>
            </a:r>
            <a:r>
              <a:rPr lang="en-US" dirty="0" smtClean="0"/>
              <a:t>/</a:t>
            </a:r>
            <a:r>
              <a:rPr lang="en-US" dirty="0" err="1" smtClean="0"/>
              <a:t>collection_object_details.aspx?objectId</a:t>
            </a:r>
            <a:r>
              <a:rPr lang="en-US" dirty="0" smtClean="0"/>
              <a:t>=117633&amp;partId=1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23411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Terracotta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three-handled jar</a:t>
            </a:r>
          </a:p>
          <a:p>
            <a:pPr fontAlgn="base"/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Greece (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Mycenean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), ca. 1200-1050 B.C.</a:t>
            </a:r>
          </a:p>
          <a:p>
            <a:r>
              <a:rPr lang="en-US" dirty="0" smtClean="0"/>
              <a:t>Yale University Art Gallery, </a:t>
            </a:r>
            <a:r>
              <a:rPr lang="hr-H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1913.38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artgallery.yale.edu</a:t>
            </a:r>
            <a:r>
              <a:rPr lang="en-US" dirty="0" smtClean="0"/>
              <a:t>/collections/objects/2002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49027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Terracotta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uglet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ase"/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Cyprus, ca. 1200-586 B.C.</a:t>
            </a:r>
          </a:p>
          <a:p>
            <a:pPr fontAlgn="base"/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Yale University Art Gallery, 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1912.897</a:t>
            </a:r>
          </a:p>
          <a:p>
            <a:pPr fontAlgn="base"/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artgallery.yale.edu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collections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objects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/1602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42388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Bird Figure</a:t>
            </a:r>
          </a:p>
          <a:p>
            <a:r>
              <a:rPr lang="en-US" dirty="0" smtClean="0"/>
              <a:t>Date: ca. 1500 B.C.–?</a:t>
            </a:r>
          </a:p>
          <a:p>
            <a:r>
              <a:rPr lang="en-US" dirty="0" smtClean="0"/>
              <a:t>Geography: Papua New Guinea, </a:t>
            </a:r>
            <a:r>
              <a:rPr lang="en-US" dirty="0" err="1" smtClean="0"/>
              <a:t>Komun</a:t>
            </a:r>
            <a:r>
              <a:rPr lang="en-US" dirty="0" smtClean="0"/>
              <a:t> River region</a:t>
            </a:r>
          </a:p>
          <a:p>
            <a:r>
              <a:rPr lang="en-US" dirty="0" smtClean="0"/>
              <a:t>Culture: Mount Hagen region</a:t>
            </a:r>
          </a:p>
          <a:p>
            <a:r>
              <a:rPr lang="en-US" dirty="0" smtClean="0"/>
              <a:t>Source:</a:t>
            </a:r>
            <a:r>
              <a:rPr lang="en-US" baseline="0" dirty="0" smtClean="0"/>
              <a:t> The Metropolitan Museum of Art http://www.metmuseum.org/toah/works-of-art/1996.373.2/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33182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Ingot with Hittite hieroglyphs</a:t>
            </a:r>
          </a:p>
          <a:p>
            <a:r>
              <a:rPr lang="en-US" dirty="0" smtClean="0"/>
              <a:t>Period: Hittite Empire</a:t>
            </a:r>
          </a:p>
          <a:p>
            <a:r>
              <a:rPr lang="en-US" dirty="0" smtClean="0"/>
              <a:t>Date: ca. 14th–13th century B.C.</a:t>
            </a:r>
          </a:p>
          <a:p>
            <a:r>
              <a:rPr lang="en-US" dirty="0" smtClean="0"/>
              <a:t>Geography: Central Anatolia</a:t>
            </a:r>
          </a:p>
          <a:p>
            <a:r>
              <a:rPr lang="en-US" dirty="0" smtClean="0"/>
              <a:t>Source:</a:t>
            </a:r>
            <a:r>
              <a:rPr lang="en-US" baseline="0" dirty="0" smtClean="0"/>
              <a:t> The Metropolitan Museum of Art http://www.metmuseum.org/toah/works-of-art/1989.281.16/</a:t>
            </a:r>
          </a:p>
          <a:p>
            <a:endParaRPr lang="en-US" baseline="0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33694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Iron nave hoop from a wheel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Switzerland, Iron Age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British Museum,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fi-FI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1875,1006.25</a:t>
            </a:r>
          </a:p>
          <a:p>
            <a:r>
              <a:rPr lang="fi-FI" dirty="0" smtClean="0"/>
              <a:t>http://</a:t>
            </a:r>
            <a:r>
              <a:rPr lang="fi-FI" dirty="0" err="1" smtClean="0"/>
              <a:t>www.britishmuseum.org</a:t>
            </a:r>
            <a:r>
              <a:rPr lang="fi-FI" dirty="0" smtClean="0"/>
              <a:t>/</a:t>
            </a:r>
            <a:r>
              <a:rPr lang="fi-FI" dirty="0" err="1" smtClean="0"/>
              <a:t>research</a:t>
            </a:r>
            <a:r>
              <a:rPr lang="fi-FI" dirty="0" smtClean="0"/>
              <a:t>/</a:t>
            </a:r>
            <a:r>
              <a:rPr lang="fi-FI" dirty="0" err="1" smtClean="0"/>
              <a:t>collection_online</a:t>
            </a:r>
            <a:r>
              <a:rPr lang="fi-FI" dirty="0" smtClean="0"/>
              <a:t>/</a:t>
            </a:r>
            <a:r>
              <a:rPr lang="fi-FI" dirty="0" err="1" smtClean="0"/>
              <a:t>collection_object_details.aspx?objectId</a:t>
            </a:r>
            <a:r>
              <a:rPr lang="fi-FI" dirty="0" smtClean="0"/>
              <a:t>=822159&amp;partId=1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6120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Ivory scribal palette with two ink wells and two rush pens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Egypt, </a:t>
            </a:r>
            <a:r>
              <a:rPr lang="mr-I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1543 – 1292 BC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British Museum, EA5524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www.britishmuseum.org</a:t>
            </a:r>
            <a:r>
              <a:rPr lang="en-US" dirty="0" smtClean="0"/>
              <a:t>/research/</a:t>
            </a:r>
            <a:r>
              <a:rPr lang="en-US" dirty="0" err="1" smtClean="0"/>
              <a:t>collection_online</a:t>
            </a:r>
            <a:r>
              <a:rPr lang="en-US" dirty="0" smtClean="0"/>
              <a:t>/</a:t>
            </a:r>
            <a:r>
              <a:rPr lang="en-US" dirty="0" err="1" smtClean="0"/>
              <a:t>collection_object_details.aspx?objectId</a:t>
            </a:r>
            <a:r>
              <a:rPr lang="en-US" dirty="0" smtClean="0"/>
              <a:t>=118203&amp;partId=1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00693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Shang dynasty bronze vessel</a:t>
            </a:r>
          </a:p>
          <a:p>
            <a:r>
              <a:rPr lang="en-US" dirty="0" smtClean="0"/>
              <a:t>China, 13</a:t>
            </a:r>
            <a:r>
              <a:rPr lang="en-US" baseline="30000" dirty="0" smtClean="0"/>
              <a:t>th</a:t>
            </a:r>
            <a:r>
              <a:rPr lang="en-US" dirty="0" smtClean="0"/>
              <a:t> c. BC</a:t>
            </a:r>
          </a:p>
          <a:p>
            <a:r>
              <a:rPr lang="en-US" dirty="0" smtClean="0"/>
              <a:t>British Museum</a:t>
            </a:r>
            <a:r>
              <a:rPr lang="en-US" baseline="0" dirty="0" smtClean="0"/>
              <a:t> </a:t>
            </a:r>
            <a:r>
              <a:rPr lang="nb-N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1986,0417.1</a:t>
            </a:r>
          </a:p>
          <a:p>
            <a:r>
              <a:rPr lang="nb-NO" dirty="0" smtClean="0"/>
              <a:t>http://</a:t>
            </a:r>
            <a:r>
              <a:rPr lang="nb-NO" dirty="0" err="1" smtClean="0"/>
              <a:t>www.britishmuseum.org</a:t>
            </a:r>
            <a:r>
              <a:rPr lang="nb-NO" dirty="0" smtClean="0"/>
              <a:t>/</a:t>
            </a:r>
            <a:r>
              <a:rPr lang="nb-NO" dirty="0" err="1" smtClean="0"/>
              <a:t>research</a:t>
            </a:r>
            <a:r>
              <a:rPr lang="nb-NO" dirty="0" smtClean="0"/>
              <a:t>/</a:t>
            </a:r>
            <a:r>
              <a:rPr lang="nb-NO" dirty="0" err="1" smtClean="0"/>
              <a:t>collection_online</a:t>
            </a:r>
            <a:r>
              <a:rPr lang="nb-NO" dirty="0" smtClean="0"/>
              <a:t>/</a:t>
            </a:r>
            <a:r>
              <a:rPr lang="nb-NO" dirty="0" err="1" smtClean="0"/>
              <a:t>collection_object_details.aspx?objectId</a:t>
            </a:r>
            <a:r>
              <a:rPr lang="nb-NO" dirty="0" smtClean="0"/>
              <a:t>=253772&amp;partId=1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10700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Bronze Food Vessel (Ding)</a:t>
            </a:r>
          </a:p>
          <a:p>
            <a:pPr fontAlgn="base"/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China, 13th–11th century BC</a:t>
            </a:r>
          </a:p>
          <a:p>
            <a:pPr fontAlgn="base"/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Yale University Art Gallery, </a:t>
            </a:r>
            <a:r>
              <a:rPr lang="hr-H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1955.4.145</a:t>
            </a:r>
          </a:p>
          <a:p>
            <a:pPr fontAlgn="base"/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artgallery.yale.edu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/collections/objects/51338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86806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Ceramic standing female figurine</a:t>
            </a:r>
          </a:p>
          <a:p>
            <a:pPr fontAlgn="base"/>
            <a:r>
              <a:rPr lang="pl-PL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Mexico, 1300-800 BC</a:t>
            </a:r>
          </a:p>
          <a:p>
            <a:r>
              <a:rPr lang="en-US" dirty="0" smtClean="0"/>
              <a:t>Yale</a:t>
            </a:r>
            <a:r>
              <a:rPr lang="en-US" baseline="0" dirty="0" smtClean="0"/>
              <a:t> University Art Gallery, </a:t>
            </a:r>
            <a:r>
              <a:rPr lang="hr-H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ILE2014.8.105</a:t>
            </a:r>
          </a:p>
          <a:p>
            <a:r>
              <a:rPr lang="en-US" baseline="0" dirty="0" smtClean="0"/>
              <a:t>http://</a:t>
            </a:r>
            <a:r>
              <a:rPr lang="en-US" baseline="0" dirty="0" err="1" smtClean="0"/>
              <a:t>artgallery.yale.edu</a:t>
            </a:r>
            <a:r>
              <a:rPr lang="en-US" baseline="0" dirty="0" smtClean="0"/>
              <a:t>/collections/objects/181619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92127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Greenstone, probably jadeite,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head</a:t>
            </a:r>
          </a:p>
          <a:p>
            <a:pPr fontAlgn="base"/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Mexico, 900-400 B.C.</a:t>
            </a:r>
          </a:p>
          <a:p>
            <a:r>
              <a:rPr lang="en-US" dirty="0" smtClean="0"/>
              <a:t>Yale University Art Gallery, </a:t>
            </a:r>
            <a:r>
              <a:rPr lang="hr-H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1986.134.10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artgallery.yale.edu</a:t>
            </a:r>
            <a:r>
              <a:rPr lang="en-US" dirty="0" smtClean="0"/>
              <a:t>/collections/objects/60602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753792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Stirrup-spout Bottle</a:t>
            </a:r>
          </a:p>
          <a:p>
            <a:r>
              <a:rPr lang="en-US" dirty="0" smtClean="0"/>
              <a:t>Date: 12th–5th century B.C.</a:t>
            </a:r>
          </a:p>
          <a:p>
            <a:r>
              <a:rPr lang="en-US" dirty="0" smtClean="0"/>
              <a:t>Geography: Peru</a:t>
            </a:r>
          </a:p>
          <a:p>
            <a:r>
              <a:rPr lang="en-US" dirty="0" smtClean="0"/>
              <a:t>Culture: </a:t>
            </a:r>
            <a:r>
              <a:rPr lang="en-US" dirty="0" err="1" smtClean="0"/>
              <a:t>Cupisnique</a:t>
            </a:r>
            <a:endParaRPr lang="en-US" dirty="0" smtClean="0"/>
          </a:p>
          <a:p>
            <a:r>
              <a:rPr lang="en-US" dirty="0" smtClean="0"/>
              <a:t>Source:</a:t>
            </a:r>
            <a:r>
              <a:rPr lang="en-US" baseline="0" dirty="0" smtClean="0"/>
              <a:t> The Metropolitan Museum of Arthttp://www.metmuseum.org/toah/works-of-art/1981.247/ 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40805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Olmec stone mask</a:t>
            </a:r>
          </a:p>
          <a:p>
            <a:r>
              <a:rPr lang="en-US" dirty="0" smtClean="0"/>
              <a:t>Guatemala, </a:t>
            </a:r>
            <a:r>
              <a:rPr lang="mr-I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900BC-400BC</a:t>
            </a:r>
            <a:endParaRPr lang="en-US" dirty="0" smtClean="0"/>
          </a:p>
          <a:p>
            <a:r>
              <a:rPr lang="en-US" dirty="0" smtClean="0"/>
              <a:t>British Museum, </a:t>
            </a:r>
            <a:r>
              <a:rPr lang="fi-FI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Am1938,1021.14</a:t>
            </a:r>
          </a:p>
          <a:p>
            <a:r>
              <a:rPr lang="fi-FI" dirty="0" smtClean="0"/>
              <a:t>http://</a:t>
            </a:r>
            <a:r>
              <a:rPr lang="fi-FI" dirty="0" err="1" smtClean="0"/>
              <a:t>www.britishmuseum.org</a:t>
            </a:r>
            <a:r>
              <a:rPr lang="fi-FI" dirty="0" smtClean="0"/>
              <a:t>/</a:t>
            </a:r>
            <a:r>
              <a:rPr lang="fi-FI" dirty="0" err="1" smtClean="0"/>
              <a:t>research</a:t>
            </a:r>
            <a:r>
              <a:rPr lang="fi-FI" dirty="0" smtClean="0"/>
              <a:t>/</a:t>
            </a:r>
            <a:r>
              <a:rPr lang="fi-FI" dirty="0" err="1" smtClean="0"/>
              <a:t>collection_online</a:t>
            </a:r>
            <a:r>
              <a:rPr lang="fi-FI" dirty="0" smtClean="0"/>
              <a:t>/</a:t>
            </a:r>
            <a:r>
              <a:rPr lang="fi-FI" dirty="0" err="1" smtClean="0"/>
              <a:t>collection_object_details.aspx?objectId</a:t>
            </a:r>
            <a:r>
              <a:rPr lang="fi-FI" dirty="0" smtClean="0"/>
              <a:t>=478838&amp;partId=1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993170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Boundary stone from reign of Nebuchadnezzar I</a:t>
            </a:r>
          </a:p>
          <a:p>
            <a:r>
              <a:rPr lang="fi-FI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Iraq</a:t>
            </a:r>
            <a:r>
              <a:rPr lang="fi-FI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c. 1125–1104 BC</a:t>
            </a:r>
          </a:p>
          <a:p>
            <a:r>
              <a:rPr lang="en-US" dirty="0" smtClean="0"/>
              <a:t>British Museum </a:t>
            </a:r>
            <a:r>
              <a:rPr lang="is-I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90858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www.britishmuseum.org</a:t>
            </a:r>
            <a:r>
              <a:rPr lang="en-US" dirty="0" smtClean="0"/>
              <a:t>/research/</a:t>
            </a:r>
            <a:r>
              <a:rPr lang="en-US" dirty="0" err="1" smtClean="0"/>
              <a:t>collection_online</a:t>
            </a:r>
            <a:r>
              <a:rPr lang="en-US" dirty="0" smtClean="0"/>
              <a:t>/</a:t>
            </a:r>
            <a:r>
              <a:rPr lang="en-US" dirty="0" err="1" smtClean="0"/>
              <a:t>collection_object_details.aspx?objectId</a:t>
            </a:r>
            <a:r>
              <a:rPr lang="en-US" dirty="0" smtClean="0"/>
              <a:t>=369364&amp;partId=1</a:t>
            </a:r>
          </a:p>
          <a:p>
            <a:r>
              <a:rPr lang="en-US" dirty="0" smtClean="0"/>
              <a:t>(link includes</a:t>
            </a:r>
            <a:r>
              <a:rPr lang="en-US" baseline="0" dirty="0" smtClean="0"/>
              <a:t> translation)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67592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Limestone tablet: </a:t>
            </a:r>
            <a:r>
              <a:rPr lang="en-US" dirty="0" err="1" smtClean="0"/>
              <a:t>Nabu-aplu-iddina</a:t>
            </a:r>
            <a:r>
              <a:rPr lang="en-US" dirty="0" smtClean="0"/>
              <a:t> being led by the priest </a:t>
            </a:r>
            <a:r>
              <a:rPr lang="en-US" dirty="0" err="1" smtClean="0"/>
              <a:t>Nabu-nadin-shum</a:t>
            </a:r>
            <a:r>
              <a:rPr lang="en-US" dirty="0" smtClean="0"/>
              <a:t> and the goddess Aa into the presence of the Sun-god</a:t>
            </a:r>
          </a:p>
          <a:p>
            <a:r>
              <a:rPr lang="en-US" dirty="0" smtClean="0"/>
              <a:t>Iraq, </a:t>
            </a:r>
            <a:r>
              <a:rPr lang="mr-IN" sz="1200" dirty="0" smtClean="0">
                <a:solidFill>
                  <a:srgbClr val="535353"/>
                </a:solidFill>
                <a:latin typeface="Helvetica" charset="0"/>
              </a:rPr>
              <a:t>860BC-850BC</a:t>
            </a:r>
            <a:endParaRPr lang="en-US" sz="1200" dirty="0" smtClean="0">
              <a:solidFill>
                <a:srgbClr val="535353"/>
              </a:solidFill>
              <a:latin typeface="Helvetica" charset="0"/>
            </a:endParaRPr>
          </a:p>
          <a:p>
            <a:r>
              <a:rPr lang="en-US" dirty="0" smtClean="0"/>
              <a:t>British Museum,</a:t>
            </a:r>
            <a:r>
              <a:rPr lang="en-US" baseline="0" dirty="0" smtClean="0"/>
              <a:t> 91000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www.britishmuseum.org</a:t>
            </a:r>
            <a:r>
              <a:rPr lang="en-US" dirty="0" smtClean="0"/>
              <a:t>/research/</a:t>
            </a:r>
            <a:r>
              <a:rPr lang="en-US" dirty="0" err="1" smtClean="0"/>
              <a:t>collection_online</a:t>
            </a:r>
            <a:r>
              <a:rPr lang="en-US" dirty="0" smtClean="0"/>
              <a:t>/</a:t>
            </a:r>
            <a:r>
              <a:rPr lang="en-US" dirty="0" err="1" smtClean="0"/>
              <a:t>collection_object_details.aspx?objectId</a:t>
            </a:r>
            <a:r>
              <a:rPr lang="en-US" dirty="0" smtClean="0"/>
              <a:t>=282224&amp;partId=1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3651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Bronze sword or dagger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Iran, 11</a:t>
            </a:r>
            <a:r>
              <a:rPr lang="en-US" sz="1200" b="0" i="0" kern="1200" baseline="30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c. BC</a:t>
            </a:r>
          </a:p>
          <a:p>
            <a:pPr fontAlgn="base"/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British Museum, </a:t>
            </a:r>
            <a:r>
              <a:rPr lang="is-I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123061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www.britishmuseum.org</a:t>
            </a:r>
            <a:r>
              <a:rPr lang="en-US" dirty="0" smtClean="0"/>
              <a:t>/research/</a:t>
            </a:r>
            <a:r>
              <a:rPr lang="en-US" dirty="0" err="1" smtClean="0"/>
              <a:t>collection_online</a:t>
            </a:r>
            <a:r>
              <a:rPr lang="en-US" dirty="0" smtClean="0"/>
              <a:t>/</a:t>
            </a:r>
            <a:r>
              <a:rPr lang="en-US" dirty="0" err="1" smtClean="0"/>
              <a:t>collection_object_details.aspx?objectId</a:t>
            </a:r>
            <a:r>
              <a:rPr lang="en-US" dirty="0" smtClean="0"/>
              <a:t>=369366&amp;partId=1</a:t>
            </a:r>
            <a:r>
              <a:rPr lang="is-IS" dirty="0" smtClean="0"/>
              <a:t/>
            </a:r>
            <a:br>
              <a:rPr lang="is-IS" dirty="0" smtClean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085335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 smtClean="0"/>
              <a:t>Pair of bird-shaped handles</a:t>
            </a:r>
          </a:p>
          <a:p>
            <a:r>
              <a:rPr lang="en-US" dirty="0" smtClean="0"/>
              <a:t>Date: ca. 9th century B.C.</a:t>
            </a:r>
          </a:p>
          <a:p>
            <a:r>
              <a:rPr lang="en-US" dirty="0" smtClean="0"/>
              <a:t>Geography: Iran, Hasanlu</a:t>
            </a:r>
          </a:p>
          <a:p>
            <a:r>
              <a:rPr lang="en-US" dirty="0" smtClean="0"/>
              <a:t>Culture: Iran</a:t>
            </a:r>
          </a:p>
          <a:p>
            <a:r>
              <a:rPr lang="en-US" dirty="0" smtClean="0"/>
              <a:t>Source: The Metropolitan Museum of Art http://www.metmuseum.org/toah/works-of-art/61.100.3ab/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135180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 smtClean="0"/>
              <a:t>Pin in the form of a lion</a:t>
            </a:r>
          </a:p>
          <a:p>
            <a:r>
              <a:rPr lang="en-US" dirty="0" smtClean="0"/>
              <a:t>Date: ca. 9th century B.C.</a:t>
            </a:r>
          </a:p>
          <a:p>
            <a:r>
              <a:rPr lang="en-US" dirty="0" smtClean="0"/>
              <a:t>Geography: Iran, Hasanlu</a:t>
            </a:r>
          </a:p>
          <a:p>
            <a:r>
              <a:rPr lang="en-US" dirty="0" smtClean="0"/>
              <a:t>Culture: Iran</a:t>
            </a:r>
          </a:p>
          <a:p>
            <a:r>
              <a:rPr lang="en-US" dirty="0" smtClean="0"/>
              <a:t>Source: The Metropolitan Museum of Art http://www.metmuseum.org/toah/works-of-art/61.100.10/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992349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Gypsum wall panel relief showing prisoners from Lachish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Iraq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(neo-Assyrian), </a:t>
            </a:r>
            <a:r>
              <a:rPr lang="mr-I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700BC-692BC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British Museum, </a:t>
            </a:r>
            <a:r>
              <a:rPr lang="is-I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124908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dirty="0" smtClean="0"/>
              <a:t>http://</a:t>
            </a:r>
            <a:r>
              <a:rPr lang="en-US" dirty="0" err="1" smtClean="0"/>
              <a:t>www.britishmuseum.org</a:t>
            </a:r>
            <a:r>
              <a:rPr lang="en-US" dirty="0" smtClean="0"/>
              <a:t>/research/</a:t>
            </a:r>
            <a:r>
              <a:rPr lang="en-US" dirty="0" err="1" smtClean="0"/>
              <a:t>collection_online</a:t>
            </a:r>
            <a:r>
              <a:rPr lang="en-US" dirty="0" smtClean="0"/>
              <a:t>/</a:t>
            </a:r>
            <a:r>
              <a:rPr lang="en-US" dirty="0" err="1" smtClean="0"/>
              <a:t>collection_object_details.aspx?objectId</a:t>
            </a:r>
            <a:r>
              <a:rPr lang="en-US" dirty="0" smtClean="0"/>
              <a:t>=366874&amp;partId=1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437096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Nok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Terracotta Male Head</a:t>
            </a:r>
          </a:p>
          <a:p>
            <a:pPr fontAlgn="base"/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Nigeria,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ca. 900–300 B.C.E.</a:t>
            </a:r>
          </a:p>
          <a:p>
            <a:r>
              <a:rPr lang="en-US" dirty="0" smtClean="0"/>
              <a:t>Yale</a:t>
            </a:r>
            <a:r>
              <a:rPr lang="en-US" baseline="0" dirty="0" smtClean="0"/>
              <a:t> University Art Gallery, </a:t>
            </a:r>
            <a:r>
              <a:rPr lang="is-I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2010.6.110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artgallery.yale.edu</a:t>
            </a:r>
            <a:r>
              <a:rPr lang="en-US" dirty="0" smtClean="0"/>
              <a:t>/collections/objects/145171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241022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Nok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Terracotta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Female Figure</a:t>
            </a:r>
          </a:p>
          <a:p>
            <a:pPr fontAlgn="base"/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Nigeria, ca. 900–300 B.C.E.</a:t>
            </a:r>
          </a:p>
          <a:p>
            <a:pPr fontAlgn="base"/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Yale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University Art Gallery, </a:t>
            </a:r>
            <a:r>
              <a:rPr lang="is-I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2006.51.115</a:t>
            </a:r>
          </a:p>
          <a:p>
            <a:pPr fontAlgn="base"/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artgallery.yale.edu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/collections/objects/84311</a:t>
            </a:r>
            <a:b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12776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Bronze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mirror</a:t>
            </a:r>
          </a:p>
          <a:p>
            <a:pPr fontAlgn="base"/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China, 8th century BCE</a:t>
            </a:r>
          </a:p>
          <a:p>
            <a:r>
              <a:rPr lang="en-US" dirty="0" smtClean="0"/>
              <a:t>Yale University</a:t>
            </a:r>
            <a:r>
              <a:rPr lang="en-US" baseline="0" dirty="0" smtClean="0"/>
              <a:t> Art Gallery, </a:t>
            </a:r>
            <a:r>
              <a:rPr lang="hr-H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1953.27.27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artgallery.yale.edu</a:t>
            </a:r>
            <a:r>
              <a:rPr lang="en-US" dirty="0" smtClean="0"/>
              <a:t>/collections/objects/52388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163694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 smtClean="0"/>
              <a:t>Knife</a:t>
            </a:r>
          </a:p>
          <a:p>
            <a:r>
              <a:rPr lang="en-US" dirty="0" smtClean="0"/>
              <a:t>Date: 8th century B.C.</a:t>
            </a:r>
          </a:p>
          <a:p>
            <a:r>
              <a:rPr lang="en-US" dirty="0" smtClean="0"/>
              <a:t>Culture: Northeast China or southeast Inner Mongolia</a:t>
            </a:r>
          </a:p>
          <a:p>
            <a:r>
              <a:rPr lang="en-US" dirty="0" smtClean="0"/>
              <a:t>Medium: Bronze</a:t>
            </a:r>
          </a:p>
          <a:p>
            <a:r>
              <a:rPr lang="en-US" dirty="0" smtClean="0"/>
              <a:t>Source: The Metropolitan Museum of Art http://www.metmuseum.org/toah/works-of-art/24.216.1/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562921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Bronze horse</a:t>
            </a:r>
          </a:p>
          <a:p>
            <a:r>
              <a:rPr lang="en-US" dirty="0" smtClean="0"/>
              <a:t>Greece,</a:t>
            </a:r>
            <a:r>
              <a:rPr lang="en-US" baseline="0" dirty="0" smtClean="0"/>
              <a:t>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8th century B.C.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Metropolitan Museum of Art, </a:t>
            </a:r>
            <a:r>
              <a:rPr lang="hr-H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21.88.24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www.metmuseum.org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/art/collection/search/251050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640329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Terracotta krater</a:t>
            </a:r>
            <a:r>
              <a:rPr lang="en-US" baseline="0" dirty="0" smtClean="0"/>
              <a:t> a</a:t>
            </a:r>
            <a:r>
              <a:rPr lang="en-US" dirty="0" smtClean="0"/>
              <a:t>ttributed to the Hirschfeld Workshop</a:t>
            </a:r>
          </a:p>
          <a:p>
            <a:r>
              <a:rPr lang="en-US" dirty="0" smtClean="0"/>
              <a:t>Greek, Attic, </a:t>
            </a:r>
            <a:r>
              <a:rPr lang="it-IT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</a:t>
            </a:r>
            <a:r>
              <a:rPr lang="it-IT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750–735 B.C.</a:t>
            </a:r>
          </a:p>
          <a:p>
            <a:r>
              <a:rPr lang="en-US" sz="1200" b="0" i="0" kern="1200" noProof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Metropolitan</a:t>
            </a:r>
            <a:r>
              <a:rPr lang="it-IT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noProof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Museum</a:t>
            </a:r>
            <a:r>
              <a:rPr lang="it-IT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Art, </a:t>
            </a:r>
            <a:r>
              <a:rPr lang="hr-H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14.130.14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www.metmuseum.org</a:t>
            </a:r>
            <a:r>
              <a:rPr lang="en-US" dirty="0" smtClean="0"/>
              <a:t>/art/collection/search/248904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881064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Greek. </a:t>
            </a:r>
            <a:r>
              <a:rPr lang="en-US" i="1" dirty="0" smtClean="0"/>
              <a:t>Greek Helmet</a:t>
            </a:r>
            <a:r>
              <a:rPr lang="en-US" dirty="0" smtClean="0"/>
              <a:t>, ca. 600 B.C.E. </a:t>
            </a:r>
          </a:p>
          <a:p>
            <a:r>
              <a:rPr lang="en-US" dirty="0" smtClean="0"/>
              <a:t>Source: Brooklyn Museum, Charles Edwin </a:t>
            </a:r>
            <a:r>
              <a:rPr lang="en-US" dirty="0" err="1" smtClean="0"/>
              <a:t>Wilbour</a:t>
            </a:r>
            <a:r>
              <a:rPr lang="en-US" dirty="0" smtClean="0"/>
              <a:t> Fund, 34.692. Creative Commons-BY (Photo: Brooklyn Museum, CUR.34.692_view1.jpg) https://www.brooklynmuseum.org/opencollection/objects/37954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625154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Gold </a:t>
            </a:r>
            <a:r>
              <a:rPr lang="en-US" dirty="0" err="1" smtClean="0"/>
              <a:t>sanguisuga</a:t>
            </a:r>
            <a:r>
              <a:rPr lang="en-US" dirty="0" smtClean="0"/>
              <a:t>-type fibula (safety pin) with patterns in granulation</a:t>
            </a:r>
          </a:p>
          <a:p>
            <a:r>
              <a:rPr lang="en-US" dirty="0" smtClean="0"/>
              <a:t>Etruscan, 7th century B.C.</a:t>
            </a:r>
          </a:p>
          <a:p>
            <a:r>
              <a:rPr lang="en-US" dirty="0" smtClean="0"/>
              <a:t>Metropolitan Museum of Art, </a:t>
            </a:r>
            <a:r>
              <a:rPr lang="nb-N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31.11.1</a:t>
            </a:r>
          </a:p>
          <a:p>
            <a:r>
              <a:rPr lang="nb-NO" dirty="0" smtClean="0"/>
              <a:t>http://</a:t>
            </a:r>
            <a:r>
              <a:rPr lang="nb-NO" dirty="0" err="1" smtClean="0"/>
              <a:t>www.metmuseum.org</a:t>
            </a:r>
            <a:r>
              <a:rPr lang="nb-NO" dirty="0" smtClean="0"/>
              <a:t>/art/</a:t>
            </a:r>
            <a:r>
              <a:rPr lang="nb-NO" dirty="0" err="1" smtClean="0"/>
              <a:t>collection</a:t>
            </a:r>
            <a:r>
              <a:rPr lang="nb-NO" dirty="0" smtClean="0"/>
              <a:t>/</a:t>
            </a:r>
            <a:r>
              <a:rPr lang="nb-NO" dirty="0" err="1" smtClean="0"/>
              <a:t>search</a:t>
            </a:r>
            <a:r>
              <a:rPr lang="nb-NO" dirty="0" smtClean="0"/>
              <a:t>/253339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048165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Bell idol from the Theban workshop of the </a:t>
            </a:r>
            <a:r>
              <a:rPr lang="en-US" dirty="0" err="1" smtClean="0"/>
              <a:t>Oinochoe</a:t>
            </a:r>
            <a:r>
              <a:rPr lang="en-US" dirty="0" smtClean="0"/>
              <a:t> Group</a:t>
            </a:r>
          </a:p>
          <a:p>
            <a:r>
              <a:rPr lang="en-US" dirty="0" smtClean="0"/>
              <a:t>Greece, ca. 700 BC </a:t>
            </a:r>
          </a:p>
          <a:p>
            <a:r>
              <a:rPr lang="en-US" dirty="0" smtClean="0"/>
              <a:t>Louvre, CA 573</a:t>
            </a:r>
          </a:p>
          <a:p>
            <a:r>
              <a:rPr lang="en-US" dirty="0" smtClean="0"/>
              <a:t>http://cartelen.louvre.fr/cartelen/visite?srv=car_not_frame&amp;idNotice=5785&amp;langue=en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811348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Human-headed winged bull (</a:t>
            </a:r>
            <a:r>
              <a:rPr lang="en-US" dirty="0" err="1" smtClean="0"/>
              <a:t>lamassu</a:t>
            </a:r>
            <a:r>
              <a:rPr lang="en-US" dirty="0" smtClean="0"/>
              <a:t>)</a:t>
            </a:r>
          </a:p>
          <a:p>
            <a:r>
              <a:rPr lang="en-US" dirty="0" smtClean="0"/>
              <a:t>Mesopotamia (Neo-Assyrian), </a:t>
            </a:r>
            <a:r>
              <a:rPr lang="nb-N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ca. 883–859 B.C.</a:t>
            </a:r>
            <a:endParaRPr lang="en-US" dirty="0" smtClean="0"/>
          </a:p>
          <a:p>
            <a:r>
              <a:rPr lang="en-US" dirty="0" smtClean="0"/>
              <a:t>Metropolitan Museum of Art, </a:t>
            </a:r>
            <a:r>
              <a:rPr lang="nb-N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32.143.1</a:t>
            </a:r>
          </a:p>
          <a:p>
            <a:r>
              <a:rPr lang="nb-NO" dirty="0" smtClean="0"/>
              <a:t>http://www.metmuseum.org/art/collection/search/322608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784919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Gypsum wall panel relief showing prisoners from Lachish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Iraq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(neo-Assyrian), </a:t>
            </a:r>
            <a:r>
              <a:rPr lang="mr-I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700BC-692BC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British Museum, </a:t>
            </a:r>
            <a:r>
              <a:rPr lang="is-I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124908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dirty="0" smtClean="0"/>
              <a:t>http://</a:t>
            </a:r>
            <a:r>
              <a:rPr lang="en-US" dirty="0" err="1" smtClean="0"/>
              <a:t>www.britishmuseum.org</a:t>
            </a:r>
            <a:r>
              <a:rPr lang="en-US" dirty="0" smtClean="0"/>
              <a:t>/research/</a:t>
            </a:r>
            <a:r>
              <a:rPr lang="en-US" dirty="0" err="1" smtClean="0"/>
              <a:t>collection_online</a:t>
            </a:r>
            <a:r>
              <a:rPr lang="en-US" dirty="0" smtClean="0"/>
              <a:t>/</a:t>
            </a:r>
            <a:r>
              <a:rPr lang="en-US" dirty="0" err="1" smtClean="0"/>
              <a:t>collection_object_details.aspx?objectId</a:t>
            </a:r>
            <a:r>
              <a:rPr lang="en-US" dirty="0" smtClean="0"/>
              <a:t>=366874&amp;partId=1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D2126-B80C-4194-9BDD-A8F78E3125BF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656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0D7C-121B-4656-BB6A-5C44DA173D6D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DCE1C-D30F-429A-A98A-C251C005A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116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0D7C-121B-4656-BB6A-5C44DA173D6D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DCE1C-D30F-429A-A98A-C251C005A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886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0D7C-121B-4656-BB6A-5C44DA173D6D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DCE1C-D30F-429A-A98A-C251C005A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180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0D7C-121B-4656-BB6A-5C44DA173D6D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DCE1C-D30F-429A-A98A-C251C005A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276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0D7C-121B-4656-BB6A-5C44DA173D6D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DCE1C-D30F-429A-A98A-C251C005A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393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0D7C-121B-4656-BB6A-5C44DA173D6D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DCE1C-D30F-429A-A98A-C251C005A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312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0D7C-121B-4656-BB6A-5C44DA173D6D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DCE1C-D30F-429A-A98A-C251C005A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036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0D7C-121B-4656-BB6A-5C44DA173D6D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DCE1C-D30F-429A-A98A-C251C005A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927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0D7C-121B-4656-BB6A-5C44DA173D6D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DCE1C-D30F-429A-A98A-C251C005A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022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0D7C-121B-4656-BB6A-5C44DA173D6D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DCE1C-D30F-429A-A98A-C251C005A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08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0D7C-121B-4656-BB6A-5C44DA173D6D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DCE1C-D30F-429A-A98A-C251C005A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324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E0D7C-121B-4656-BB6A-5C44DA173D6D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DCE1C-D30F-429A-A98A-C251C005A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256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tiff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tif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tiff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tiff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f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tiff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f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tiff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tiff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tiff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tiff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tiff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tiff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tiff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tiff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tiff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tiff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tiff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tiff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tiff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6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tiff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6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tiff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>
              <a:spcBef>
                <a:spcPts val="0"/>
              </a:spcBef>
            </a:pPr>
            <a:r>
              <a:rPr lang="en-US" sz="4000" dirty="0">
                <a:solidFill>
                  <a:prstClr val="black"/>
                </a:solidFill>
                <a:ea typeface="+mn-ea"/>
                <a:cs typeface="+mn-cs"/>
              </a:rPr>
              <a:t>The World of Early </a:t>
            </a:r>
            <a:r>
              <a:rPr lang="en-US" sz="4000">
                <a:solidFill>
                  <a:prstClr val="black"/>
                </a:solidFill>
                <a:ea typeface="+mn-ea"/>
                <a:cs typeface="+mn-cs"/>
              </a:rPr>
              <a:t>Complex </a:t>
            </a:r>
            <a:r>
              <a:rPr lang="en-US" sz="4000" smtClean="0">
                <a:solidFill>
                  <a:prstClr val="black"/>
                </a:solidFill>
                <a:ea typeface="+mn-ea"/>
                <a:cs typeface="+mn-cs"/>
              </a:rPr>
              <a:t>Societies</a:t>
            </a:r>
            <a:endParaRPr lang="en-US" sz="4000" dirty="0">
              <a:solidFill>
                <a:prstClr val="black"/>
              </a:solidFill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4000 BCE to 600 BCE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900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saddle quern with a rubbing stone." title="Neolithic quer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435864"/>
            <a:ext cx="8686800" cy="5686958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0114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pottery beaker." title="Neolithic pottery beaker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399" y="0"/>
            <a:ext cx="4955202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787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male figure elongated to the maximum wherein the body is flat, with arms lost." title="Figure of a Ma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600" y="0"/>
            <a:ext cx="4419600" cy="6898888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6542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figure with carved ears and a beard face wearing tall cap and the body is cloaked." title="Hippopotamus Tusk with Carved Head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381000"/>
            <a:ext cx="4419600" cy="58928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7424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mace head in disk shape is designed with stone carvings." title="Disk-Shaped Mace Hea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200" y="1066800"/>
            <a:ext cx="6248400" cy="46863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197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hoto of large palette with two birds designed on the top of it." title="Palette with Two Bird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0" y="228600"/>
            <a:ext cx="4876800" cy="6502400"/>
          </a:xfrm>
          <a:prstGeom prst="rect">
            <a:avLst/>
          </a:prstGeom>
        </p:spPr>
      </p:pic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7861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hoto of a comb made of ivory carved with animals in rows." title="Hair Comb Decorated with Rows of Wild Animal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770" y="0"/>
            <a:ext cx="5966460" cy="6858000"/>
          </a:xfrm>
          <a:prstGeom prst="rect">
            <a:avLst/>
          </a:prstGeom>
        </p:spPr>
      </p:pic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4066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damaged clay model designed with four cows." title="fired clay model of four cow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22504"/>
            <a:ext cx="9144000" cy="6412992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6035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n axe head with rust." title="Ban Chieng. Axe Head, 4000-3500 b.c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0" y="185845"/>
            <a:ext cx="4733925" cy="6658708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126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spearhead with rust." title="Ban Chieng. Spearhead, 4000-3500 B.C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8400" y="228600"/>
            <a:ext cx="3967162" cy="6321121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8315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A photo of a well-polished plaque." title="Plaque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457200"/>
            <a:ext cx="7688778" cy="5847347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7030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A round ritual object with a hole at its center. " title="Ritual Object (Bi)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52400"/>
            <a:ext cx="7748336" cy="6492875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4758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A photo of a deep vessel designed with cord-marked pottery." title="Deep Vesse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400" y="0"/>
            <a:ext cx="5245768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1619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stamp seal and an incense burner designed with unicorn." title="Stamp seal and modern impression: unicorn and incense burner (?)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4542"/>
            <a:ext cx="9144000" cy="5268915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04181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bowl painted with decoration." title="Bowl with painted decoration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6152" y="0"/>
            <a:ext cx="6711696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94390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clay inscribed with literary writings." title="Cuneiform tablet, Sumerian religious compositio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0836" y="0"/>
            <a:ext cx="5702328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3013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box decorated with different scenes on all the four sides." title="Standard of Ur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1100328"/>
            <a:ext cx="8839200" cy="4502099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7687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A photo of an instrument in metal designed like two long-horned bulls." title="Standard with two long-horned bull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-35169"/>
            <a:ext cx="5149516" cy="6857999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5311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A photo shows set of four polished vases." title="Group of four vase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304800"/>
            <a:ext cx="7635477" cy="6232358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40726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3" descr="A photo of a standing female figure with a fat body." title="Standing female figure wearing a strap and a necklace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0"/>
            <a:ext cx="5403447" cy="6858000"/>
          </a:xfrm>
          <a:prstGeom prst="rect">
            <a:avLst/>
          </a:prstGeom>
        </p:spPr>
      </p:pic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858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A photo shows a statue of head of a man along with a cloth turban below the neck. " title="Head of a ruler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00" y="0"/>
            <a:ext cx="4716379" cy="6665495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8758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A photo of a foundation figure that looks like being in front of a lion. " title="Foundation peg in the form of the forepart of a lio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"/>
            <a:ext cx="6136104" cy="6857999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637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3" descr="A photo of a shaft-hole axe designed with demon like creature that has bird head along with a dragon and boar." title="Shaft-hole axe head with bird-headed demon, boar, and drago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"/>
            <a:ext cx="6882062" cy="6858000"/>
          </a:xfrm>
          <a:prstGeom prst="rect">
            <a:avLst/>
          </a:prstGeom>
        </p:spPr>
      </p:pic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652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A photo shows a statue of a man embracing a woman in standing position." title="The Royal Acquaintances Memi and Sabu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0" y="-17585"/>
            <a:ext cx="5149514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68278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six figures involved in brewing and butchering." title="Model group, six figures engaged in brewing and butchering, found in tomb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117" y="545592"/>
            <a:ext cx="8845483" cy="5578551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8984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wooden sandal with leather straps." title="Sandal made of wood with leather strap, found in tomb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1064"/>
            <a:ext cx="9144000" cy="6595872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612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statue of nobleman with nose broken." title="Head of a nobleman (The Josephson Head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133350"/>
            <a:ext cx="8763000" cy="657225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3319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woman nursing her child in seated position." title="Princess Sobeknakht Suckling a Princ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304800"/>
            <a:ext cx="4905375" cy="629988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2881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A photo of a skull of an ox hanging on a wall." title="Bucranium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381000"/>
            <a:ext cx="6857999" cy="59436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0696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hoto of a manuscript." title="The Rhind Mathematical Papyrus, likely a mathematics textbook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6576"/>
            <a:ext cx="9144001" cy="6784848"/>
          </a:xfrm>
          <a:prstGeom prst="rect">
            <a:avLst/>
          </a:prstGeom>
        </p:spPr>
      </p:pic>
      <p:sp>
        <p:nvSpPr>
          <p:cNvPr id="5" name="Title 4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5416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shows statue of an Egyptian king." title="Hatshepsut in a Devotional Attitud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3809" y="0"/>
            <a:ext cx="2156381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1237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33</a:t>
            </a:r>
            <a:endParaRPr lang="en-US" dirty="0"/>
          </a:p>
        </p:txBody>
      </p:sp>
      <p:pic>
        <p:nvPicPr>
          <p:cNvPr id="4" name="Content Placeholder 3" descr="A photo shows blade of a battle-axe." title="Blade from Battle-Axe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262" y="762000"/>
            <a:ext cx="7991475" cy="4953000"/>
          </a:xfrm>
        </p:spPr>
      </p:pic>
    </p:spTree>
    <p:extLst>
      <p:ext uri="{BB962C8B-B14F-4D97-AF65-F5344CB8AC3E}">
        <p14:creationId xmlns:p14="http://schemas.microsoft.com/office/powerpoint/2010/main" val="11235686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34</a:t>
            </a:r>
            <a:endParaRPr lang="en-US" dirty="0"/>
          </a:p>
        </p:txBody>
      </p:sp>
      <p:pic>
        <p:nvPicPr>
          <p:cNvPr id="4" name="Content Placeholder 3" descr="A photo of relief representation of a battle." title="Relief Representation of a Battle Scene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533400"/>
            <a:ext cx="7467600" cy="5872163"/>
          </a:xfrm>
        </p:spPr>
      </p:pic>
    </p:spTree>
    <p:extLst>
      <p:ext uri="{BB962C8B-B14F-4D97-AF65-F5344CB8AC3E}">
        <p14:creationId xmlns:p14="http://schemas.microsoft.com/office/powerpoint/2010/main" val="5220208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hoto shows head and upper body of an Egyptian man." title="Statue of Ramesses II, the Younger Memno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6332" y="0"/>
            <a:ext cx="4771336" cy="6858000"/>
          </a:xfrm>
          <a:prstGeom prst="rect">
            <a:avLst/>
          </a:prstGeom>
        </p:spPr>
      </p:pic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35714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hoto of a three-handled big jar painted with designs and made of terracotta." title="Terracotta three-handled jar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0700" y="381000"/>
            <a:ext cx="5562600" cy="6096000"/>
          </a:xfrm>
          <a:prstGeom prst="rect">
            <a:avLst/>
          </a:prstGeom>
        </p:spPr>
      </p:pic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8416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juglet made of terracotta with its mouth broken." title="Terracotta juglet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4700" y="381000"/>
            <a:ext cx="5054600" cy="6096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6908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A photo of a stone bird figure." title="Bird Figure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0"/>
            <a:ext cx="7239000" cy="6907802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35044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A photo of an ingot." title="Ingot with Hittite hieroglyph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0"/>
            <a:ext cx="6148817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351772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rusted iron nave hoop from a wheel." title="Iron nave hoop from a wheel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4884" y="0"/>
            <a:ext cx="6594231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458600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scribal palette." title="Ivory scribal palette with two ink wells and two rush pen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" y="76200"/>
            <a:ext cx="8932859" cy="67056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35084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bronze vessel with trumpet shaped mouth and a deep rounded body that is well-molded with decorations." title="Shang dynasty bronze vessel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2200" y="228600"/>
            <a:ext cx="4582783" cy="6477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0598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large food vessel carved with each parts with three les and two handles." title="Bronze Food Vessel (Ding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5589" y="0"/>
            <a:ext cx="5432822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99428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female figurine inscribed down." title="Ceramic standing female figurin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0000" y="381000"/>
            <a:ext cx="4064000" cy="6096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330125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real male figure's head." title="Greenstone, probably jadeite, hea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1358" y="0"/>
            <a:ext cx="4561284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50468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A photo of a well-designed stirrup-spout bottle. " title="Stirrup-spout Bottle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0"/>
            <a:ext cx="6713620" cy="6665495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419860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shows a pendant model mask of a male figure." title="Olmec stone mask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2611" y="0"/>
            <a:ext cx="5518777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42475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boundary stone with inscriptions in rows." title="Boundary stone from reign of Nebuchadnezzar I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0" y="152400"/>
            <a:ext cx="3890493" cy="66294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6102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limestone with carvings of people led by a king and inscriptions of writing below." title="Limestone tablet: Nabu-aplu-iddina being led by the priest Nabu-nadin-shum and the goddess Aa into the presence of the Sun-go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600" y="152400"/>
            <a:ext cx="4259012" cy="65532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121808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sword made of bronze." title="Bronze sword or dagger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79248"/>
            <a:ext cx="8842996" cy="6626352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50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801782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pair of bird-shaped handles." title="Pair of bird-shaped handle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61822"/>
            <a:ext cx="9144000" cy="5134356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51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046021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lion pin made of bronze." title="Pin in the form of a lion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9778"/>
            <a:ext cx="9144000" cy="5838444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52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359442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wall panel relief made of gypsum." title="Gypsum wall panel relief showing prisoners from Lachish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3189" y="0"/>
            <a:ext cx="5097621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53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99720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shows a statue of a human face and horn on the head." title="Nok Terracotta Male Hea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7723" y="0"/>
            <a:ext cx="5568553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28809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ulpture of a female figure." title="Nok Terracotta Female Figur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55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582168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n ancient carved mirror." title="Bronze mirror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0861" y="228600"/>
            <a:ext cx="6337110" cy="64008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56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627115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knife carved with a face mask design in the handle. " title="Knif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9030" y="0"/>
            <a:ext cx="1805940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57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728100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horse model made of bronze." title="Bronze hors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5708" y="0"/>
            <a:ext cx="6812583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58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624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hoto of a krater with wider upper portion and narrow lower portion and painted with designs." title="Terracotta krater attributed to the Hirschfeld Workshop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431" y="0"/>
            <a:ext cx="5487137" cy="6858000"/>
          </a:xfrm>
          <a:prstGeom prst="rect">
            <a:avLst/>
          </a:prstGeom>
        </p:spPr>
      </p:pic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59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18905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60</a:t>
            </a:r>
            <a:endParaRPr lang="en-US" dirty="0"/>
          </a:p>
        </p:txBody>
      </p:sp>
      <p:pic>
        <p:nvPicPr>
          <p:cNvPr id="4" name="Content Placeholder 3" descr="A helmet made of bronze." title="Greek. Greek Helmet, ca. 600 B.C.E. 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787" y="457200"/>
            <a:ext cx="7972425" cy="5978525"/>
          </a:xfrm>
        </p:spPr>
      </p:pic>
    </p:spTree>
    <p:extLst>
      <p:ext uri="{BB962C8B-B14F-4D97-AF65-F5344CB8AC3E}">
        <p14:creationId xmlns:p14="http://schemas.microsoft.com/office/powerpoint/2010/main" val="104768430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kind of safety pin designed with granular patterns." title="Gold sanguisuga-type fibula (safety pin) with patterns in granulatio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557" y="132005"/>
            <a:ext cx="8761043" cy="6573595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61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97816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a evocatively shaped doll with articulated legs." title="Bell idol from the Theban workshop of the Oinochoe Group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0769" y="0"/>
            <a:ext cx="5402461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62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52870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winged bull designed on a wall with human face." title="Human-headed winged bull (lamassu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731" y="0"/>
            <a:ext cx="8628537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4373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hoto of wall panel relief made of gypsum." title="Gypsum wall panel relief showing prisoners from Lachish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3189" y="0"/>
            <a:ext cx="5097621" cy="6858000"/>
          </a:xfrm>
          <a:prstGeom prst="rect">
            <a:avLst/>
          </a:prstGeom>
        </p:spPr>
      </p:pic>
      <p:sp>
        <p:nvSpPr>
          <p:cNvPr id="3" name="Title 2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64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4604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868</TotalTime>
  <Words>1716</Words>
  <Application>Microsoft Office PowerPoint</Application>
  <PresentationFormat>On-screen Show (4:3)</PresentationFormat>
  <Paragraphs>392</Paragraphs>
  <Slides>64</Slides>
  <Notes>64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69" baseType="lpstr">
      <vt:lpstr>Arial</vt:lpstr>
      <vt:lpstr>Calibri</vt:lpstr>
      <vt:lpstr>Helvetica</vt:lpstr>
      <vt:lpstr>Mangal</vt:lpstr>
      <vt:lpstr>Office Theme</vt:lpstr>
      <vt:lpstr>The World of Early Complex Societies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  <vt:lpstr>22</vt:lpstr>
      <vt:lpstr>23</vt:lpstr>
      <vt:lpstr>24</vt:lpstr>
      <vt:lpstr>25</vt:lpstr>
      <vt:lpstr>26</vt:lpstr>
      <vt:lpstr>27</vt:lpstr>
      <vt:lpstr>28</vt:lpstr>
      <vt:lpstr>29</vt:lpstr>
      <vt:lpstr>30</vt:lpstr>
      <vt:lpstr>31</vt:lpstr>
      <vt:lpstr>32</vt:lpstr>
      <vt:lpstr>33</vt:lpstr>
      <vt:lpstr>34</vt:lpstr>
      <vt:lpstr>35</vt:lpstr>
      <vt:lpstr>36</vt:lpstr>
      <vt:lpstr>37</vt:lpstr>
      <vt:lpstr>38</vt:lpstr>
      <vt:lpstr>39</vt:lpstr>
      <vt:lpstr>40</vt:lpstr>
      <vt:lpstr>41</vt:lpstr>
      <vt:lpstr>42</vt:lpstr>
      <vt:lpstr>43</vt:lpstr>
      <vt:lpstr>44</vt:lpstr>
      <vt:lpstr>45</vt:lpstr>
      <vt:lpstr>46</vt:lpstr>
      <vt:lpstr>47</vt:lpstr>
      <vt:lpstr>48</vt:lpstr>
      <vt:lpstr>49</vt:lpstr>
      <vt:lpstr>50</vt:lpstr>
      <vt:lpstr>51</vt:lpstr>
      <vt:lpstr>52</vt:lpstr>
      <vt:lpstr>53</vt:lpstr>
      <vt:lpstr>54</vt:lpstr>
      <vt:lpstr>55</vt:lpstr>
      <vt:lpstr>56</vt:lpstr>
      <vt:lpstr>57</vt:lpstr>
      <vt:lpstr>58</vt:lpstr>
      <vt:lpstr>59</vt:lpstr>
      <vt:lpstr>60</vt:lpstr>
      <vt:lpstr>61</vt:lpstr>
      <vt:lpstr>62</vt:lpstr>
      <vt:lpstr>63</vt:lpstr>
      <vt:lpstr>64</vt:lpstr>
    </vt:vector>
  </TitlesOfParts>
  <Company>Oxford University Press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Civil War Era</dc:title>
  <dc:creator>WIXTED, Rowan</dc:creator>
  <cp:lastModifiedBy>T, Senthilkumaran</cp:lastModifiedBy>
  <cp:revision>74</cp:revision>
  <dcterms:created xsi:type="dcterms:W3CDTF">2016-10-04T18:16:36Z</dcterms:created>
  <dcterms:modified xsi:type="dcterms:W3CDTF">2020-11-06T15:01:48Z</dcterms:modified>
</cp:coreProperties>
</file>