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636">
          <p15:clr>
            <a:srgbClr val="A4A3A4"/>
          </p15:clr>
        </p15:guide>
        <p15:guide id="5" pos="2880">
          <p15:clr>
            <a:srgbClr val="A4A3A4"/>
          </p15:clr>
        </p15:guide>
        <p15:guide id="6" pos="158" userDrawn="1">
          <p15:clr>
            <a:srgbClr val="A4A3A4"/>
          </p15:clr>
        </p15:guide>
        <p15:guide id="7" pos="5602" userDrawn="1">
          <p15:clr>
            <a:srgbClr val="A4A3A4"/>
          </p15:clr>
        </p15:guide>
        <p15:guide id="8" orient="horz" pos="3539" userDrawn="1">
          <p15:clr>
            <a:srgbClr val="A4A3A4"/>
          </p15:clr>
        </p15:guide>
        <p15:guide id="9" orient="horz" pos="3430" userDrawn="1">
          <p15:clr>
            <a:srgbClr val="A4A3A4"/>
          </p15:clr>
        </p15:guide>
        <p15:guide id="10" pos="5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3" autoAdjust="0"/>
    <p:restoredTop sz="94660"/>
  </p:normalViewPr>
  <p:slideViewPr>
    <p:cSldViewPr>
      <p:cViewPr varScale="1">
        <p:scale>
          <a:sx n="65" d="100"/>
          <a:sy n="65" d="100"/>
        </p:scale>
        <p:origin x="342" y="78"/>
      </p:cViewPr>
      <p:guideLst>
        <p:guide orient="horz" pos="2160"/>
        <p:guide orient="horz" pos="418"/>
        <p:guide orient="horz" pos="3793"/>
        <p:guide orient="horz" pos="636"/>
        <p:guide pos="2880"/>
        <p:guide pos="158"/>
        <p:guide pos="5602"/>
        <p:guide orient="horz" pos="3539"/>
        <p:guide orient="horz" pos="3430"/>
        <p:guide pos="5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A88AA-0CF7-49AF-9991-219FB5A159B5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FE1EA-F46E-40ED-B3D6-EC97718CB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0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7921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0881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1801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11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7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663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552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31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1793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6213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837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488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6" cy="527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589" y="475673"/>
            <a:ext cx="2290821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56909" y="1780922"/>
            <a:ext cx="5830181" cy="352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822" y="475673"/>
            <a:ext cx="6509591" cy="968855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/>
            <a:r>
              <a:rPr lang="en-US" dirty="0"/>
              <a:t>Accounting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sz="2200" i="0" spc="-10" dirty="0" smtClean="0">
                <a:solidFill>
                  <a:srgbClr val="3A6599"/>
                </a:solidFill>
                <a:latin typeface="Calibri"/>
                <a:cs typeface="Calibri"/>
              </a:rPr>
              <a:t>by </a:t>
            </a:r>
            <a:r>
              <a:rPr lang="en-US" sz="2200" i="0" spc="-10" dirty="0">
                <a:solidFill>
                  <a:srgbClr val="3A6599"/>
                </a:solidFill>
              </a:rPr>
              <a:t>Mary </a:t>
            </a:r>
            <a:r>
              <a:rPr lang="en-US" sz="2200" i="0" spc="-10" dirty="0" smtClean="0">
                <a:solidFill>
                  <a:srgbClr val="3A6599"/>
                </a:solidFill>
              </a:rPr>
              <a:t>Carey and Cathy </a:t>
            </a:r>
            <a:r>
              <a:rPr lang="en-US" sz="2200" i="0" spc="-10" dirty="0">
                <a:solidFill>
                  <a:srgbClr val="3A6599"/>
                </a:solidFill>
              </a:rPr>
              <a:t>Knowles</a:t>
            </a:r>
            <a:endParaRPr sz="2200" i="0" spc="-10" dirty="0">
              <a:solidFill>
                <a:srgbClr val="3A6599"/>
              </a:solidFill>
            </a:endParaRPr>
          </a:p>
        </p:txBody>
      </p:sp>
      <p:pic>
        <p:nvPicPr>
          <p:cNvPr id="3" name="Picture 2" title="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754" y="1680728"/>
            <a:ext cx="3328492" cy="4333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10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8.4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8.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86" y="3909900"/>
            <a:ext cx="8125029" cy="1708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32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11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8.5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8.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54" y="966647"/>
            <a:ext cx="7862492" cy="4636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7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12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8.6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8.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926" y="764330"/>
            <a:ext cx="4848149" cy="4831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67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13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8.7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8.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632" y="836685"/>
            <a:ext cx="6470737" cy="4783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06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14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8.8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8.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05" y="1752215"/>
            <a:ext cx="8113791" cy="386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29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28600" y="1022869"/>
            <a:ext cx="8686800" cy="4015843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3600" spc="-10" dirty="0"/>
              <a:t>Part I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Financial Accounting</a:t>
            </a:r>
            <a:r>
              <a:rPr lang="en-US" sz="3600" spc="-10" dirty="0"/>
              <a:t/>
            </a:r>
            <a:br>
              <a:rPr lang="en-US" sz="3600" spc="-10" dirty="0"/>
            </a:br>
            <a:r>
              <a:rPr lang="en-US" sz="3600" spc="-10" dirty="0"/>
              <a:t/>
            </a:r>
            <a:br>
              <a:rPr lang="en-US" sz="3600" spc="-10" dirty="0"/>
            </a:br>
            <a:r>
              <a:rPr lang="en-US" sz="3600" spc="-10" dirty="0"/>
              <a:t>Chapter </a:t>
            </a:r>
            <a:r>
              <a:rPr lang="en-US" sz="3600" dirty="0" smtClean="0"/>
              <a:t>08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Interpreting </a:t>
            </a:r>
            <a:r>
              <a:rPr lang="en-US" sz="3600" i="0" spc="-5" dirty="0" smtClean="0">
                <a:solidFill>
                  <a:srgbClr val="4D81BE"/>
                </a:solidFill>
              </a:rPr>
              <a:t>Financial Statements</a:t>
            </a:r>
            <a:endParaRPr lang="en-US" sz="3600" i="0" spc="-5" dirty="0">
              <a:solidFill>
                <a:srgbClr val="4D81BE"/>
              </a:solidFill>
            </a:endParaRPr>
          </a:p>
        </p:txBody>
      </p:sp>
      <p:sp>
        <p:nvSpPr>
          <p:cNvPr id="7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r>
              <a:rPr lang="en-US" dirty="0" smtClean="0"/>
              <a:t>2</a:t>
            </a:r>
            <a:endParaRPr dirty="0"/>
          </a:p>
        </p:txBody>
      </p:sp>
      <p:sp>
        <p:nvSpPr>
          <p:cNvPr id="8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3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it-IT" sz="1400" b="1" i="0" dirty="0" smtClean="0"/>
              <a:t>  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56" y="829662"/>
            <a:ext cx="7235088" cy="482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8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4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Figure 8.1 </a:t>
            </a:r>
            <a:r>
              <a:rPr lang="en-US" sz="1400" i="0" dirty="0"/>
              <a:t>The pyramid of ratios</a:t>
            </a:r>
            <a:endParaRPr lang="en-US" sz="1400" i="0" dirty="0"/>
          </a:p>
        </p:txBody>
      </p:sp>
      <p:pic>
        <p:nvPicPr>
          <p:cNvPr id="3" name="Picture 2" title="Figure 8.1 The pyramid of ratio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79" y="2193309"/>
            <a:ext cx="8183242" cy="3424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54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5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Figure 8.2 </a:t>
            </a:r>
            <a:r>
              <a:rPr lang="en-US" sz="1400" i="0" dirty="0"/>
              <a:t>Working capital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Figure 8.2 Working capital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05" y="3504439"/>
            <a:ext cx="8177591" cy="2113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32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6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Figure 8.3 </a:t>
            </a:r>
            <a:r>
              <a:rPr lang="en-US" sz="1400" i="0" dirty="0"/>
              <a:t>The working capital cycle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Figure 8.3 The working capital cycl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28" y="1951828"/>
            <a:ext cx="8050145" cy="3666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89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7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8.1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8.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314" y="803521"/>
            <a:ext cx="6035372" cy="479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80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8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8.2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8.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92" y="3262378"/>
            <a:ext cx="8107816" cy="235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04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9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8.3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8.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53" y="3730494"/>
            <a:ext cx="8188894" cy="1887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390</TotalTime>
  <Words>153</Words>
  <Application>Microsoft Office PowerPoint</Application>
  <PresentationFormat>On-screen Show (4:3)</PresentationFormat>
  <Paragraphs>53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Calibri</vt:lpstr>
      <vt:lpstr>Office Theme</vt:lpstr>
      <vt:lpstr>Accounting  by Mary Carey and Cathy Knowles</vt:lpstr>
      <vt:lpstr>Part I  Financial Accounting  Chapter 08  Interpreting Financial Statements</vt:lpstr>
      <vt:lpstr>  </vt:lpstr>
      <vt:lpstr>Figure 8.1 The pyramid of ratios</vt:lpstr>
      <vt:lpstr>Figure 8.2 Working capital</vt:lpstr>
      <vt:lpstr>Figure 8.3 The working capital cycle</vt:lpstr>
      <vt:lpstr>Table 8.1</vt:lpstr>
      <vt:lpstr>Table 8.2</vt:lpstr>
      <vt:lpstr>Table 8.3</vt:lpstr>
      <vt:lpstr>Table 8.4</vt:lpstr>
      <vt:lpstr>Table 8.5</vt:lpstr>
      <vt:lpstr>Table 8.6</vt:lpstr>
      <vt:lpstr>Table 8.7</vt:lpstr>
      <vt:lpstr>Table 8.8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Research by Sandra Halperin and Oliver Heath</dc:title>
  <dc:creator>Bala</dc:creator>
  <cp:lastModifiedBy>MaleappaneSahayaraj, Candidassane</cp:lastModifiedBy>
  <cp:revision>94</cp:revision>
  <dcterms:created xsi:type="dcterms:W3CDTF">2020-02-29T09:02:36Z</dcterms:created>
  <dcterms:modified xsi:type="dcterms:W3CDTF">2020-10-24T21:31:48Z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2020-02-29T00:00:00Z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2020-02-29T00:00:00Z</vt:filetime>
  </property>
</Properties>
</file>