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68" r:id="rId4"/>
    <p:sldId id="269" r:id="rId5"/>
    <p:sldId id="270" r:id="rId6"/>
    <p:sldId id="271" r:id="rId7"/>
    <p:sldId id="272" r:id="rId8"/>
    <p:sldId id="273" r:id="rId9"/>
    <p:sldId id="274" r:id="rId10"/>
    <p:sldId id="275" r:id="rId11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418">
          <p15:clr>
            <a:srgbClr val="A4A3A4"/>
          </p15:clr>
        </p15:guide>
        <p15:guide id="3" orient="horz" pos="3793">
          <p15:clr>
            <a:srgbClr val="A4A3A4"/>
          </p15:clr>
        </p15:guide>
        <p15:guide id="4" orient="horz" pos="636">
          <p15:clr>
            <a:srgbClr val="A4A3A4"/>
          </p15:clr>
        </p15:guide>
        <p15:guide id="5" pos="2880">
          <p15:clr>
            <a:srgbClr val="A4A3A4"/>
          </p15:clr>
        </p15:guide>
        <p15:guide id="6" pos="158" userDrawn="1">
          <p15:clr>
            <a:srgbClr val="A4A3A4"/>
          </p15:clr>
        </p15:guide>
        <p15:guide id="7" pos="5602" userDrawn="1">
          <p15:clr>
            <a:srgbClr val="A4A3A4"/>
          </p15:clr>
        </p15:guide>
        <p15:guide id="8" orient="horz" pos="3539" userDrawn="1">
          <p15:clr>
            <a:srgbClr val="A4A3A4"/>
          </p15:clr>
        </p15:guide>
        <p15:guide id="9" orient="horz" pos="3430" userDrawn="1">
          <p15:clr>
            <a:srgbClr val="A4A3A4"/>
          </p15:clr>
        </p15:guide>
        <p15:guide id="10" pos="545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63" autoAdjust="0"/>
    <p:restoredTop sz="94660"/>
  </p:normalViewPr>
  <p:slideViewPr>
    <p:cSldViewPr>
      <p:cViewPr varScale="1">
        <p:scale>
          <a:sx n="65" d="100"/>
          <a:sy n="65" d="100"/>
        </p:scale>
        <p:origin x="342" y="78"/>
      </p:cViewPr>
      <p:guideLst>
        <p:guide orient="horz" pos="2160"/>
        <p:guide orient="horz" pos="418"/>
        <p:guide orient="horz" pos="3793"/>
        <p:guide orient="horz" pos="636"/>
        <p:guide pos="2880"/>
        <p:guide pos="158"/>
        <p:guide pos="5602"/>
        <p:guide orient="horz" pos="3539"/>
        <p:guide orient="horz" pos="3430"/>
        <p:guide pos="545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57607" cy="57607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AA88AA-0CF7-49AF-9991-219FB5A159B5}" type="datetimeFigureOut">
              <a:rPr lang="en-US" smtClean="0"/>
              <a:t>10/25/2020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7FE1EA-F46E-40ED-B3D6-EC97718CB6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834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9707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60873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86635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5526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0310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21793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66213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08373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14885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2020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6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2020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2020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10/25/2020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2020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10/25/2020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2020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10/25/2020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6330696"/>
            <a:ext cx="1164336" cy="52730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426589" y="475673"/>
            <a:ext cx="2290821" cy="10572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656909" y="1780922"/>
            <a:ext cx="5830181" cy="35229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52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2020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69993" y="6533642"/>
            <a:ext cx="153670" cy="177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08822" y="475673"/>
            <a:ext cx="6509591" cy="968855"/>
          </a:xfrm>
          <a:prstGeom prst="rect">
            <a:avLst/>
          </a:prstGeom>
        </p:spPr>
        <p:txBody>
          <a:bodyPr vert="horz" wrap="square" lIns="0" tIns="136525" rIns="0" bIns="0" rtlCol="0">
            <a:spAutoFit/>
          </a:bodyPr>
          <a:lstStyle/>
          <a:p>
            <a:pPr algn="ctr"/>
            <a:r>
              <a:rPr lang="en-US" dirty="0"/>
              <a:t>Accounting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sz="2200" i="0" spc="-10" dirty="0" smtClean="0">
                <a:solidFill>
                  <a:srgbClr val="3A6599"/>
                </a:solidFill>
                <a:latin typeface="Calibri"/>
                <a:cs typeface="Calibri"/>
              </a:rPr>
              <a:t>by </a:t>
            </a:r>
            <a:r>
              <a:rPr lang="en-US" sz="2200" i="0" spc="-10" dirty="0">
                <a:solidFill>
                  <a:srgbClr val="3A6599"/>
                </a:solidFill>
              </a:rPr>
              <a:t>Mary </a:t>
            </a:r>
            <a:r>
              <a:rPr lang="en-US" sz="2200" i="0" spc="-10" dirty="0" smtClean="0">
                <a:solidFill>
                  <a:srgbClr val="3A6599"/>
                </a:solidFill>
              </a:rPr>
              <a:t>Carey and Cathy </a:t>
            </a:r>
            <a:r>
              <a:rPr lang="en-US" sz="2200" i="0" spc="-10" dirty="0">
                <a:solidFill>
                  <a:srgbClr val="3A6599"/>
                </a:solidFill>
              </a:rPr>
              <a:t>Knowles</a:t>
            </a:r>
            <a:endParaRPr sz="2200" i="0" spc="-10" dirty="0">
              <a:solidFill>
                <a:srgbClr val="3A6599"/>
              </a:solidFill>
            </a:endParaRPr>
          </a:p>
        </p:txBody>
      </p:sp>
      <p:pic>
        <p:nvPicPr>
          <p:cNvPr id="3" name="Picture 2" title="Cover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7754" y="1680728"/>
            <a:ext cx="3328492" cy="43336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10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Table </a:t>
            </a:r>
            <a:r>
              <a:rPr lang="en-US" sz="1400" b="1" i="0" dirty="0" smtClean="0"/>
              <a:t>13.4</a:t>
            </a:r>
            <a:endParaRPr lang="en-US" sz="1400" i="0" dirty="0"/>
          </a:p>
        </p:txBody>
      </p:sp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  <p:pic>
        <p:nvPicPr>
          <p:cNvPr id="3" name="Picture 2" title="Table 13.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677" y="2808581"/>
            <a:ext cx="8130646" cy="2809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9324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 noGrp="1"/>
          </p:cNvSpPr>
          <p:nvPr>
            <p:ph type="title"/>
          </p:nvPr>
        </p:nvSpPr>
        <p:spPr>
          <a:xfrm>
            <a:off x="228600" y="1022869"/>
            <a:ext cx="8686800" cy="4015843"/>
          </a:xfrm>
          <a:prstGeom prst="rect">
            <a:avLst/>
          </a:prstGeom>
        </p:spPr>
        <p:txBody>
          <a:bodyPr vert="horz" wrap="square" lIns="0" tIns="136525" rIns="0" bIns="0" rtlCol="0">
            <a:spAutoFit/>
          </a:bodyPr>
          <a:lstStyle/>
          <a:p>
            <a:pPr marL="1270" algn="ctr">
              <a:lnSpc>
                <a:spcPct val="100000"/>
              </a:lnSpc>
            </a:pPr>
            <a:r>
              <a:rPr lang="en-US" sz="3600" spc="-10" dirty="0"/>
              <a:t>Part </a:t>
            </a:r>
            <a:r>
              <a:rPr lang="en-US" sz="3600" spc="-10" dirty="0" smtClean="0"/>
              <a:t>II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/>
              <a:t/>
            </a:r>
            <a:br>
              <a:rPr lang="en-US" sz="3600" dirty="0"/>
            </a:br>
            <a:r>
              <a:rPr lang="en-US" sz="3600" i="0" spc="-5" dirty="0">
                <a:solidFill>
                  <a:srgbClr val="4D81BE"/>
                </a:solidFill>
              </a:rPr>
              <a:t>Management Accounting</a:t>
            </a:r>
            <a:r>
              <a:rPr lang="en-US" sz="3600" spc="-10" dirty="0" smtClean="0"/>
              <a:t/>
            </a:r>
            <a:br>
              <a:rPr lang="en-US" sz="3600" spc="-10" dirty="0" smtClean="0"/>
            </a:br>
            <a:r>
              <a:rPr lang="en-US" sz="3600" spc="-10" dirty="0"/>
              <a:t/>
            </a:r>
            <a:br>
              <a:rPr lang="en-US" sz="3600" spc="-10" dirty="0"/>
            </a:br>
            <a:r>
              <a:rPr lang="en-US" sz="3600" spc="-10" dirty="0"/>
              <a:t>Chapter </a:t>
            </a:r>
            <a:r>
              <a:rPr lang="en-US" sz="3600" dirty="0" smtClean="0"/>
              <a:t>13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/>
              <a:t/>
            </a:r>
            <a:br>
              <a:rPr lang="en-US" sz="3600" dirty="0"/>
            </a:br>
            <a:r>
              <a:rPr lang="en-US" sz="3600" i="0" spc="-5" dirty="0">
                <a:solidFill>
                  <a:srgbClr val="4D81BE"/>
                </a:solidFill>
              </a:rPr>
              <a:t>Pricing and Costs</a:t>
            </a:r>
            <a:endParaRPr lang="en-US" sz="3600" i="0" spc="-5" dirty="0">
              <a:solidFill>
                <a:srgbClr val="4D81BE"/>
              </a:solidFill>
            </a:endParaRPr>
          </a:p>
        </p:txBody>
      </p:sp>
      <p:sp>
        <p:nvSpPr>
          <p:cNvPr id="7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r>
              <a:rPr lang="en-US" dirty="0" smtClean="0"/>
              <a:t>2</a:t>
            </a:r>
            <a:endParaRPr dirty="0"/>
          </a:p>
        </p:txBody>
      </p:sp>
      <p:sp>
        <p:nvSpPr>
          <p:cNvPr id="8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3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it-IT" sz="1400" b="1" i="0" dirty="0" smtClean="0"/>
              <a:t>  </a:t>
            </a:r>
            <a:endParaRPr lang="en-US" sz="1400" i="0" dirty="0"/>
          </a:p>
        </p:txBody>
      </p:sp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568" y="1009506"/>
            <a:ext cx="6912864" cy="4608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881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4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Figure 13.1 </a:t>
            </a:r>
            <a:r>
              <a:rPr lang="en-US" sz="1400" i="0" dirty="0"/>
              <a:t>The cost spiral</a:t>
            </a:r>
            <a:endParaRPr lang="en-US" sz="1400" i="0" dirty="0"/>
          </a:p>
        </p:txBody>
      </p:sp>
      <p:pic>
        <p:nvPicPr>
          <p:cNvPr id="3" name="Picture 2" title="Figure 13.1 The cost spiral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801" y="2185488"/>
            <a:ext cx="8072398" cy="3432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2541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5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Figure 13.2 </a:t>
            </a:r>
            <a:r>
              <a:rPr lang="en-US" sz="1400" i="0" dirty="0"/>
              <a:t>Target costing</a:t>
            </a:r>
            <a:endParaRPr lang="en-US" sz="1400" i="0" dirty="0"/>
          </a:p>
        </p:txBody>
      </p:sp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  <p:pic>
        <p:nvPicPr>
          <p:cNvPr id="3" name="Picture 2" title="Figure 13.2 Target costi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533" y="1897183"/>
            <a:ext cx="8096934" cy="3720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320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6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Figure 13.3 </a:t>
            </a:r>
            <a:r>
              <a:rPr lang="en-US" sz="1400" i="0" dirty="0"/>
              <a:t>Life-cycle costing</a:t>
            </a:r>
            <a:endParaRPr lang="en-US" sz="1400" i="0" dirty="0"/>
          </a:p>
        </p:txBody>
      </p:sp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  <p:pic>
        <p:nvPicPr>
          <p:cNvPr id="3" name="Picture 2" title="Figure 13.3 Life-cycle costi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994" y="951899"/>
            <a:ext cx="7430013" cy="4665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3893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7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Table </a:t>
            </a:r>
            <a:r>
              <a:rPr lang="en-US" sz="1400" b="1" i="0" dirty="0" smtClean="0"/>
              <a:t>13.1</a:t>
            </a:r>
            <a:endParaRPr lang="en-US" sz="1400" i="0" dirty="0"/>
          </a:p>
        </p:txBody>
      </p:sp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  <p:pic>
        <p:nvPicPr>
          <p:cNvPr id="3" name="Picture 2" title="Table 13.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058" y="3544668"/>
            <a:ext cx="8141885" cy="2073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809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8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Table </a:t>
            </a:r>
            <a:r>
              <a:rPr lang="en-US" sz="1400" b="1" i="0" dirty="0" smtClean="0"/>
              <a:t>13.2</a:t>
            </a:r>
            <a:endParaRPr lang="en-US" sz="1400" i="0" dirty="0"/>
          </a:p>
        </p:txBody>
      </p:sp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  <p:pic>
        <p:nvPicPr>
          <p:cNvPr id="3" name="Picture 2" title="Table 13.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238" y="3565197"/>
            <a:ext cx="8083525" cy="2052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9042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9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Table </a:t>
            </a:r>
            <a:r>
              <a:rPr lang="en-US" sz="1400" b="1" i="0" dirty="0" smtClean="0"/>
              <a:t>13.3</a:t>
            </a:r>
            <a:endParaRPr lang="en-US" sz="1400" i="0" dirty="0"/>
          </a:p>
        </p:txBody>
      </p:sp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  <p:pic>
        <p:nvPicPr>
          <p:cNvPr id="3" name="Picture 2" title="Table 13.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8669" y="721471"/>
            <a:ext cx="4286662" cy="4878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571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388</TotalTime>
  <Words>106</Words>
  <Application>Microsoft Office PowerPoint</Application>
  <PresentationFormat>On-screen Show (4:3)</PresentationFormat>
  <Paragraphs>37</Paragraphs>
  <Slides>10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2" baseType="lpstr">
      <vt:lpstr>Calibri</vt:lpstr>
      <vt:lpstr>Office Theme</vt:lpstr>
      <vt:lpstr>Accounting  by Mary Carey and Cathy Knowles</vt:lpstr>
      <vt:lpstr>Part II  Management Accounting  Chapter 13  Pricing and Costs</vt:lpstr>
      <vt:lpstr>  </vt:lpstr>
      <vt:lpstr>Figure 13.1 The cost spiral</vt:lpstr>
      <vt:lpstr>Figure 13.2 Target costing</vt:lpstr>
      <vt:lpstr>Figure 13.3 Life-cycle costing</vt:lpstr>
      <vt:lpstr>Table 13.1</vt:lpstr>
      <vt:lpstr>Table 13.2</vt:lpstr>
      <vt:lpstr>Table 13.3</vt:lpstr>
      <vt:lpstr>Table 13.4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Political Research by Sandra Halperin and Oliver Heath</dc:title>
  <dc:creator>Bala</dc:creator>
  <cp:lastModifiedBy>MaleappaneSahayaraj, Candidassane</cp:lastModifiedBy>
  <cp:revision>84</cp:revision>
  <dcterms:created xsi:type="dcterms:W3CDTF">2020-02-29T09:02:36Z</dcterms:created>
  <dcterms:modified xsi:type="dcterms:W3CDTF">2020-10-24T22:21:00Z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2020-02-29T00:00:00Z</vt:filetime>
  </property>
  <property fmtid="{D5CDD505-2E9C-101B-9397-08002B2CF9AE}" pid="3" name="Creator">
    <vt:lpwstr>Adobe InDesign CC 13.0 (Windows)</vt:lpwstr>
  </property>
  <property fmtid="{D5CDD505-2E9C-101B-9397-08002B2CF9AE}" pid="4" name="LastSaved">
    <vt:filetime>2020-02-29T00:00:00Z</vt:filetime>
  </property>
</Properties>
</file>