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</p:sldMasterIdLst>
  <p:notesMasterIdLst>
    <p:notesMasterId r:id="rId40"/>
  </p:notesMasterIdLst>
  <p:handoutMasterIdLst>
    <p:handoutMasterId r:id="rId41"/>
  </p:handoutMasterIdLst>
  <p:sldIdLst>
    <p:sldId id="261" r:id="rId6"/>
    <p:sldId id="274" r:id="rId7"/>
    <p:sldId id="278" r:id="rId8"/>
    <p:sldId id="583" r:id="rId9"/>
    <p:sldId id="584" r:id="rId10"/>
    <p:sldId id="585" r:id="rId11"/>
    <p:sldId id="586" r:id="rId12"/>
    <p:sldId id="587" r:id="rId13"/>
    <p:sldId id="588" r:id="rId14"/>
    <p:sldId id="589" r:id="rId15"/>
    <p:sldId id="590" r:id="rId16"/>
    <p:sldId id="591" r:id="rId17"/>
    <p:sldId id="593" r:id="rId18"/>
    <p:sldId id="594" r:id="rId19"/>
    <p:sldId id="597" r:id="rId20"/>
    <p:sldId id="598" r:id="rId21"/>
    <p:sldId id="599" r:id="rId22"/>
    <p:sldId id="600" r:id="rId23"/>
    <p:sldId id="601" r:id="rId24"/>
    <p:sldId id="602" r:id="rId25"/>
    <p:sldId id="603" r:id="rId26"/>
    <p:sldId id="604" r:id="rId27"/>
    <p:sldId id="605" r:id="rId28"/>
    <p:sldId id="606" r:id="rId29"/>
    <p:sldId id="607" r:id="rId30"/>
    <p:sldId id="608" r:id="rId31"/>
    <p:sldId id="609" r:id="rId32"/>
    <p:sldId id="610" r:id="rId33"/>
    <p:sldId id="611" r:id="rId34"/>
    <p:sldId id="612" r:id="rId35"/>
    <p:sldId id="613" r:id="rId36"/>
    <p:sldId id="614" r:id="rId37"/>
    <p:sldId id="615" r:id="rId38"/>
    <p:sldId id="616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94614" autoAdjust="0"/>
  </p:normalViewPr>
  <p:slideViewPr>
    <p:cSldViewPr snapToGrid="0" snapToObjects="1">
      <p:cViewPr varScale="1">
        <p:scale>
          <a:sx n="76" d="100"/>
          <a:sy n="76" d="100"/>
        </p:scale>
        <p:origin x="108" y="14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7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6458"/>
    </p:cViewPr>
  </p:sorterViewPr>
  <p:notesViewPr>
    <p:cSldViewPr snapToGrid="0" snapToObjects="1"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106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822109-01E7-440A-903F-FB42800479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796391" y="6467790"/>
            <a:ext cx="662361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200" b="0" dirty="0">
                <a:latin typeface="+mj-lt"/>
                <a:cs typeface="Arial" panose="020B0604020202020204" pitchFamily="34" charset="0"/>
              </a:rPr>
              <a:t>© 2022</a:t>
            </a:r>
          </a:p>
        </p:txBody>
      </p:sp>
    </p:spTree>
    <p:extLst>
      <p:ext uri="{BB962C8B-B14F-4D97-AF65-F5344CB8AC3E}">
        <p14:creationId xmlns:p14="http://schemas.microsoft.com/office/powerpoint/2010/main" val="40898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" y="0"/>
            <a:ext cx="12185400" cy="686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796391" y="6467790"/>
            <a:ext cx="662361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200" b="0" dirty="0">
                <a:latin typeface="+mj-lt"/>
                <a:cs typeface="Arial" panose="020B0604020202020204" pitchFamily="34" charset="0"/>
              </a:rPr>
              <a:t>© 2022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World Religions Today</a:t>
            </a:r>
            <a:r>
              <a:rPr lang="en-US" sz="2800" i="0" dirty="0"/>
              <a:t>, 7e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0851" y="1050925"/>
            <a:ext cx="11317816" cy="477838"/>
          </a:xfrm>
        </p:spPr>
        <p:txBody>
          <a:bodyPr/>
          <a:lstStyle/>
          <a:p>
            <a:r>
              <a:rPr lang="en-US" sz="1600" dirty="0">
                <a:solidFill>
                  <a:schemeClr val="tx1"/>
                </a:solidFill>
              </a:rPr>
              <a:t>Esposito </a:t>
            </a: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• Fasching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• Lewis • </a:t>
            </a:r>
            <a:r>
              <a:rPr lang="en-US" sz="1600" dirty="0" err="1">
                <a:solidFill>
                  <a:schemeClr val="tx1"/>
                </a:solidFill>
                <a:cs typeface="Arial" panose="020B0604020202020204" pitchFamily="34" charset="0"/>
              </a:rPr>
              <a:t>Feldmeier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3AAC6E-505E-4409-9F92-4FB53D271209}"/>
              </a:ext>
            </a:extLst>
          </p:cNvPr>
          <p:cNvSpPr txBox="1">
            <a:spLocks/>
          </p:cNvSpPr>
          <p:nvPr/>
        </p:nvSpPr>
        <p:spPr>
          <a:xfrm>
            <a:off x="365760" y="1645920"/>
            <a:ext cx="11430000" cy="91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0" dirty="0"/>
              <a:t>Chapter 5</a:t>
            </a:r>
          </a:p>
          <a:p>
            <a:r>
              <a:rPr lang="en-US" dirty="0"/>
              <a:t>Islam: The Many Faces of the Muslim Experience</a:t>
            </a:r>
          </a:p>
        </p:txBody>
      </p:sp>
      <p:pic>
        <p:nvPicPr>
          <p:cNvPr id="8" name="Picture 7" descr="Book cover of World Religions Today, Seventh Edition.">
            <a:extLst>
              <a:ext uri="{FF2B5EF4-FFF2-40B4-BE49-F238E27FC236}">
                <a16:creationId xmlns:a16="http://schemas.microsoft.com/office/drawing/2014/main" id="{73A1CBB7-3D24-4199-BBE6-13577C85B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620" y="3060700"/>
            <a:ext cx="2472759" cy="306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(2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ea typeface="Libre Franklin"/>
                <a:cs typeface="Libre Franklin"/>
                <a:sym typeface="Libre Franklin"/>
              </a:rPr>
              <a:t>The Formative Era: Muhammad’s Early Life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Orphan in warring tribal desert of central Arabia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Tribal polytheism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 virtue: “manliness”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Little moral responsibility beyond tribal/family honor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Pre-Islamic era: period of ignorance (</a:t>
            </a:r>
            <a:r>
              <a:rPr lang="en-US" sz="2000" i="1" dirty="0" err="1">
                <a:solidFill>
                  <a:prstClr val="black"/>
                </a:solidFill>
                <a:latin typeface="Calibri"/>
              </a:rPr>
              <a:t>jahiliyya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Some pockets of Christian, Jewish, Arab monotheists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Muhammad as model of ideal Muslim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First message/revelation at age 40; said to continue over two decades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Revelations collective constitute Quran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Denounces polytheistic views, socioeconomic inequity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Harsh persecution in Mecca, emigrates to Yathrib (Medina) after 10 years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0851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(3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ea typeface="Libre Franklin"/>
                <a:cs typeface="Libre Franklin"/>
                <a:sym typeface="Libre Franklin"/>
              </a:rPr>
              <a:t>The Formative Era: After the Hijra (emigration), AD 622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Birth of Islamic community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Turning point, marks first year of Muslim calendar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Muhammad proclaims monotheism, unity (</a:t>
            </a:r>
            <a:r>
              <a:rPr lang="en-US" sz="2400" i="1" dirty="0">
                <a:solidFill>
                  <a:prstClr val="black"/>
                </a:solidFill>
                <a:latin typeface="Calibri"/>
              </a:rPr>
              <a:t>tawhid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) of God &amp; revelation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Muhammad preaches </a:t>
            </a:r>
            <a:r>
              <a:rPr lang="en-US" sz="2400" i="1" dirty="0">
                <a:solidFill>
                  <a:prstClr val="black"/>
                </a:solidFill>
                <a:latin typeface="Calibri"/>
              </a:rPr>
              <a:t>sharia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(“straight path” Islamic law) toward God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Utilized warfare in conquest and punishment of “enemies of God” (political motivation)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632 pilgrimage to Mecca, farewell sermon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3131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(4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ea typeface="Libre Franklin"/>
                <a:cs typeface="Libre Franklin"/>
                <a:sym typeface="Libre Franklin"/>
              </a:rPr>
              <a:t>The Formative Era: The Message of the Quran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Seen as eternal, literal, final word of God to guide humankind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Muhammad as intermediary of message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114 Chapters (</a:t>
            </a:r>
            <a:r>
              <a:rPr lang="en-US" sz="2400" i="1" dirty="0">
                <a:solidFill>
                  <a:prstClr val="black"/>
                </a:solidFill>
                <a:latin typeface="Calibri"/>
              </a:rPr>
              <a:t>surahs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), 6000 verses arranged by length (not chronology)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God (</a:t>
            </a:r>
            <a:r>
              <a:rPr lang="en-US" sz="2400" i="1" dirty="0">
                <a:solidFill>
                  <a:prstClr val="black"/>
                </a:solidFill>
                <a:latin typeface="Calibri"/>
              </a:rPr>
              <a:t>Allah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) as creator, judge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taken from Arabic tablet in heaven with God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Muslims memorize and recite scriptures in Arabic, no matter their language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Message handled with reverence as sacred word</a:t>
            </a:r>
          </a:p>
        </p:txBody>
      </p:sp>
    </p:spTree>
    <p:extLst>
      <p:ext uri="{BB962C8B-B14F-4D97-AF65-F5344CB8AC3E}">
        <p14:creationId xmlns:p14="http://schemas.microsoft.com/office/powerpoint/2010/main" val="3890225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(5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ea typeface="Libre Franklin"/>
                <a:cs typeface="Libre Franklin"/>
                <a:sym typeface="Libre Franklin"/>
              </a:rPr>
              <a:t>A Golden Age of Expansion, Conquest, and Creativity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Sunni Muslims see Muhammad and first four caliphs (successors) as formative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Sunnah (example) of living out Quran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Muhammad unites tribes of Arabia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Muslim armies spread faith, overrun Byzantine and Persian empires, over next century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Some dhimmi (protected) people able to practice other faiths with tax payments and declarations of allegiance to Islamic state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Rapid spread and growth of cultural centers, fostering creativity and invention</a:t>
            </a:r>
          </a:p>
        </p:txBody>
      </p:sp>
    </p:spTree>
    <p:extLst>
      <p:ext uri="{BB962C8B-B14F-4D97-AF65-F5344CB8AC3E}">
        <p14:creationId xmlns:p14="http://schemas.microsoft.com/office/powerpoint/2010/main" val="1588009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(6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Diversity, Division, Dissent: Muhammad’s death brough division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Caliphate (632–1258 AD) marked by: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Rightly Guided Caliphs 			(632-661 AD)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Umayyad Dynasty			(661-750 AD)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Abbasid Dynasty – overthrew Umayyad	(750-1258 AD)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Sunni/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Shiah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split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Non-revolutionary reforms: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Uluma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(religious scholars) and Sufi (Islamic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mysticists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57951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(7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Paths to God 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Law: Quran, Sunnah, Qiyas, Ijma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Mysticism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Began as reform movement to counter lavish lifestyle of Umayyad caliphs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Sufism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Early ascetics: path of self-denial and good works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 err="1">
                <a:solidFill>
                  <a:prstClr val="black"/>
                </a:solidFill>
                <a:latin typeface="Calibri"/>
              </a:rPr>
              <a:t>Mujaddid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 (‘</a:t>
            </a:r>
            <a:r>
              <a:rPr lang="en-US" sz="1800" dirty="0" err="1">
                <a:solidFill>
                  <a:prstClr val="black"/>
                </a:solidFill>
                <a:latin typeface="Calibri"/>
              </a:rPr>
              <a:t>renewe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’) Muhammad al-Ghazali reconciles ulama and Sufis, 11th Century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12th Cent., Sufism spreads across much of Islamic world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Powerful missionaries, creating vast region of Islam (</a:t>
            </a:r>
            <a:r>
              <a:rPr lang="en-US" sz="1800" i="1" dirty="0" err="1">
                <a:solidFill>
                  <a:prstClr val="black"/>
                </a:solidFill>
                <a:latin typeface="Calibri"/>
              </a:rPr>
              <a:t>dar</a:t>
            </a:r>
            <a:r>
              <a:rPr lang="en-US" sz="1800" i="1" dirty="0">
                <a:solidFill>
                  <a:prstClr val="black"/>
                </a:solidFill>
                <a:latin typeface="Calibri"/>
              </a:rPr>
              <a:t> al-Islam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Integral to everyday popular religious practice and spirituality Sources of Law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006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(8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Five Pillars of Islam 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Unity of Practice (core of duty to worship God)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Declaration of Faith (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shahadah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Prayer (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salat</a:t>
            </a: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Almsgiving (</a:t>
            </a:r>
            <a:r>
              <a:rPr lang="en-US" sz="2000" i="1" dirty="0">
                <a:solidFill>
                  <a:prstClr val="black"/>
                </a:solidFill>
                <a:latin typeface="Calibri"/>
              </a:rPr>
              <a:t>zakat,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“purification”)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Fast of Ramadan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+mj-lt"/>
              <a:buAutoNum type="arabicPeriod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Pilgrimage (</a:t>
            </a:r>
            <a:r>
              <a:rPr lang="en-US" sz="2000" i="1" dirty="0">
                <a:solidFill>
                  <a:prstClr val="black"/>
                </a:solidFill>
                <a:latin typeface="Calibri"/>
              </a:rPr>
              <a:t>hajj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195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(9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Women and Muslim Family Law 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Family law is central to social laws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1980’s resurgence of Islam brought attempts to return to medieval/classical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Role of women varied, remains a sensitive subject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Men and women complementary, equal in moral and religious obligation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Wives subordinate to husbands, primary role as wife and mother</a:t>
            </a:r>
          </a:p>
        </p:txBody>
      </p:sp>
    </p:spTree>
    <p:extLst>
      <p:ext uri="{BB962C8B-B14F-4D97-AF65-F5344CB8AC3E}">
        <p14:creationId xmlns:p14="http://schemas.microsoft.com/office/powerpoint/2010/main" val="1566036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(10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Women and Muslim Family Law </a:t>
            </a:r>
            <a:r>
              <a:rPr lang="en-US" dirty="0">
                <a:ea typeface="Libre Franklin"/>
                <a:cs typeface="Libre Franklin"/>
                <a:sym typeface="Libre Franklin"/>
              </a:rPr>
              <a:t>(continued)</a:t>
            </a:r>
            <a:endParaRPr lang="en-US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Testimony of man legally equal to that of two woman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Man’s inheritance twice that of women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Marriage as primary institution (civil contract) between families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Polygyny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Divorce is permissible but reprehensible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Veiling and </a:t>
            </a:r>
            <a:r>
              <a:rPr lang="en-US" i="1" dirty="0"/>
              <a:t>purdah</a:t>
            </a:r>
            <a:r>
              <a:rPr lang="en-US" dirty="0"/>
              <a:t> (seclusion from men who are not relatives) as important custom for some</a:t>
            </a:r>
          </a:p>
        </p:txBody>
      </p:sp>
    </p:spTree>
    <p:extLst>
      <p:ext uri="{BB962C8B-B14F-4D97-AF65-F5344CB8AC3E}">
        <p14:creationId xmlns:p14="http://schemas.microsoft.com/office/powerpoint/2010/main" val="3409784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(11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 and the State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Ulama were guardians of religion, central to state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Citizenship based on religious affiliation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Obligation to strive (</a:t>
            </a:r>
            <a:r>
              <a:rPr lang="en-US" i="1" dirty="0"/>
              <a:t>jihad</a:t>
            </a:r>
            <a:r>
              <a:rPr lang="en-US" dirty="0"/>
              <a:t>), including armed struggle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As Muslims colonized, non-Muslims could:</a:t>
            </a:r>
          </a:p>
          <a:p>
            <a:pPr marL="2057400" marR="0" lvl="2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Convert to Islam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Pay tax and declare allegiance to be protected dhimmi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Become enemies to be conquered </a:t>
            </a:r>
          </a:p>
        </p:txBody>
      </p:sp>
    </p:spTree>
    <p:extLst>
      <p:ext uri="{BB962C8B-B14F-4D97-AF65-F5344CB8AC3E}">
        <p14:creationId xmlns:p14="http://schemas.microsoft.com/office/powerpoint/2010/main" val="2734027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Chapter Goals</a:t>
            </a:r>
            <a:endParaRPr lang="en-US" sz="13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3200" dirty="0"/>
              <a:t>To better understand the Islam of today by studying the diversity and interactions of Muslims throughout history</a:t>
            </a:r>
          </a:p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3200" dirty="0"/>
              <a:t>To better understand the present and future of Islam through a focus on the formation and development of Muslim community</a:t>
            </a:r>
          </a:p>
        </p:txBody>
      </p:sp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(12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 and the West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The Crusades</a:t>
            </a:r>
          </a:p>
          <a:p>
            <a:pPr marL="2057400" marR="0" lvl="2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Islam presented threat to Christendom</a:t>
            </a:r>
          </a:p>
          <a:p>
            <a:pPr marL="2057400" marR="0" lvl="2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Geological and political collision course</a:t>
            </a:r>
          </a:p>
          <a:p>
            <a:pPr marL="2532888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Muslims committed to overtake Christendom and Christians committed to retain</a:t>
            </a:r>
          </a:p>
          <a:p>
            <a:pPr marL="2057400" marR="0" lvl="2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Western perceptions of the Crusades: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Muslims were protagonist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Christendom triumphed</a:t>
            </a:r>
          </a:p>
          <a:p>
            <a:pPr marL="2532888" lvl="1" indent="-457200">
              <a:spcBef>
                <a:spcPts val="600"/>
              </a:spcBef>
              <a:buClr>
                <a:srgbClr val="1F497D"/>
              </a:buClr>
              <a:buSzPct val="80000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Sole purpose was to liberate Jerusalem</a:t>
            </a:r>
          </a:p>
          <a:p>
            <a:pPr marL="2057400" marR="0" lvl="2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Muslim perception was that of Christians as aggressive imperialists</a:t>
            </a:r>
          </a:p>
        </p:txBody>
      </p:sp>
    </p:spTree>
    <p:extLst>
      <p:ext uri="{BB962C8B-B14F-4D97-AF65-F5344CB8AC3E}">
        <p14:creationId xmlns:p14="http://schemas.microsoft.com/office/powerpoint/2010/main" val="2730088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(13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Premodern Revivalist Movements (18th-20th Century)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Many Muslim societies failed or declined for internal reasons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Revivalist movements were concerned about religious, political, and social disintegration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All convinced the solution was Islamic life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Revival and reform: call to return to fundamentals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Self-coined </a:t>
            </a:r>
            <a:r>
              <a:rPr lang="en-US" i="1" dirty="0"/>
              <a:t>Mahdi</a:t>
            </a:r>
            <a:r>
              <a:rPr lang="en-US" dirty="0"/>
              <a:t> (‘divinely guided one’) of Sudan, Sufi militant reformist, united followers to establish Islamic community and justified holy war</a:t>
            </a:r>
          </a:p>
        </p:txBody>
      </p:sp>
    </p:spTree>
    <p:extLst>
      <p:ext uri="{BB962C8B-B14F-4D97-AF65-F5344CB8AC3E}">
        <p14:creationId xmlns:p14="http://schemas.microsoft.com/office/powerpoint/2010/main" val="2892894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Islam and Modernity</a:t>
            </a:r>
            <a:r>
              <a:rPr lang="en-GB" sz="4000" dirty="0"/>
              <a:t>    </a:t>
            </a:r>
            <a:r>
              <a:rPr lang="en-US" sz="1400" dirty="0"/>
              <a:t>(1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Decline of Muslim societies made them vulnerable to European imperialism, colonization</a:t>
            </a:r>
          </a:p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Muslim responses to European dominance varied</a:t>
            </a:r>
          </a:p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Islamic Modernism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Reformers sought to bridge Islam - modernity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Rejected blind acceptance of traditional authority</a:t>
            </a:r>
          </a:p>
        </p:txBody>
      </p:sp>
    </p:spTree>
    <p:extLst>
      <p:ext uri="{BB962C8B-B14F-4D97-AF65-F5344CB8AC3E}">
        <p14:creationId xmlns:p14="http://schemas.microsoft.com/office/powerpoint/2010/main" val="60434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Islam and Modernity</a:t>
            </a:r>
            <a:r>
              <a:rPr lang="en-GB" sz="4000" dirty="0"/>
              <a:t>    </a:t>
            </a:r>
            <a:r>
              <a:rPr lang="en-US" sz="1400" dirty="0"/>
              <a:t>(2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Modern Revivalist Movements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Informed by 1930s Muslim Brotherhood and Jamaat-</a:t>
            </a:r>
            <a:r>
              <a:rPr lang="en-US" dirty="0" err="1"/>
              <a:t>i</a:t>
            </a:r>
            <a:r>
              <a:rPr lang="en-US" dirty="0"/>
              <a:t>-</a:t>
            </a:r>
            <a:r>
              <a:rPr lang="en-US" dirty="0" err="1"/>
              <a:t>Islami</a:t>
            </a:r>
            <a:endParaRPr lang="en-US" dirty="0"/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Informed social and political activism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Seven ideological origins (see </a:t>
            </a:r>
            <a:r>
              <a:rPr lang="en-US" sz="2000" i="1" dirty="0">
                <a:solidFill>
                  <a:prstClr val="black"/>
                </a:solidFill>
                <a:latin typeface="Calibri"/>
              </a:rPr>
              <a:t>Ideological Origins/Worldview of Islamic Revivalism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Opposed Westernization</a:t>
            </a:r>
          </a:p>
        </p:txBody>
      </p:sp>
    </p:spTree>
    <p:extLst>
      <p:ext uri="{BB962C8B-B14F-4D97-AF65-F5344CB8AC3E}">
        <p14:creationId xmlns:p14="http://schemas.microsoft.com/office/powerpoint/2010/main" val="80586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Islam and Modernity</a:t>
            </a:r>
            <a:r>
              <a:rPr lang="en-GB" sz="4000" dirty="0"/>
              <a:t>    </a:t>
            </a:r>
            <a:r>
              <a:rPr lang="en-US" sz="1400" dirty="0"/>
              <a:t>(3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marR="0" lvl="1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/>
              <a:t>Radical Islam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Range from moderate groups that function within society to violent extremists and terrorists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Reflect multiple issues facing Muslims in the struggle to determine relationship of tradition and faith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985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(1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Islamic activists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Found in cabinets and parliaments of many countries and in leadership of professional organizations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Mostly lay people from all walks of life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Majority work within system</a:t>
            </a:r>
          </a:p>
        </p:txBody>
      </p:sp>
    </p:spTree>
    <p:extLst>
      <p:ext uri="{BB962C8B-B14F-4D97-AF65-F5344CB8AC3E}">
        <p14:creationId xmlns:p14="http://schemas.microsoft.com/office/powerpoint/2010/main" val="3467785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(2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Emergence of radical extremist organizations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Post-9/11, many have been issued by Muslim leaders and organizations from all over the world condemning the violence of extremists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Muslim extremists adopt own criteria for a just jihad—use of violence and revolution to establish Islamic way of life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Fundamentalism</a:t>
            </a:r>
          </a:p>
        </p:txBody>
      </p:sp>
    </p:spTree>
    <p:extLst>
      <p:ext uri="{BB962C8B-B14F-4D97-AF65-F5344CB8AC3E}">
        <p14:creationId xmlns:p14="http://schemas.microsoft.com/office/powerpoint/2010/main" val="1555034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(3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Failure of Modernity and Islamic Revival </a:t>
            </a:r>
            <a:endParaRPr lang="en-US" sz="3200" b="1" dirty="0">
              <a:ea typeface="Libre Franklin"/>
              <a:cs typeface="Libre Franklin"/>
              <a:sym typeface="Libre Franklin"/>
            </a:endParaRP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1960’s/70’s - Hopes that Western oriented development would strengthen society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Crises of societies instead served as catalysts for religious revival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Questions of national identity, political legitimacy of rulers, religion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Social problems and inequities</a:t>
            </a:r>
          </a:p>
        </p:txBody>
      </p:sp>
    </p:spTree>
    <p:extLst>
      <p:ext uri="{BB962C8B-B14F-4D97-AF65-F5344CB8AC3E}">
        <p14:creationId xmlns:p14="http://schemas.microsoft.com/office/powerpoint/2010/main" val="3658161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(4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Contemporary Islamic activism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Islam as comprehensive way of life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Social failure caused by deviating from Straight Path of Islam, depending on West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Must return to Quran and </a:t>
            </a:r>
            <a:r>
              <a:rPr lang="en-US" dirty="0" err="1"/>
              <a:t>Suddah</a:t>
            </a:r>
            <a:endParaRPr lang="en-US" dirty="0"/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Development must be guided by Islamic values instead of Western and secular.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“Quiet Revolution” of 1980’s/90’s</a:t>
            </a:r>
          </a:p>
        </p:txBody>
      </p:sp>
    </p:spTree>
    <p:extLst>
      <p:ext uri="{BB962C8B-B14F-4D97-AF65-F5344CB8AC3E}">
        <p14:creationId xmlns:p14="http://schemas.microsoft.com/office/powerpoint/2010/main" val="2824023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(5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Contemporary Islamic activism </a:t>
            </a:r>
            <a:r>
              <a:rPr lang="en-US" dirty="0">
                <a:ea typeface="Libre Franklin"/>
                <a:cs typeface="Libre Franklin"/>
                <a:sym typeface="Libre Franklin"/>
              </a:rPr>
              <a:t>(continued)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Radical/violent groups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/>
              <a:t>ISIS - </a:t>
            </a:r>
            <a:r>
              <a:rPr lang="en-US" sz="2000" i="1" dirty="0"/>
              <a:t>Islamic State in Iraq and Syria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/>
              <a:t>Globalization and Hijacking of Jihad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/>
              <a:t>Jihad as Armed Struggle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/>
              <a:t>Suicide Bombing: War of the Fatwas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/>
              <a:t>Majority of Muslims condemn such actions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76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Overview</a:t>
            </a:r>
            <a:r>
              <a:rPr lang="en-GB" sz="4000" dirty="0"/>
              <a:t>     </a:t>
            </a:r>
            <a:r>
              <a:rPr lang="en-US" sz="1400" dirty="0"/>
              <a:t>(1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3200" dirty="0">
                <a:ea typeface="Libre Franklin"/>
                <a:cs typeface="Libre Franklin"/>
                <a:sym typeface="Libre Franklin"/>
              </a:rPr>
              <a:t>Global images and realities of Muslims vary greatly.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GB" dirty="0"/>
              <a:t>Poor and wealthy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GB" dirty="0"/>
              <a:t>Peaceful and violent 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GB" dirty="0"/>
              <a:t>Contemporary styles or traditional fashions</a:t>
            </a:r>
          </a:p>
        </p:txBody>
      </p:sp>
    </p:spTree>
    <p:extLst>
      <p:ext uri="{BB962C8B-B14F-4D97-AF65-F5344CB8AC3E}">
        <p14:creationId xmlns:p14="http://schemas.microsoft.com/office/powerpoint/2010/main" val="517284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(6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Islamophobia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Media portrayals and fears of Muslims in wake of 9/11 brought suspicion, </a:t>
            </a:r>
            <a:r>
              <a:rPr lang="en-US" dirty="0" err="1"/>
              <a:t>harrassment</a:t>
            </a:r>
            <a:r>
              <a:rPr lang="en-US" dirty="0"/>
              <a:t>, discrimination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Legislation and groups opposed sharia law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Perceptions of Muslims as violent, dangerous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“A Common Word Between Us and You” authored by 138 senior Muslim leaders, </a:t>
            </a:r>
            <a:r>
              <a:rPr lang="en-US" dirty="0" err="1"/>
              <a:t>intivation</a:t>
            </a:r>
            <a:r>
              <a:rPr lang="en-US" dirty="0"/>
              <a:t> to Christians to unite with Islam</a:t>
            </a:r>
          </a:p>
        </p:txBody>
      </p:sp>
    </p:spTree>
    <p:extLst>
      <p:ext uri="{BB962C8B-B14F-4D97-AF65-F5344CB8AC3E}">
        <p14:creationId xmlns:p14="http://schemas.microsoft.com/office/powerpoint/2010/main" val="3182411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(7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ea typeface="Libre Franklin"/>
                <a:cs typeface="Libre Franklin"/>
                <a:sym typeface="Libre Franklin"/>
              </a:rPr>
              <a:t>Questions for Postmodern Times: Authority &amp; Interpretation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/>
              <a:t>What kind of change is possible/permissible within Islam?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/>
              <a:t>Varied interpretations of how to balance Islam and Postmodernity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/>
              <a:t>Heart of reformist approaches is interpretation of Islamic law regarding Human/Divine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/>
              <a:t>Islam in the West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/>
              <a:t>The Transformation of “The Nation of Islam”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/>
              <a:t>Issues of Adaptation and Change in America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sz="2400" dirty="0"/>
              <a:t>Postmodern Challenges: faith in a rapidly changing world, authority of hadith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44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(8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Rethinking Islam: Reformers &amp; Reformist Thought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Questions of literal interpretation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Abdurrahman Wahid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Mustafa Ceric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Timothy Winter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Dr. Amina </a:t>
            </a:r>
            <a:r>
              <a:rPr lang="en-US" dirty="0" err="1"/>
              <a:t>Wadud</a:t>
            </a:r>
            <a:endParaRPr lang="en-US" dirty="0"/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Dr. Heba Raouf</a:t>
            </a:r>
          </a:p>
        </p:txBody>
      </p:sp>
    </p:spTree>
    <p:extLst>
      <p:ext uri="{BB962C8B-B14F-4D97-AF65-F5344CB8AC3E}">
        <p14:creationId xmlns:p14="http://schemas.microsoft.com/office/powerpoint/2010/main" val="5166584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(9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Islamization of the Law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Shariah not consistent, even among fundamentalist nations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Underscores problem areas which may require changes to harsh Islamic law:</a:t>
            </a:r>
            <a:endParaRPr lang="en-US" sz="2000" dirty="0"/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i="1" dirty="0"/>
              <a:t>hudud</a:t>
            </a:r>
            <a:r>
              <a:rPr lang="en-US" sz="2000" dirty="0"/>
              <a:t> (prescribed crimes and punishments from Quran)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/>
              <a:t>status of non-Muslim minorities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2000" dirty="0"/>
              <a:t>status of women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462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Postmodern Trends</a:t>
            </a:r>
            <a:r>
              <a:rPr lang="en-GB" sz="4000" dirty="0"/>
              <a:t>    </a:t>
            </a:r>
            <a:r>
              <a:rPr lang="en-US" sz="1400" dirty="0"/>
              <a:t>(10 of 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Islamic Reform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Challenges: 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Extremists, “theology of hate”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Ultraconservative opposition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Persistent, quiet reform for decades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Religious, intellectual, spiritual and moral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/>
              <a:t>In contrast to Christian reform, contemporary forces of globalization compel more rapid process</a:t>
            </a:r>
          </a:p>
        </p:txBody>
      </p:sp>
    </p:spTree>
    <p:extLst>
      <p:ext uri="{BB962C8B-B14F-4D97-AF65-F5344CB8AC3E}">
        <p14:creationId xmlns:p14="http://schemas.microsoft.com/office/powerpoint/2010/main" val="2843267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Overview</a:t>
            </a:r>
            <a:r>
              <a:rPr lang="en-GB" sz="4000" dirty="0"/>
              <a:t>     </a:t>
            </a:r>
            <a:r>
              <a:rPr lang="en-US" sz="1400" dirty="0"/>
              <a:t>(2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spcAft>
                <a:spcPts val="600"/>
              </a:spcAft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Indications of change of status for women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US" dirty="0"/>
              <a:t>Workforce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US" dirty="0"/>
              <a:t>Education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US" dirty="0"/>
              <a:t>Reform of sex segregation in Saudi Arabia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US" dirty="0"/>
              <a:t>Women graduate university at higher rates than men in some Gulf Countries</a:t>
            </a:r>
          </a:p>
          <a:p>
            <a:pPr marL="1554480" lvl="1" indent="-457200">
              <a:spcBef>
                <a:spcPts val="600"/>
              </a:spcBef>
              <a:buClr>
                <a:srgbClr val="1F497D"/>
              </a:buClr>
              <a:buSzPct val="80000"/>
            </a:pPr>
            <a:r>
              <a:rPr lang="en-US" dirty="0"/>
              <a:t>Equal pay and education in America</a:t>
            </a:r>
          </a:p>
        </p:txBody>
      </p:sp>
    </p:spTree>
    <p:extLst>
      <p:ext uri="{BB962C8B-B14F-4D97-AF65-F5344CB8AC3E}">
        <p14:creationId xmlns:p14="http://schemas.microsoft.com/office/powerpoint/2010/main" val="12849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Overview</a:t>
            </a:r>
            <a:r>
              <a:rPr lang="en-GB" sz="4000" dirty="0"/>
              <a:t>     </a:t>
            </a:r>
            <a:r>
              <a:rPr lang="en-US" sz="1400" dirty="0"/>
              <a:t>(3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Charitable associations and democratic reforms</a:t>
            </a:r>
          </a:p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 as part of Abrahamic, monotheistic tradition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Muslims trace lineage to Abraham and Hagar (Versus Sarah as mother of Christianity and Judaism)</a:t>
            </a:r>
          </a:p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Second-largest world religion, many interpretations</a:t>
            </a:r>
          </a:p>
        </p:txBody>
      </p:sp>
    </p:spTree>
    <p:extLst>
      <p:ext uri="{BB962C8B-B14F-4D97-AF65-F5344CB8AC3E}">
        <p14:creationId xmlns:p14="http://schemas.microsoft.com/office/powerpoint/2010/main" val="185105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Modernity: Western Colonialism &amp; Muslim Response</a:t>
            </a:r>
            <a:r>
              <a:rPr lang="en-GB" sz="4000" dirty="0"/>
              <a:t>    </a:t>
            </a:r>
            <a:r>
              <a:rPr lang="en-US" sz="1400" dirty="0"/>
              <a:t>(1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ea typeface="Libre Franklin"/>
                <a:cs typeface="Libre Franklin"/>
                <a:sym typeface="Libre Franklin"/>
              </a:rPr>
              <a:t>Colonialism challenged historical self-understanding, self-governance</a:t>
            </a:r>
          </a:p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ea typeface="Libre Franklin"/>
                <a:cs typeface="Libre Franklin"/>
                <a:sym typeface="Libre Franklin"/>
              </a:rPr>
              <a:t>Varied Muslim responses to colonialism and Western culture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Conservative religious leaders resisted significant change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Western-oriented elites chose secular approach,  separation of religion and state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Modernist reformers sought to bridge gap between heritage and modernity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A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dvocated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for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ijtihad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reinterpretation of Islamic law with the modern world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Failed to produce systematic reinterpretation or develop effective reformist organizations </a:t>
            </a:r>
          </a:p>
        </p:txBody>
      </p:sp>
    </p:spTree>
    <p:extLst>
      <p:ext uri="{BB962C8B-B14F-4D97-AF65-F5344CB8AC3E}">
        <p14:creationId xmlns:p14="http://schemas.microsoft.com/office/powerpoint/2010/main" val="1004046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Modernity: Western Colonialism &amp; Muslim Response</a:t>
            </a:r>
            <a:r>
              <a:rPr lang="en-GB" sz="4000" dirty="0"/>
              <a:t>    </a:t>
            </a:r>
            <a:r>
              <a:rPr lang="en-US" sz="1400" dirty="0"/>
              <a:t>(2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ea typeface="Libre Franklin"/>
                <a:cs typeface="Libre Franklin"/>
                <a:sym typeface="Libre Franklin"/>
              </a:rPr>
              <a:t>Boundaries of Post WWII nation-states drawn by European colonizers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Many leaders appointed by colonizing government or seize control by force</a:t>
            </a:r>
          </a:p>
          <a:p>
            <a:pPr marL="2057400" marR="0" lvl="2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Long ranging questions and conflict over legitimacy of leaders </a:t>
            </a:r>
          </a:p>
          <a:p>
            <a:pPr marL="2057400" marR="0" lvl="2" indent="-4572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Iran's Islamic revolution overturns assumption that progress must depend on the West</a:t>
            </a:r>
          </a:p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ea typeface="Libre Franklin"/>
                <a:cs typeface="Libre Franklin"/>
                <a:sym typeface="Libre Franklin"/>
              </a:rPr>
              <a:t>The Islamic Resurgence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Signal by Iranian Revolution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Disaster of military defeat of Arab forces in the Six-Day War against Israel 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Most countries remain politically, economically weak and dependent on West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Many turn to religion as solution</a:t>
            </a:r>
          </a:p>
          <a:p>
            <a:pPr marL="2057400" lvl="2" indent="-457200">
              <a:spcBef>
                <a:spcPts val="6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</a:rPr>
              <a:t>1980s/90’s: Islam as increasingly important in political and socioeconomic life</a:t>
            </a:r>
          </a:p>
        </p:txBody>
      </p:sp>
    </p:spTree>
    <p:extLst>
      <p:ext uri="{BB962C8B-B14F-4D97-AF65-F5344CB8AC3E}">
        <p14:creationId xmlns:p14="http://schemas.microsoft.com/office/powerpoint/2010/main" val="133229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Modernity: Western Colonialism &amp; Muslim Response</a:t>
            </a:r>
            <a:r>
              <a:rPr lang="en-GB" sz="4000" dirty="0"/>
              <a:t>    </a:t>
            </a:r>
            <a:r>
              <a:rPr lang="en-US" sz="1400" dirty="0"/>
              <a:t>(3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Islam in the West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Fastest-growing religion in North America and Europe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Second largest religion in the U.S.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dernity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/globalization bring questions of faith and identity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understand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Islam present and future requires study of history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427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Premodern Islam</a:t>
            </a:r>
            <a:r>
              <a:rPr lang="en-GB" sz="4000" dirty="0"/>
              <a:t>    </a:t>
            </a:r>
            <a:r>
              <a:rPr lang="en-US" sz="1400" dirty="0"/>
              <a:t>(1 of 13)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35050" lvl="1" indent="-457200">
              <a:spcBef>
                <a:spcPts val="600"/>
              </a:spcBef>
              <a:buClr>
                <a:srgbClr val="1F497D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ea typeface="Libre Franklin"/>
                <a:cs typeface="Libre Franklin"/>
                <a:sym typeface="Libre Franklin"/>
              </a:rPr>
              <a:t>The Formative Era</a:t>
            </a:r>
          </a:p>
          <a:p>
            <a:pPr marL="155448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80000"/>
              <a:buFont typeface="Arial" pitchFamily="34" charset="0"/>
              <a:buChar char="–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Prophet Muhammad’s life: formative period of Islam</a:t>
            </a:r>
          </a:p>
          <a:p>
            <a:pPr marL="2057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Seen as a time of authentic community, model for future</a:t>
            </a:r>
          </a:p>
        </p:txBody>
      </p:sp>
    </p:spTree>
    <p:extLst>
      <p:ext uri="{BB962C8B-B14F-4D97-AF65-F5344CB8AC3E}">
        <p14:creationId xmlns:p14="http://schemas.microsoft.com/office/powerpoint/2010/main" val="962838814"/>
      </p:ext>
    </p:extLst>
  </p:cSld>
  <p:clrMapOvr>
    <a:masterClrMapping/>
  </p:clrMapOvr>
</p:sld>
</file>

<file path=ppt/theme/theme1.xml><?xml version="1.0" encoding="utf-8"?>
<a:theme xmlns:a="http://schemas.openxmlformats.org/drawingml/2006/main" name="Oxford template (TH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xford Template 2020-05-05" id="{B78F6A64-C076-4E15-90E5-9A59F0E29698}" vid="{E48D4AFD-DC75-427B-8BF9-48C30093FBDC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9" ma:contentTypeDescription="Create a new document." ma:contentTypeScope="" ma:versionID="0c5502dfe6e0b69c3a00058da03eb82d">
  <xsd:schema xmlns:xsd="http://www.w3.org/2001/XMLSchema" xmlns:xs="http://www.w3.org/2001/XMLSchema" xmlns:p="http://schemas.microsoft.com/office/2006/metadata/properties" xmlns:ns3="fd39d560-5c7d-4158-98a0-f420f8fdebce" targetNamespace="http://schemas.microsoft.com/office/2006/metadata/properties" ma:root="true" ma:fieldsID="3aa47e3b457d8df5e1c4a200bf612561" ns3:_="">
    <xsd:import namespace="fd39d560-5c7d-4158-98a0-f420f8fdebc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BCF28D-456D-44E2-ACBA-5867A3F344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56919D-3723-464B-9967-427A087CBD6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TO USE - Oxford Template PowerPoint</Template>
  <TotalTime>9945</TotalTime>
  <Words>1889</Words>
  <Application>Microsoft Office PowerPoint</Application>
  <PresentationFormat>Widescreen</PresentationFormat>
  <Paragraphs>246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ＭＳ Ｐゴシック</vt:lpstr>
      <vt:lpstr>Arial</vt:lpstr>
      <vt:lpstr>Calibri</vt:lpstr>
      <vt:lpstr>Libre Franklin</vt:lpstr>
      <vt:lpstr>Wingdings</vt:lpstr>
      <vt:lpstr>Oxford template (TH)</vt:lpstr>
      <vt:lpstr>Custom Design</vt:lpstr>
      <vt:lpstr>World Religions Today, 7e</vt:lpstr>
      <vt:lpstr>Chapter Goals</vt:lpstr>
      <vt:lpstr>Overview     (1 of 3)</vt:lpstr>
      <vt:lpstr>Overview     (2 of 3)</vt:lpstr>
      <vt:lpstr>Overview     (3 of 3)</vt:lpstr>
      <vt:lpstr>Modernity: Western Colonialism &amp; Muslim Response    (1 of 3)</vt:lpstr>
      <vt:lpstr>Modernity: Western Colonialism &amp; Muslim Response    (2 of 3)</vt:lpstr>
      <vt:lpstr>Modernity: Western Colonialism &amp; Muslim Response    (3 of 3)</vt:lpstr>
      <vt:lpstr>Premodern Islam    (1 of 13)</vt:lpstr>
      <vt:lpstr>Premodern Islam    (2 of 13)</vt:lpstr>
      <vt:lpstr>Premodern Islam    (3 of 13)</vt:lpstr>
      <vt:lpstr>Premodern Islam    (4 of 13)</vt:lpstr>
      <vt:lpstr>Premodern Islam    (5 of 13)</vt:lpstr>
      <vt:lpstr>Premodern Islam    (6 of 13)</vt:lpstr>
      <vt:lpstr>Premodern Islam    (7 of 13)</vt:lpstr>
      <vt:lpstr>Premodern Islam    (8 of 13)</vt:lpstr>
      <vt:lpstr>Premodern Islam    (9 of 13)</vt:lpstr>
      <vt:lpstr>Premodern Islam    (10 of 13)</vt:lpstr>
      <vt:lpstr>Premodern Islam    (11 of 13)</vt:lpstr>
      <vt:lpstr>Premodern Islam    (12 of 13)</vt:lpstr>
      <vt:lpstr>Premodern Islam    (13 of 13)</vt:lpstr>
      <vt:lpstr>Islam and Modernity    (1 of 3)</vt:lpstr>
      <vt:lpstr>Islam and Modernity    (2 of 3)</vt:lpstr>
      <vt:lpstr>Islam and Modernity    (3 of 3)</vt:lpstr>
      <vt:lpstr>Postmodern Trends    (1 of 10)</vt:lpstr>
      <vt:lpstr>Postmodern Trends    (2 of 10)</vt:lpstr>
      <vt:lpstr>Postmodern Trends    (3 of 10)</vt:lpstr>
      <vt:lpstr>Postmodern Trends    (4 of 10)</vt:lpstr>
      <vt:lpstr>Postmodern Trends    (5 of 10)</vt:lpstr>
      <vt:lpstr>Postmodern Trends    (6 of 10)</vt:lpstr>
      <vt:lpstr>Postmodern Trends    (7 of 10)</vt:lpstr>
      <vt:lpstr>Postmodern Trends    (8 of 10)</vt:lpstr>
      <vt:lpstr>Postmodern Trends    (9 of 10)</vt:lpstr>
      <vt:lpstr>Postmodern Trends    (10 of 10)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for Everyone</dc:title>
  <dc:creator>Carter, Suzanne</dc:creator>
  <cp:lastModifiedBy>Carter, Suzanne</cp:lastModifiedBy>
  <cp:revision>237</cp:revision>
  <dcterms:created xsi:type="dcterms:W3CDTF">2021-03-29T20:55:43Z</dcterms:created>
  <dcterms:modified xsi:type="dcterms:W3CDTF">2021-05-25T20:07:21Z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