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 ContentType="image/tiff"/>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 id="2147483675" r:id="rId5"/>
  </p:sldMasterIdLst>
  <p:notesMasterIdLst>
    <p:notesMasterId r:id="rId16"/>
  </p:notesMasterIdLst>
  <p:handoutMasterIdLst>
    <p:handoutMasterId r:id="rId17"/>
  </p:handoutMasterIdLst>
  <p:sldIdLst>
    <p:sldId id="261" r:id="rId6"/>
    <p:sldId id="278" r:id="rId7"/>
    <p:sldId id="279" r:id="rId8"/>
    <p:sldId id="280" r:id="rId9"/>
    <p:sldId id="281" r:id="rId10"/>
    <p:sldId id="282" r:id="rId11"/>
    <p:sldId id="283" r:id="rId12"/>
    <p:sldId id="285" r:id="rId13"/>
    <p:sldId id="284" r:id="rId14"/>
    <p:sldId id="28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147"/>
    <a:srgbClr val="001A47"/>
    <a:srgbClr val="014478"/>
    <a:srgbClr val="001B47"/>
    <a:srgbClr val="1F497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94291" autoAdjust="0"/>
  </p:normalViewPr>
  <p:slideViewPr>
    <p:cSldViewPr snapToGrid="0" snapToObjects="1">
      <p:cViewPr varScale="1">
        <p:scale>
          <a:sx n="48" d="100"/>
          <a:sy n="48" d="100"/>
        </p:scale>
        <p:origin x="72" y="42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85" d="100"/>
          <a:sy n="85" d="100"/>
        </p:scale>
        <p:origin x="31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8685613-ADFF-4141-B66C-A45235623B50}" type="datetimeFigureOut">
              <a:rPr lang="en-US" smtClean="0"/>
              <a:t>9/1/2021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92E8A8-05A8-499B-9FC4-E546163481AE}" type="slidenum">
              <a:rPr lang="en-US" smtClean="0"/>
              <a:t>‹#›</a:t>
            </a:fld>
            <a:endParaRPr lang="en-US"/>
          </a:p>
        </p:txBody>
      </p:sp>
    </p:spTree>
    <p:extLst>
      <p:ext uri="{BB962C8B-B14F-4D97-AF65-F5344CB8AC3E}">
        <p14:creationId xmlns:p14="http://schemas.microsoft.com/office/powerpoint/2010/main" val="104911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1F5199-F7F4-4FB2-A2CD-22A2CFC87608}" type="datetimeFigureOut">
              <a:rPr lang="en-US" smtClean="0"/>
              <a:t>9/1/2021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6C0744-2FEF-4441-821D-70180A370937}" type="slidenum">
              <a:rPr lang="en-US" smtClean="0"/>
              <a:t>‹#›</a:t>
            </a:fld>
            <a:endParaRPr lang="en-US"/>
          </a:p>
        </p:txBody>
      </p:sp>
    </p:spTree>
    <p:extLst>
      <p:ext uri="{BB962C8B-B14F-4D97-AF65-F5344CB8AC3E}">
        <p14:creationId xmlns:p14="http://schemas.microsoft.com/office/powerpoint/2010/main" val="12717030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6C0744-2FEF-4441-821D-70180A370937}" type="slidenum">
              <a:rPr lang="en-US" smtClean="0"/>
              <a:t>1</a:t>
            </a:fld>
            <a:endParaRPr lang="en-US"/>
          </a:p>
        </p:txBody>
      </p:sp>
    </p:spTree>
    <p:extLst>
      <p:ext uri="{BB962C8B-B14F-4D97-AF65-F5344CB8AC3E}">
        <p14:creationId xmlns:p14="http://schemas.microsoft.com/office/powerpoint/2010/main" val="486279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450575" y="586409"/>
            <a:ext cx="11317356" cy="566530"/>
          </a:xfrm>
          <a:prstGeom prst="rect">
            <a:avLst/>
          </a:prstGeom>
        </p:spPr>
        <p:txBody>
          <a:bodyPr vert="horz" lIns="91440" tIns="45720" rIns="91440" bIns="45720" rtlCol="0" anchor="t">
            <a:normAutofit/>
          </a:bodyPr>
          <a:lstStyle>
            <a:lvl1pPr algn="ctr">
              <a:defRPr sz="3600" b="1" i="1"/>
            </a:lvl1pPr>
          </a:lstStyle>
          <a:p>
            <a:r>
              <a:rPr lang="en-US" dirty="0"/>
              <a:t>Title</a:t>
            </a:r>
          </a:p>
        </p:txBody>
      </p:sp>
      <p:sp>
        <p:nvSpPr>
          <p:cNvPr id="6" name="Picture Placeholder 5"/>
          <p:cNvSpPr>
            <a:spLocks noGrp="1"/>
          </p:cNvSpPr>
          <p:nvPr>
            <p:ph type="pic" sz="quarter" idx="10"/>
          </p:nvPr>
        </p:nvSpPr>
        <p:spPr>
          <a:xfrm>
            <a:off x="3710609" y="1808921"/>
            <a:ext cx="4770784" cy="4283766"/>
          </a:xfrm>
          <a:prstGeom prst="rect">
            <a:avLst/>
          </a:prstGeom>
        </p:spPr>
        <p:txBody>
          <a:bodyPr/>
          <a:lstStyle/>
          <a:p>
            <a:r>
              <a:rPr lang="en-US"/>
              <a:t>Click icon to add picture</a:t>
            </a:r>
            <a:endParaRPr lang="en-US" dirty="0"/>
          </a:p>
        </p:txBody>
      </p:sp>
      <p:sp>
        <p:nvSpPr>
          <p:cNvPr id="11" name="Text Placeholder 10"/>
          <p:cNvSpPr>
            <a:spLocks noGrp="1"/>
          </p:cNvSpPr>
          <p:nvPr>
            <p:ph type="body" sz="quarter" idx="11"/>
          </p:nvPr>
        </p:nvSpPr>
        <p:spPr>
          <a:xfrm>
            <a:off x="450851" y="1152525"/>
            <a:ext cx="11317816" cy="477838"/>
          </a:xfrm>
          <a:prstGeom prst="rect">
            <a:avLst/>
          </a:prstGeom>
        </p:spPr>
        <p:txBody>
          <a:bodyPr/>
          <a:lstStyle>
            <a:lvl1pPr marL="0" indent="0" algn="ctr">
              <a:buNone/>
              <a:defRPr sz="2400">
                <a:solidFill>
                  <a:srgbClr val="1F497D"/>
                </a:solidFill>
              </a:defRPr>
            </a:lvl1pPr>
          </a:lstStyle>
          <a:p>
            <a:pPr lvl="0"/>
            <a:r>
              <a:rPr lang="en-US"/>
              <a:t>Click to edit Master text styles</a:t>
            </a:r>
          </a:p>
        </p:txBody>
      </p:sp>
    </p:spTree>
    <p:extLst>
      <p:ext uri="{BB962C8B-B14F-4D97-AF65-F5344CB8AC3E}">
        <p14:creationId xmlns:p14="http://schemas.microsoft.com/office/powerpoint/2010/main" val="1804650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8875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Tree>
    <p:extLst>
      <p:ext uri="{BB962C8B-B14F-4D97-AF65-F5344CB8AC3E}">
        <p14:creationId xmlns:p14="http://schemas.microsoft.com/office/powerpoint/2010/main" val="438668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gur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1A7EB-3577-43FD-9B2D-BCEA4F83C945}"/>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35443155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tif"/><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0E61D60-431D-4A54-BAD5-CA1C8D6D754C}"/>
              </a:ext>
            </a:extLst>
          </p:cNvPr>
          <p:cNvPicPr>
            <a:picLocks noChangeAspect="1"/>
          </p:cNvPicPr>
          <p:nvPr userDrawn="1"/>
        </p:nvPicPr>
        <p:blipFill>
          <a:blip r:embed="rId5"/>
          <a:stretch>
            <a:fillRect/>
          </a:stretch>
        </p:blipFill>
        <p:spPr>
          <a:xfrm>
            <a:off x="822" y="2792"/>
            <a:ext cx="12191178" cy="6858137"/>
          </a:xfrm>
          <a:prstGeom prst="rect">
            <a:avLst/>
          </a:prstGeom>
        </p:spPr>
      </p:pic>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0"/>
            <a:r>
              <a:rPr lang="en-US" dirty="0"/>
              <a:t>Click to edit Master text styles</a:t>
            </a:r>
          </a:p>
        </p:txBody>
      </p:sp>
      <p:sp>
        <p:nvSpPr>
          <p:cNvPr id="8" name="Slide Number Placeholder 4"/>
          <p:cNvSpPr txBox="1">
            <a:spLocks/>
          </p:cNvSpPr>
          <p:nvPr/>
        </p:nvSpPr>
        <p:spPr>
          <a:xfrm>
            <a:off x="11582401" y="6423728"/>
            <a:ext cx="519764"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003EA47-653C-4D08-BE86-5931AF95F427}" type="slidenum">
              <a:rPr lang="en-US" sz="1200" smtClean="0">
                <a:solidFill>
                  <a:schemeClr val="bg1"/>
                </a:solidFill>
              </a:rPr>
              <a:pPr/>
              <a:t>‹#›</a:t>
            </a:fld>
            <a:endParaRPr lang="en-US" sz="1200" dirty="0">
              <a:solidFill>
                <a:schemeClr val="bg1"/>
              </a:solidFill>
            </a:endParaRPr>
          </a:p>
        </p:txBody>
      </p:sp>
      <p:sp>
        <p:nvSpPr>
          <p:cNvPr id="9" name="TextBox 8"/>
          <p:cNvSpPr txBox="1">
            <a:spLocks noChangeArrowheads="1"/>
          </p:cNvSpPr>
          <p:nvPr userDrawn="1"/>
        </p:nvSpPr>
        <p:spPr bwMode="auto">
          <a:xfrm>
            <a:off x="10363435" y="6605739"/>
            <a:ext cx="1827743" cy="246221"/>
          </a:xfrm>
          <a:prstGeom prst="rect">
            <a:avLst/>
          </a:prstGeom>
          <a:noFill/>
          <a:ln>
            <a:noFill/>
          </a:ln>
        </p:spPr>
        <p:txBody>
          <a:bodyPr wrap="none">
            <a:spAutoFit/>
          </a:bodyPr>
          <a:lstStyle>
            <a:lvl1pPr>
              <a:defRPr sz="2400" b="1">
                <a:solidFill>
                  <a:schemeClr val="bg2"/>
                </a:solidFill>
                <a:latin typeface="Times New Roman" panose="02020603050405020304" pitchFamily="18" charset="0"/>
                <a:ea typeface="ＭＳ Ｐゴシック" panose="020B0600070205080204" pitchFamily="34" charset="-128"/>
              </a:defRPr>
            </a:lvl1pPr>
            <a:lvl2pPr marL="742950" indent="-285750">
              <a:defRPr sz="2400" b="1">
                <a:solidFill>
                  <a:schemeClr val="bg2"/>
                </a:solidFill>
                <a:latin typeface="Times New Roman" panose="02020603050405020304" pitchFamily="18" charset="0"/>
                <a:ea typeface="ＭＳ Ｐゴシック" panose="020B0600070205080204" pitchFamily="34" charset="-128"/>
              </a:defRPr>
            </a:lvl2pPr>
            <a:lvl3pPr marL="1143000" indent="-228600">
              <a:defRPr sz="2400" b="1">
                <a:solidFill>
                  <a:schemeClr val="bg2"/>
                </a:solidFill>
                <a:latin typeface="Times New Roman" panose="02020603050405020304" pitchFamily="18" charset="0"/>
                <a:ea typeface="ＭＳ Ｐゴシック" panose="020B0600070205080204" pitchFamily="34" charset="-128"/>
              </a:defRPr>
            </a:lvl3pPr>
            <a:lvl4pPr marL="1600200" indent="-228600">
              <a:defRPr sz="2400" b="1">
                <a:solidFill>
                  <a:schemeClr val="bg2"/>
                </a:solidFill>
                <a:latin typeface="Times New Roman" panose="02020603050405020304" pitchFamily="18" charset="0"/>
                <a:ea typeface="ＭＳ Ｐゴシック" panose="020B0600070205080204" pitchFamily="34" charset="-128"/>
              </a:defRPr>
            </a:lvl4pPr>
            <a:lvl5pPr marL="2057400" indent="-228600">
              <a:defRPr sz="2400" b="1">
                <a:solidFill>
                  <a:schemeClr val="bg2"/>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9pPr>
          </a:lstStyle>
          <a:p>
            <a:pPr algn="r" eaLnBrk="1" hangingPunct="1">
              <a:defRPr/>
            </a:pPr>
            <a:r>
              <a:rPr lang="en-US" altLang="en-US" sz="1000" b="0" dirty="0">
                <a:solidFill>
                  <a:schemeClr val="tx1"/>
                </a:solidFill>
                <a:latin typeface="+mj-lt"/>
                <a:cs typeface="Arial" panose="020B0604020202020204" pitchFamily="34" charset="0"/>
              </a:rPr>
              <a:t>© 2022 Oxford University Press</a:t>
            </a:r>
          </a:p>
        </p:txBody>
      </p:sp>
    </p:spTree>
    <p:extLst>
      <p:ext uri="{BB962C8B-B14F-4D97-AF65-F5344CB8AC3E}">
        <p14:creationId xmlns:p14="http://schemas.microsoft.com/office/powerpoint/2010/main" val="839490661"/>
      </p:ext>
    </p:extLst>
  </p:cSld>
  <p:clrMap bg1="lt1" tx1="dk1" bg2="lt2" tx2="dk2" accent1="accent1" accent2="accent2" accent3="accent3" accent4="accent4" accent5="accent5" accent6="accent6" hlink="hlink" folHlink="folHlink"/>
  <p:sldLayoutIdLst>
    <p:sldLayoutId id="2147483673" r:id="rId1"/>
    <p:sldLayoutId id="2147483652" r:id="rId2"/>
    <p:sldLayoutId id="2147483654" r:id="rId3"/>
  </p:sldLayoutIdLst>
  <p:txStyles>
    <p:titleStyle>
      <a:lvl1pPr algn="ctr" defTabSz="914400" rtl="0" eaLnBrk="1" latinLnBrk="0" hangingPunct="1">
        <a:spcBef>
          <a:spcPct val="0"/>
        </a:spcBef>
        <a:buNone/>
        <a:defRPr sz="3600" kern="1200">
          <a:solidFill>
            <a:schemeClr val="tx2"/>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baseline="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0"/>
            <a:ext cx="12192000" cy="411480"/>
          </a:xfrm>
          <a:prstGeom prst="rect">
            <a:avLst/>
          </a:prstGeom>
          <a:solidFill>
            <a:srgbClr val="001A47"/>
          </a:solidFill>
        </p:spPr>
        <p:txBody>
          <a:bodyPr vert="horz" lIns="91440" tIns="45720" rIns="91440" bIns="45720" rtlCol="0" anchor="b" anchorCtr="0">
            <a:spAutoFit/>
          </a:bodyPr>
          <a:lstStyle/>
          <a:p>
            <a:r>
              <a:rPr lang="en-US" dirty="0"/>
              <a:t>Click to edit Master title style</a:t>
            </a:r>
          </a:p>
        </p:txBody>
      </p:sp>
      <p:sp>
        <p:nvSpPr>
          <p:cNvPr id="8" name="Slide Number Placeholder 4"/>
          <p:cNvSpPr txBox="1">
            <a:spLocks/>
          </p:cNvSpPr>
          <p:nvPr/>
        </p:nvSpPr>
        <p:spPr>
          <a:xfrm>
            <a:off x="11582401" y="6423728"/>
            <a:ext cx="519764"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003EA47-653C-4D08-BE86-5931AF95F427}" type="slidenum">
              <a:rPr lang="en-US" sz="1200" smtClean="0">
                <a:solidFill>
                  <a:schemeClr val="bg1"/>
                </a:solidFill>
              </a:rPr>
              <a:pPr/>
              <a:t>‹#›</a:t>
            </a:fld>
            <a:endParaRPr lang="en-US" sz="1200" dirty="0">
              <a:solidFill>
                <a:schemeClr val="bg1"/>
              </a:solidFill>
            </a:endParaRPr>
          </a:p>
        </p:txBody>
      </p:sp>
      <p:sp>
        <p:nvSpPr>
          <p:cNvPr id="6" name="TextBox 5">
            <a:extLst>
              <a:ext uri="{FF2B5EF4-FFF2-40B4-BE49-F238E27FC236}">
                <a16:creationId xmlns:a16="http://schemas.microsoft.com/office/drawing/2014/main" id="{B9A352A1-3B59-4F46-8B27-7104614BE002}"/>
              </a:ext>
            </a:extLst>
          </p:cNvPr>
          <p:cNvSpPr txBox="1">
            <a:spLocks noChangeArrowheads="1"/>
          </p:cNvSpPr>
          <p:nvPr userDrawn="1"/>
        </p:nvSpPr>
        <p:spPr bwMode="auto">
          <a:xfrm>
            <a:off x="10363435" y="6605739"/>
            <a:ext cx="1827743" cy="246221"/>
          </a:xfrm>
          <a:prstGeom prst="rect">
            <a:avLst/>
          </a:prstGeom>
          <a:noFill/>
          <a:ln>
            <a:noFill/>
          </a:ln>
        </p:spPr>
        <p:txBody>
          <a:bodyPr wrap="none">
            <a:spAutoFit/>
          </a:bodyPr>
          <a:lstStyle>
            <a:lvl1pPr>
              <a:defRPr sz="2400" b="1">
                <a:solidFill>
                  <a:schemeClr val="bg2"/>
                </a:solidFill>
                <a:latin typeface="Times New Roman" panose="02020603050405020304" pitchFamily="18" charset="0"/>
                <a:ea typeface="ＭＳ Ｐゴシック" panose="020B0600070205080204" pitchFamily="34" charset="-128"/>
              </a:defRPr>
            </a:lvl1pPr>
            <a:lvl2pPr marL="742950" indent="-285750">
              <a:defRPr sz="2400" b="1">
                <a:solidFill>
                  <a:schemeClr val="bg2"/>
                </a:solidFill>
                <a:latin typeface="Times New Roman" panose="02020603050405020304" pitchFamily="18" charset="0"/>
                <a:ea typeface="ＭＳ Ｐゴシック" panose="020B0600070205080204" pitchFamily="34" charset="-128"/>
              </a:defRPr>
            </a:lvl2pPr>
            <a:lvl3pPr marL="1143000" indent="-228600">
              <a:defRPr sz="2400" b="1">
                <a:solidFill>
                  <a:schemeClr val="bg2"/>
                </a:solidFill>
                <a:latin typeface="Times New Roman" panose="02020603050405020304" pitchFamily="18" charset="0"/>
                <a:ea typeface="ＭＳ Ｐゴシック" panose="020B0600070205080204" pitchFamily="34" charset="-128"/>
              </a:defRPr>
            </a:lvl3pPr>
            <a:lvl4pPr marL="1600200" indent="-228600">
              <a:defRPr sz="2400" b="1">
                <a:solidFill>
                  <a:schemeClr val="bg2"/>
                </a:solidFill>
                <a:latin typeface="Times New Roman" panose="02020603050405020304" pitchFamily="18" charset="0"/>
                <a:ea typeface="ＭＳ Ｐゴシック" panose="020B0600070205080204" pitchFamily="34" charset="-128"/>
              </a:defRPr>
            </a:lvl4pPr>
            <a:lvl5pPr marL="2057400" indent="-228600">
              <a:defRPr sz="2400" b="1">
                <a:solidFill>
                  <a:schemeClr val="bg2"/>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9pPr>
          </a:lstStyle>
          <a:p>
            <a:pPr algn="r" eaLnBrk="1" hangingPunct="1">
              <a:defRPr/>
            </a:pPr>
            <a:r>
              <a:rPr lang="en-US" altLang="en-US" sz="1000" b="0" dirty="0">
                <a:solidFill>
                  <a:schemeClr val="tx1"/>
                </a:solidFill>
                <a:latin typeface="+mj-lt"/>
                <a:cs typeface="Arial" panose="020B0604020202020204" pitchFamily="34" charset="0"/>
              </a:rPr>
              <a:t>© 2022 Oxford University Press</a:t>
            </a:r>
          </a:p>
        </p:txBody>
      </p:sp>
    </p:spTree>
    <p:extLst>
      <p:ext uri="{BB962C8B-B14F-4D97-AF65-F5344CB8AC3E}">
        <p14:creationId xmlns:p14="http://schemas.microsoft.com/office/powerpoint/2010/main" val="357956525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spcBef>
          <a:spcPct val="0"/>
        </a:spcBef>
        <a:buNone/>
        <a:defRPr sz="1800" kern="120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baseline="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575" y="586409"/>
            <a:ext cx="11317356" cy="981134"/>
          </a:xfrm>
        </p:spPr>
        <p:txBody>
          <a:bodyPr>
            <a:normAutofit fontScale="90000"/>
          </a:bodyPr>
          <a:lstStyle/>
          <a:p>
            <a:r>
              <a:rPr lang="en-US" dirty="0"/>
              <a:t>THE GREEKS</a:t>
            </a:r>
            <a:br>
              <a:rPr lang="en-US" dirty="0"/>
            </a:br>
            <a:r>
              <a:rPr lang="en-US" sz="3100" dirty="0"/>
              <a:t>History, Culture, and Society</a:t>
            </a:r>
            <a:endParaRPr lang="en-US" sz="3100" b="1" i="0" dirty="0"/>
          </a:p>
        </p:txBody>
      </p:sp>
      <p:sp>
        <p:nvSpPr>
          <p:cNvPr id="4" name="Text Placeholder 3"/>
          <p:cNvSpPr>
            <a:spLocks noGrp="1"/>
          </p:cNvSpPr>
          <p:nvPr>
            <p:ph type="body" sz="quarter" idx="11"/>
          </p:nvPr>
        </p:nvSpPr>
        <p:spPr>
          <a:xfrm>
            <a:off x="0" y="1589694"/>
            <a:ext cx="12360729" cy="3553806"/>
          </a:xfrm>
        </p:spPr>
        <p:txBody>
          <a:bodyPr/>
          <a:lstStyle/>
          <a:p>
            <a:r>
              <a:rPr lang="en-US" dirty="0"/>
              <a:t>by Ian Morris and Barry B. Powell</a:t>
            </a:r>
          </a:p>
        </p:txBody>
      </p:sp>
      <p:pic>
        <p:nvPicPr>
          <p:cNvPr id="5" name="Picture 4" title="Oxford">
            <a:extLst>
              <a:ext uri="{FF2B5EF4-FFF2-40B4-BE49-F238E27FC236}">
                <a16:creationId xmlns:a16="http://schemas.microsoft.com/office/drawing/2014/main" id="{A93B1534-574B-4681-AC01-BFB57D2ED866}"/>
              </a:ext>
            </a:extLst>
          </p:cNvPr>
          <p:cNvPicPr>
            <a:picLocks noChangeAspect="1"/>
          </p:cNvPicPr>
          <p:nvPr/>
        </p:nvPicPr>
        <p:blipFill>
          <a:blip r:embed="rId3"/>
          <a:stretch>
            <a:fillRect/>
          </a:stretch>
        </p:blipFill>
        <p:spPr>
          <a:xfrm>
            <a:off x="296563" y="6214509"/>
            <a:ext cx="1622854" cy="594063"/>
          </a:xfrm>
          <a:prstGeom prst="rect">
            <a:avLst/>
          </a:prstGeom>
        </p:spPr>
      </p:pic>
      <p:pic>
        <p:nvPicPr>
          <p:cNvPr id="3" name="Picture 2" title="Cover"/>
          <p:cNvPicPr>
            <a:picLocks noChangeAspect="1"/>
          </p:cNvPicPr>
          <p:nvPr/>
        </p:nvPicPr>
        <p:blipFill>
          <a:blip r:embed="rId4"/>
          <a:srcRect/>
          <a:stretch/>
        </p:blipFill>
        <p:spPr>
          <a:xfrm>
            <a:off x="4460261" y="2296756"/>
            <a:ext cx="3271478" cy="4036185"/>
          </a:xfrm>
          <a:prstGeom prst="rect">
            <a:avLst/>
          </a:prstGeom>
        </p:spPr>
      </p:pic>
    </p:spTree>
    <p:extLst>
      <p:ext uri="{BB962C8B-B14F-4D97-AF65-F5344CB8AC3E}">
        <p14:creationId xmlns:p14="http://schemas.microsoft.com/office/powerpoint/2010/main" val="28204960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1662068"/>
            <a:ext cx="12192000" cy="2031325"/>
          </a:xfrm>
        </p:spPr>
        <p:txBody>
          <a:bodyPr/>
          <a:lstStyle/>
          <a:p>
            <a:r>
              <a:rPr lang="en-US" dirty="0"/>
              <a:t>FIGURE 13.1 Replica (erected in 2015) at Delphi of the serpent monument erected there in 478 BC, the original now outside in the Hippodrome (“horse track”) in Istanbul. Constantine the Great transported the original from Delphi to Byzantium in ad 324 and set it up in the central oval of the enclosed horse-racing arena. The column was manufactured with bronze taken from Persian armor. Intact until the seventeenth century, it once had three heads (one is in the Istanbul National Museum) and supported a golden bowl made of Persian gold. Three legs of a tripod, also of Persian gold, supported the rim of the bowl as well. At the bottom, inscribed on the coils, are the names of the thirty-one Greek states who opposed the Persians, introduced by the</a:t>
            </a:r>
            <a:br>
              <a:rPr lang="en-US" dirty="0"/>
            </a:br>
            <a:r>
              <a:rPr lang="en-US" dirty="0"/>
              <a:t>words “These fought the war.” The list does not always agree with that given in Herodotus.</a:t>
            </a:r>
          </a:p>
        </p:txBody>
      </p:sp>
      <p:pic>
        <p:nvPicPr>
          <p:cNvPr id="3" name="Picture 2" descr="A replica stands in the shape of a thick wound screw. " title="FIGURE 13.1 Replica (erected in 2015) at Delphi of the serpent monument erected there in 478 BC, the original now outside in the Hippodrome (“horse track”) in Istanbul. Constantine the Great transported the original from Delphi to Byzantium in ad 324 and set it up in the central oval of the enclosed horse-racing arena. The column was manufactured with bronze taken from Persian armor. Intact until the seventeenth century, it once had three heads (one is in the Istanbul National Museum) and supported a golden bowl made of Persian gold. Three legs of a tripod, also of Persian gold, supported the rim of the bowl as well. At the bottom, inscribed on the coils, are the names of the thirty-one Greek states who opposed the Persians, introduced by the">
            <a:extLst>
              <a:ext uri="{FF2B5EF4-FFF2-40B4-BE49-F238E27FC236}">
                <a16:creationId xmlns:a16="http://schemas.microsoft.com/office/drawing/2014/main" id="{F055214C-1237-4A79-B651-C48706EFB237}"/>
              </a:ext>
            </a:extLst>
          </p:cNvPr>
          <p:cNvPicPr>
            <a:picLocks noChangeAspect="1"/>
          </p:cNvPicPr>
          <p:nvPr/>
        </p:nvPicPr>
        <p:blipFill>
          <a:blip r:embed="rId2"/>
          <a:stretch>
            <a:fillRect/>
          </a:stretch>
        </p:blipFill>
        <p:spPr>
          <a:xfrm>
            <a:off x="4513467" y="716085"/>
            <a:ext cx="3165066" cy="5425830"/>
          </a:xfrm>
          <a:prstGeom prst="rect">
            <a:avLst/>
          </a:prstGeom>
        </p:spPr>
      </p:pic>
    </p:spTree>
    <p:extLst>
      <p:ext uri="{BB962C8B-B14F-4D97-AF65-F5344CB8AC3E}">
        <p14:creationId xmlns:p14="http://schemas.microsoft.com/office/powerpoint/2010/main" val="4051135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75"/>
            <a:ext cx="12192000" cy="369332"/>
          </a:xfrm>
        </p:spPr>
        <p:txBody>
          <a:bodyPr/>
          <a:lstStyle/>
          <a:p>
            <a:r>
              <a:rPr lang="en-US" dirty="0"/>
              <a:t>MAP 13.1 Western Mediterranean sites mentioned in Chapter 13.</a:t>
            </a:r>
          </a:p>
        </p:txBody>
      </p:sp>
      <p:pic>
        <p:nvPicPr>
          <p:cNvPr id="3" name="Picture 2" descr="The map shows Etruria, Italy, and cities of Segesta, Leontini, Rhegion, Gela, Selinous, Akragas, Syracuse, and Himera in South Italy. Carthage is in Africa. " title="MAP 13.1 Western Mediterranean sites mentioned in Chapter 13.">
            <a:extLst>
              <a:ext uri="{FF2B5EF4-FFF2-40B4-BE49-F238E27FC236}">
                <a16:creationId xmlns:a16="http://schemas.microsoft.com/office/drawing/2014/main" id="{3B460E6F-4DF4-4D0C-BDB7-DAF3E58D512B}"/>
              </a:ext>
            </a:extLst>
          </p:cNvPr>
          <p:cNvPicPr>
            <a:picLocks noChangeAspect="1"/>
          </p:cNvPicPr>
          <p:nvPr/>
        </p:nvPicPr>
        <p:blipFill>
          <a:blip r:embed="rId2"/>
          <a:stretch>
            <a:fillRect/>
          </a:stretch>
        </p:blipFill>
        <p:spPr>
          <a:xfrm>
            <a:off x="3762512" y="639897"/>
            <a:ext cx="4666976" cy="5578206"/>
          </a:xfrm>
          <a:prstGeom prst="rect">
            <a:avLst/>
          </a:prstGeom>
        </p:spPr>
      </p:pic>
    </p:spTree>
    <p:extLst>
      <p:ext uri="{BB962C8B-B14F-4D97-AF65-F5344CB8AC3E}">
        <p14:creationId xmlns:p14="http://schemas.microsoft.com/office/powerpoint/2010/main" val="13466200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75"/>
            <a:ext cx="12192000" cy="369332"/>
          </a:xfrm>
        </p:spPr>
        <p:txBody>
          <a:bodyPr/>
          <a:lstStyle/>
          <a:p>
            <a:r>
              <a:rPr lang="en-US" dirty="0"/>
              <a:t>MAP 13.2 Sites in Aegean Greece mentioned in Chapter 13.</a:t>
            </a:r>
          </a:p>
        </p:txBody>
      </p:sp>
      <p:pic>
        <p:nvPicPr>
          <p:cNvPr id="3" name="Picture 2" descr="On the map, the sites in Aegean Greece are Sparta, Argos, Corinth, Megara, Athens, Piraeus, Aegina, Delos, Naxos, Corcyra, Potdaea, Epidamnus, and Byzantium. " title="MAP 13.2 Sites in Aegean Greece mentioned in Chapter 13.">
            <a:extLst>
              <a:ext uri="{FF2B5EF4-FFF2-40B4-BE49-F238E27FC236}">
                <a16:creationId xmlns:a16="http://schemas.microsoft.com/office/drawing/2014/main" id="{B6DE1113-1E4F-4B2C-AFBD-570B08D81CCC}"/>
              </a:ext>
            </a:extLst>
          </p:cNvPr>
          <p:cNvPicPr>
            <a:picLocks noChangeAspect="1"/>
          </p:cNvPicPr>
          <p:nvPr/>
        </p:nvPicPr>
        <p:blipFill>
          <a:blip r:embed="rId2"/>
          <a:stretch>
            <a:fillRect/>
          </a:stretch>
        </p:blipFill>
        <p:spPr>
          <a:xfrm>
            <a:off x="2300313" y="714934"/>
            <a:ext cx="7591374" cy="5428133"/>
          </a:xfrm>
          <a:prstGeom prst="rect">
            <a:avLst/>
          </a:prstGeom>
        </p:spPr>
      </p:pic>
    </p:spTree>
    <p:extLst>
      <p:ext uri="{BB962C8B-B14F-4D97-AF65-F5344CB8AC3E}">
        <p14:creationId xmlns:p14="http://schemas.microsoft.com/office/powerpoint/2010/main" val="1089994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75"/>
            <a:ext cx="12192000" cy="369332"/>
          </a:xfrm>
        </p:spPr>
        <p:txBody>
          <a:bodyPr/>
          <a:lstStyle/>
          <a:p>
            <a:r>
              <a:rPr lang="en-US" dirty="0"/>
              <a:t>MAP 13.3 Cities in the Athenian alliance, 449 BC.</a:t>
            </a:r>
          </a:p>
        </p:txBody>
      </p:sp>
      <p:pic>
        <p:nvPicPr>
          <p:cNvPr id="3" name="Picture 2" descr="The alliance is all along the west of Asia Minor and another alliance is around the islands near Greece. " title="MAP 13.3 Cities in the Athenian alliance, 449 BC.">
            <a:extLst>
              <a:ext uri="{FF2B5EF4-FFF2-40B4-BE49-F238E27FC236}">
                <a16:creationId xmlns:a16="http://schemas.microsoft.com/office/drawing/2014/main" id="{CE895AF5-28DD-4BA4-AC24-23D2CDCA0F60}"/>
              </a:ext>
            </a:extLst>
          </p:cNvPr>
          <p:cNvPicPr>
            <a:picLocks noChangeAspect="1"/>
          </p:cNvPicPr>
          <p:nvPr/>
        </p:nvPicPr>
        <p:blipFill>
          <a:blip r:embed="rId2"/>
          <a:stretch>
            <a:fillRect/>
          </a:stretch>
        </p:blipFill>
        <p:spPr>
          <a:xfrm>
            <a:off x="3554578" y="672999"/>
            <a:ext cx="5082845" cy="5512003"/>
          </a:xfrm>
          <a:prstGeom prst="rect">
            <a:avLst/>
          </a:prstGeom>
        </p:spPr>
      </p:pic>
    </p:spTree>
    <p:extLst>
      <p:ext uri="{BB962C8B-B14F-4D97-AF65-F5344CB8AC3E}">
        <p14:creationId xmlns:p14="http://schemas.microsoft.com/office/powerpoint/2010/main" val="716378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554073"/>
            <a:ext cx="12192000" cy="923330"/>
          </a:xfrm>
        </p:spPr>
        <p:txBody>
          <a:bodyPr/>
          <a:lstStyle/>
          <a:p>
            <a:r>
              <a:rPr lang="en-US" dirty="0"/>
              <a:t>MAP 13.4 Theaters of war where Athenians of the </a:t>
            </a:r>
            <a:r>
              <a:rPr lang="en-US" dirty="0" err="1"/>
              <a:t>Erechtheid</a:t>
            </a:r>
            <a:r>
              <a:rPr lang="en-US" dirty="0"/>
              <a:t> tribe died fighting in 459 BC. Some fell close to home (</a:t>
            </a:r>
            <a:r>
              <a:rPr lang="en-US" dirty="0" err="1"/>
              <a:t>Halieis</a:t>
            </a:r>
            <a:r>
              <a:rPr lang="en-US" dirty="0"/>
              <a:t>, Megara, and Aegina); others died far away (Cyprus, Phoenicia, and Egypt). The </a:t>
            </a:r>
            <a:r>
              <a:rPr lang="en-US" dirty="0" err="1"/>
              <a:t>Erechtheids</a:t>
            </a:r>
            <a:r>
              <a:rPr lang="en-US" dirty="0"/>
              <a:t> were just one of ten Athenian tribes (</a:t>
            </a:r>
            <a:r>
              <a:rPr lang="en-US" dirty="0" err="1"/>
              <a:t>phylai</a:t>
            </a:r>
            <a:r>
              <a:rPr lang="en-US" dirty="0"/>
              <a:t>). Athenian soldiers also may have fought in other theaters that we do not know about.</a:t>
            </a:r>
          </a:p>
        </p:txBody>
      </p:sp>
      <p:pic>
        <p:nvPicPr>
          <p:cNvPr id="3" name="Picture 2" descr="Megara, Aegina, and Halieis is marked in Greece on the map. Cyprus, Phoenicia, Egypt, and The Black Sea are also marked. " title="MAP 13.4 Theaters of war where Athenians of the Erechtheid tribe died fighting in 459 BC. Some fell close to home (Halieis, Megara, and Aegina); others died far away (Cyprus, Phoenicia, and Egypt). The Erechtheids were just one of ten Athenian tribes (phylai). Athenian soldiers also may have fought in other theaters that we do not know about.">
            <a:extLst>
              <a:ext uri="{FF2B5EF4-FFF2-40B4-BE49-F238E27FC236}">
                <a16:creationId xmlns:a16="http://schemas.microsoft.com/office/drawing/2014/main" id="{2A3B45C7-AC27-4DE6-80B4-D80A7ECC90CB}"/>
              </a:ext>
            </a:extLst>
          </p:cNvPr>
          <p:cNvPicPr>
            <a:picLocks noChangeAspect="1"/>
          </p:cNvPicPr>
          <p:nvPr/>
        </p:nvPicPr>
        <p:blipFill>
          <a:blip r:embed="rId2"/>
          <a:stretch>
            <a:fillRect/>
          </a:stretch>
        </p:blipFill>
        <p:spPr>
          <a:xfrm>
            <a:off x="2864017" y="674566"/>
            <a:ext cx="6463967" cy="5508869"/>
          </a:xfrm>
          <a:prstGeom prst="rect">
            <a:avLst/>
          </a:prstGeom>
        </p:spPr>
      </p:pic>
    </p:spTree>
    <p:extLst>
      <p:ext uri="{BB962C8B-B14F-4D97-AF65-F5344CB8AC3E}">
        <p14:creationId xmlns:p14="http://schemas.microsoft.com/office/powerpoint/2010/main" val="224473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75"/>
            <a:ext cx="12192000" cy="369332"/>
          </a:xfrm>
        </p:spPr>
        <p:txBody>
          <a:bodyPr/>
          <a:lstStyle/>
          <a:p>
            <a:r>
              <a:rPr lang="en-US" dirty="0"/>
              <a:t>MAP 13.5 Sources of Athenian imports mentioned by the Old Oligarch.</a:t>
            </a:r>
          </a:p>
        </p:txBody>
      </p:sp>
      <p:pic>
        <p:nvPicPr>
          <p:cNvPr id="3" name="Picture 2" descr="The sources of imports are, Italy, Peloponnesus, Euboea, Thessaly, Hellespont, Arcadia, Phoenicia, Phrygia, Rhodes, Lydia, Paphlagonia, Pontus, Syria, Cyprus, and Crete. " title="MAP 13.5 Sources of Athenian imports mentioned by the Old Oligarch.">
            <a:extLst>
              <a:ext uri="{FF2B5EF4-FFF2-40B4-BE49-F238E27FC236}">
                <a16:creationId xmlns:a16="http://schemas.microsoft.com/office/drawing/2014/main" id="{D260641D-62B6-48DF-8769-E500B714A120}"/>
              </a:ext>
            </a:extLst>
          </p:cNvPr>
          <p:cNvPicPr>
            <a:picLocks noChangeAspect="1"/>
          </p:cNvPicPr>
          <p:nvPr/>
        </p:nvPicPr>
        <p:blipFill>
          <a:blip r:embed="rId2"/>
          <a:stretch>
            <a:fillRect/>
          </a:stretch>
        </p:blipFill>
        <p:spPr>
          <a:xfrm>
            <a:off x="1907852" y="715653"/>
            <a:ext cx="8376296" cy="5426695"/>
          </a:xfrm>
          <a:prstGeom prst="rect">
            <a:avLst/>
          </a:prstGeom>
        </p:spPr>
      </p:pic>
    </p:spTree>
    <p:extLst>
      <p:ext uri="{BB962C8B-B14F-4D97-AF65-F5344CB8AC3E}">
        <p14:creationId xmlns:p14="http://schemas.microsoft.com/office/powerpoint/2010/main" val="1223475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554073"/>
            <a:ext cx="12192000" cy="923330"/>
          </a:xfrm>
        </p:spPr>
        <p:txBody>
          <a:bodyPr/>
          <a:lstStyle/>
          <a:p>
            <a:r>
              <a:rPr lang="en-US" dirty="0"/>
              <a:t>FIGURE 13.2 Red-figured vase painting of a bronze foundry, c. 480 BC. Note the tools hanging above the men stoking the furnace and the sculptor hammering out a statue. Many workers would have been slaves. The painter is known, from this vessel, as the Foundry Painter. Diameter 12 inches.</a:t>
            </a:r>
          </a:p>
        </p:txBody>
      </p:sp>
      <p:pic>
        <p:nvPicPr>
          <p:cNvPr id="3" name="Picture 2" descr="On the vase painting, one man uses a hammer and hits a headless statues; one man stands and rests on a rod in his right hand; another man uses a rod to stoke the furnace. " title="FIGURE 13.2 Red-figured vase painting of a bronze foundry, c. 480 BC. Note the tools hanging above the men stoking the furnace and the sculptor hammering out a statue. Many workers would have been slaves. The painter is known, from this vessel, as the Foundry Painter. Diameter 12 inches.">
            <a:extLst>
              <a:ext uri="{FF2B5EF4-FFF2-40B4-BE49-F238E27FC236}">
                <a16:creationId xmlns:a16="http://schemas.microsoft.com/office/drawing/2014/main" id="{532442DB-6836-4245-A842-EF5E9ABC0BDF}"/>
              </a:ext>
            </a:extLst>
          </p:cNvPr>
          <p:cNvPicPr>
            <a:picLocks noChangeAspect="1"/>
          </p:cNvPicPr>
          <p:nvPr/>
        </p:nvPicPr>
        <p:blipFill>
          <a:blip r:embed="rId2"/>
          <a:stretch>
            <a:fillRect/>
          </a:stretch>
        </p:blipFill>
        <p:spPr>
          <a:xfrm>
            <a:off x="2123362" y="692352"/>
            <a:ext cx="7945277" cy="5473297"/>
          </a:xfrm>
          <a:prstGeom prst="rect">
            <a:avLst/>
          </a:prstGeom>
        </p:spPr>
      </p:pic>
    </p:spTree>
    <p:extLst>
      <p:ext uri="{BB962C8B-B14F-4D97-AF65-F5344CB8AC3E}">
        <p14:creationId xmlns:p14="http://schemas.microsoft.com/office/powerpoint/2010/main" val="1537753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554073"/>
            <a:ext cx="12192000" cy="923330"/>
          </a:xfrm>
        </p:spPr>
        <p:txBody>
          <a:bodyPr/>
          <a:lstStyle/>
          <a:p>
            <a:r>
              <a:rPr lang="en-US" dirty="0"/>
              <a:t>FIGURE 13.3 On this Athenian cup from c. 480 BC, a Thracian slave girl (her origins are shown by her red hair, and her servile status by its shortness) holds a young partygoer’s head while he vomits up his wine. Attributed to the </a:t>
            </a:r>
            <a:r>
              <a:rPr lang="en-US" dirty="0" err="1"/>
              <a:t>Brygos</a:t>
            </a:r>
            <a:r>
              <a:rPr lang="en-US" dirty="0"/>
              <a:t> Painter. Diameter</a:t>
            </a:r>
            <a:br>
              <a:rPr lang="en-US" dirty="0"/>
            </a:br>
            <a:r>
              <a:rPr lang="en-US" dirty="0"/>
              <a:t>12 inches.</a:t>
            </a:r>
          </a:p>
        </p:txBody>
      </p:sp>
      <p:pic>
        <p:nvPicPr>
          <p:cNvPr id="3" name="Picture 2" descr="A young man vomits wine. A slave girl holds his head and helps him. " title="FIGURE 13.3 On this Athenian cup from c. 480 BC, a Thracian slave girl (her origins are shown by her red hair, and her servile status by its shortness) holds a young partygoer’s head while he vomits up his wine. Attributed to the Brygos Painter. Diameter">
            <a:extLst>
              <a:ext uri="{FF2B5EF4-FFF2-40B4-BE49-F238E27FC236}">
                <a16:creationId xmlns:a16="http://schemas.microsoft.com/office/drawing/2014/main" id="{0F76D5AE-9B6B-43F7-BFAD-10811F441E56}"/>
              </a:ext>
            </a:extLst>
          </p:cNvPr>
          <p:cNvPicPr>
            <a:picLocks noChangeAspect="1"/>
          </p:cNvPicPr>
          <p:nvPr/>
        </p:nvPicPr>
        <p:blipFill>
          <a:blip r:embed="rId2"/>
          <a:stretch>
            <a:fillRect/>
          </a:stretch>
        </p:blipFill>
        <p:spPr>
          <a:xfrm>
            <a:off x="3152893" y="732128"/>
            <a:ext cx="5886215" cy="5393745"/>
          </a:xfrm>
          <a:prstGeom prst="rect">
            <a:avLst/>
          </a:prstGeom>
        </p:spPr>
      </p:pic>
    </p:spTree>
    <p:extLst>
      <p:ext uri="{BB962C8B-B14F-4D97-AF65-F5344CB8AC3E}">
        <p14:creationId xmlns:p14="http://schemas.microsoft.com/office/powerpoint/2010/main" val="32229282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277074"/>
            <a:ext cx="12192000" cy="646331"/>
          </a:xfrm>
        </p:spPr>
        <p:txBody>
          <a:bodyPr/>
          <a:lstStyle/>
          <a:p>
            <a:r>
              <a:rPr lang="en-US" dirty="0"/>
              <a:t>FIGURE 13.4 Black-figured plaque from Corinth showing slaves in a mine, c. sixth century BC. Naked workers hack at the earth and fill baskets with the ore or clay. A lamp hangs down, giving them illumination.</a:t>
            </a:r>
          </a:p>
        </p:txBody>
      </p:sp>
      <p:pic>
        <p:nvPicPr>
          <p:cNvPr id="3" name="Picture 2" descr="Four people work in a dug mine. On the right, one of them stands and uses a hammer to cut the earth in the mine. One of them sits in the center and collects the necessary items into a basket. On the left, one man passes a basket up to a woman who leans into the mine. A lamp hangs above them. " title="FIGURE 13.4 Black-figured plaque from Corinth showing slaves in a mine, c. sixth century BC. Naked workers hack at the earth and fill baskets with the ore or clay. A lamp hangs down, giving them illumination.">
            <a:extLst>
              <a:ext uri="{FF2B5EF4-FFF2-40B4-BE49-F238E27FC236}">
                <a16:creationId xmlns:a16="http://schemas.microsoft.com/office/drawing/2014/main" id="{86CD51B4-BD9E-47D9-A1FF-592877CEEE66}"/>
              </a:ext>
            </a:extLst>
          </p:cNvPr>
          <p:cNvPicPr>
            <a:picLocks noChangeAspect="1"/>
          </p:cNvPicPr>
          <p:nvPr/>
        </p:nvPicPr>
        <p:blipFill>
          <a:blip r:embed="rId2"/>
          <a:stretch>
            <a:fillRect/>
          </a:stretch>
        </p:blipFill>
        <p:spPr>
          <a:xfrm>
            <a:off x="2411920" y="719324"/>
            <a:ext cx="7368161" cy="5419352"/>
          </a:xfrm>
          <a:prstGeom prst="rect">
            <a:avLst/>
          </a:prstGeom>
        </p:spPr>
      </p:pic>
    </p:spTree>
    <p:extLst>
      <p:ext uri="{BB962C8B-B14F-4D97-AF65-F5344CB8AC3E}">
        <p14:creationId xmlns:p14="http://schemas.microsoft.com/office/powerpoint/2010/main" val="160916015"/>
      </p:ext>
    </p:extLst>
  </p:cSld>
  <p:clrMapOvr>
    <a:masterClrMapping/>
  </p:clrMapOvr>
</p:sld>
</file>

<file path=ppt/theme/theme1.xml><?xml version="1.0" encoding="utf-8"?>
<a:theme xmlns:a="http://schemas.openxmlformats.org/drawingml/2006/main" name="Text Content Templa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UP US HE Widescreen Template 3.0 (TH).pptx" id="{F2E09951-9F62-46AC-ADB5-6800DB9C73A8}" vid="{7309D0D7-CE15-4349-8FBC-20083FC55B9B}"/>
    </a:ext>
  </a:extLst>
</a:theme>
</file>

<file path=ppt/theme/theme2.xml><?xml version="1.0" encoding="utf-8"?>
<a:theme xmlns:a="http://schemas.openxmlformats.org/drawingml/2006/main" name="Figure-Only Templa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UP US HE Widescreen Template 3.0 (TH).pptx" id="{F2E09951-9F62-46AC-ADB5-6800DB9C73A8}" vid="{B3C02E53-441A-4B4C-8A79-43D4B20A18F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34735E286A8A478CDABE780C9EC78F" ma:contentTypeVersion="13" ma:contentTypeDescription="Create a new document." ma:contentTypeScope="" ma:versionID="9b8825675e62d57985c81b74d5b14a7f">
  <xsd:schema xmlns:xsd="http://www.w3.org/2001/XMLSchema" xmlns:xs="http://www.w3.org/2001/XMLSchema" xmlns:p="http://schemas.microsoft.com/office/2006/metadata/properties" xmlns:ns3="fd39d560-5c7d-4158-98a0-f420f8fdebce" xmlns:ns4="a6c716b4-9090-4de7-aadc-2aa5f812ad24" targetNamespace="http://schemas.microsoft.com/office/2006/metadata/properties" ma:root="true" ma:fieldsID="bdbc9fd47a72f6438c4442bb9222e145" ns3:_="" ns4:_="">
    <xsd:import namespace="fd39d560-5c7d-4158-98a0-f420f8fdebce"/>
    <xsd:import namespace="a6c716b4-9090-4de7-aadc-2aa5f812ad2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39d560-5c7d-4158-98a0-f420f8fdebc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6c716b4-9090-4de7-aadc-2aa5f812ad24"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E307B2A-FA70-43CE-A010-B3D8154DEA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d39d560-5c7d-4158-98a0-f420f8fdebce"/>
    <ds:schemaRef ds:uri="a6c716b4-9090-4de7-aadc-2aa5f812ad2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57C1AB-C2BF-4446-AECB-681D5785527F}">
  <ds:schemaRefs>
    <ds:schemaRef ds:uri="http://schemas.microsoft.com/sharepoint/v3/contenttype/forms"/>
  </ds:schemaRefs>
</ds:datastoreItem>
</file>

<file path=customXml/itemProps3.xml><?xml version="1.0" encoding="utf-8"?>
<ds:datastoreItem xmlns:ds="http://schemas.openxmlformats.org/officeDocument/2006/customXml" ds:itemID="{2856919D-3723-464B-9967-427A087CBD61}">
  <ds:schemaRefs>
    <ds:schemaRef ds:uri="http://schemas.microsoft.com/office/infopath/2007/PartnerControls"/>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a6c716b4-9090-4de7-aadc-2aa5f812ad24"/>
    <ds:schemaRef ds:uri="fd39d560-5c7d-4158-98a0-f420f8fdebc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OUP US HE Widescreen Template 3.0 (TH)</Template>
  <TotalTime>73</TotalTime>
  <Words>456</Words>
  <Application>Microsoft Office PowerPoint</Application>
  <PresentationFormat>Widescreen</PresentationFormat>
  <Paragraphs>12</Paragraphs>
  <Slides>10</Slides>
  <Notes>1</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10</vt:i4>
      </vt:variant>
    </vt:vector>
  </HeadingPairs>
  <TitlesOfParts>
    <vt:vector size="14" baseType="lpstr">
      <vt:lpstr>Arial</vt:lpstr>
      <vt:lpstr>Calibri</vt:lpstr>
      <vt:lpstr>Text Content Templates</vt:lpstr>
      <vt:lpstr>Figure-Only Templates</vt:lpstr>
      <vt:lpstr>THE GREEKS History, Culture, and Society</vt:lpstr>
      <vt:lpstr>FIGURE 13.1 Replica (erected in 2015) at Delphi of the serpent monument erected there in 478 BC, the original now outside in the Hippodrome (“horse track”) in Istanbul. Constantine the Great transported the original from Delphi to Byzantium in ad 324 and set it up in the central oval of the enclosed horse-racing arena. The column was manufactured with bronze taken from Persian armor. Intact until the seventeenth century, it once had three heads (one is in the Istanbul National Museum) and supported a golden bowl made of Persian gold. Three legs of a tripod, also of Persian gold, supported the rim of the bowl as well. At the bottom, inscribed on the coils, are the names of the thirty-one Greek states who opposed the Persians, introduced by the words “These fought the war.” The list does not always agree with that given in Herodotus.</vt:lpstr>
      <vt:lpstr>MAP 13.1 Western Mediterranean sites mentioned in Chapter 13.</vt:lpstr>
      <vt:lpstr>MAP 13.2 Sites in Aegean Greece mentioned in Chapter 13.</vt:lpstr>
      <vt:lpstr>MAP 13.3 Cities in the Athenian alliance, 449 BC.</vt:lpstr>
      <vt:lpstr>MAP 13.4 Theaters of war where Athenians of the Erechtheid tribe died fighting in 459 BC. Some fell close to home (Halieis, Megara, and Aegina); others died far away (Cyprus, Phoenicia, and Egypt). The Erechtheids were just one of ten Athenian tribes (phylai). Athenian soldiers also may have fought in other theaters that we do not know about.</vt:lpstr>
      <vt:lpstr>MAP 13.5 Sources of Athenian imports mentioned by the Old Oligarch.</vt:lpstr>
      <vt:lpstr>FIGURE 13.2 Red-figured vase painting of a bronze foundry, c. 480 BC. Note the tools hanging above the men stoking the furnace and the sculptor hammering out a statue. Many workers would have been slaves. The painter is known, from this vessel, as the Foundry Painter. Diameter 12 inches.</vt:lpstr>
      <vt:lpstr>FIGURE 13.3 On this Athenian cup from c. 480 BC, a Thracian slave girl (her origins are shown by her red hair, and her servile status by its shortness) holds a young partygoer’s head while he vomits up his wine. Attributed to the Brygos Painter. Diameter 12 inches.</vt:lpstr>
      <vt:lpstr>FIGURE 13.4 Black-figured plaque from Corinth showing slaves in a mine, c. sixth century BC. Naked workers hack at the earth and fill baskets with the ore or clay. A lamp hangs down, giving them illumination.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Interplay: The Process of Interpersonal Communication</dc:title>
  <dc:creator>Madhan</dc:creator>
  <cp:lastModifiedBy>Maleappane Sahayaraj</cp:lastModifiedBy>
  <cp:revision>34</cp:revision>
  <dcterms:created xsi:type="dcterms:W3CDTF">2021-08-06T07:29:57Z</dcterms:created>
  <dcterms:modified xsi:type="dcterms:W3CDTF">2021-09-01T13:19:16Z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9f61502-7731-4690-a118-333634878cc9_Enabled">
    <vt:lpwstr>true</vt:lpwstr>
  </property>
  <property fmtid="{D5CDD505-2E9C-101B-9397-08002B2CF9AE}" pid="3" name="MSIP_Label_89f61502-7731-4690-a118-333634878cc9_SetDate">
    <vt:lpwstr>2020-04-27T21:10:48Z</vt:lpwstr>
  </property>
  <property fmtid="{D5CDD505-2E9C-101B-9397-08002B2CF9AE}" pid="4" name="MSIP_Label_89f61502-7731-4690-a118-333634878cc9_Method">
    <vt:lpwstr>Standard</vt:lpwstr>
  </property>
  <property fmtid="{D5CDD505-2E9C-101B-9397-08002B2CF9AE}" pid="5" name="MSIP_Label_89f61502-7731-4690-a118-333634878cc9_Name">
    <vt:lpwstr>Internal</vt:lpwstr>
  </property>
  <property fmtid="{D5CDD505-2E9C-101B-9397-08002B2CF9AE}" pid="6" name="MSIP_Label_89f61502-7731-4690-a118-333634878cc9_SiteId">
    <vt:lpwstr>91761b62-4c45-43f5-9f0e-be8ad9b551ff</vt:lpwstr>
  </property>
  <property fmtid="{D5CDD505-2E9C-101B-9397-08002B2CF9AE}" pid="7" name="MSIP_Label_89f61502-7731-4690-a118-333634878cc9_ActionId">
    <vt:lpwstr>69912cf1-8f32-4f1f-9ade-00009ae8a75a</vt:lpwstr>
  </property>
  <property fmtid="{D5CDD505-2E9C-101B-9397-08002B2CF9AE}" pid="8" name="MSIP_Label_89f61502-7731-4690-a118-333634878cc9_ContentBits">
    <vt:lpwstr>0</vt:lpwstr>
  </property>
  <property fmtid="{D5CDD505-2E9C-101B-9397-08002B2CF9AE}" pid="9" name="ContentTypeId">
    <vt:lpwstr>0x0101006034735E286A8A478CDABE780C9EC78F</vt:lpwstr>
  </property>
</Properties>
</file>