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5.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56" r:id="rId2"/>
    <p:sldId id="339" r:id="rId3"/>
    <p:sldId id="340" r:id="rId4"/>
    <p:sldId id="341" r:id="rId5"/>
    <p:sldId id="34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22-Sep-21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22-Sep-21</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22-Sep-21</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22-Sep-21</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76107"/>
            <a:ext cx="12192000"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22-Sep-21</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22-Sep-21</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22-Sep-21</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22-Sep-21</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22-Sep-21</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22-Sep-21</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22-Sep-21</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22-Sep-21</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fontScale="70000" lnSpcReduction="20000"/>
          </a:bodyPr>
          <a:lstStyle/>
          <a:p>
            <a:pPr algn="l"/>
            <a:r>
              <a:rPr lang="en-AU" sz="3400" b="1" i="1" dirty="0"/>
              <a:t>Understanding Health</a:t>
            </a:r>
            <a:endParaRPr lang="en-US" sz="3400" b="1" i="1" dirty="0"/>
          </a:p>
          <a:p>
            <a:pPr algn="l"/>
            <a:r>
              <a:rPr lang="en-AU" dirty="0"/>
              <a:t>Fifth Edition</a:t>
            </a:r>
            <a:endParaRPr lang="en-US" dirty="0"/>
          </a:p>
          <a:p>
            <a:pPr algn="l"/>
            <a:r>
              <a:rPr lang="en-AU" dirty="0"/>
              <a:t>Edited by Helen Keleher and Colin MacDougall</a:t>
            </a:r>
            <a:endParaRPr lang="en-US" dirty="0"/>
          </a:p>
          <a:p>
            <a:pPr algn="l"/>
            <a:endParaRPr lang="en-AU" dirty="0"/>
          </a:p>
          <a:p>
            <a:pPr algn="l"/>
            <a:r>
              <a:rPr lang="en-AU" dirty="0"/>
              <a:t>Teaching and Learning Resource material prepared by Colin MacDougall, based on content from </a:t>
            </a:r>
            <a:r>
              <a:rPr lang="en-AU" i="1" dirty="0"/>
              <a:t>Understanding Health, </a:t>
            </a:r>
            <a:r>
              <a:rPr lang="en-AU" dirty="0"/>
              <a:t>fifth edition</a:t>
            </a:r>
            <a:endParaRPr lang="en-US"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2712602" cy="610488"/>
          </a:xfrm>
          <a:prstGeom prst="rect">
            <a:avLst/>
          </a:prstGeom>
        </p:spPr>
        <p:txBody>
          <a:bodyPr wrap="none">
            <a:spAutoFit/>
          </a:bodyPr>
          <a:lstStyle/>
          <a:p>
            <a:pPr>
              <a:lnSpc>
                <a:spcPct val="115000"/>
              </a:lnSpc>
              <a:spcBef>
                <a:spcPts val="7200"/>
              </a:spcBef>
              <a:spcAft>
                <a:spcPts val="1000"/>
              </a:spcAft>
            </a:pPr>
            <a:r>
              <a:rPr lang="en-AU" sz="3200" dirty="0">
                <a:solidFill>
                  <a:srgbClr val="365F91"/>
                </a:solidFill>
                <a:latin typeface="Arial" panose="020B0604020202020204" pitchFamily="34" charset="0"/>
                <a:ea typeface="Calibri" panose="020F0502020204030204" pitchFamily="34" charset="0"/>
                <a:cs typeface="Times New Roman" panose="02020603050405020304" pitchFamily="18" charset="0"/>
              </a:rPr>
              <a:t>Lecture slides</a:t>
            </a:r>
            <a:endParaRPr lang="en-US" sz="3200" dirty="0">
              <a:solidFill>
                <a:srgbClr val="365F91"/>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Understanding Health</a:t>
            </a:r>
            <a:r>
              <a:rPr lang="en-AU" sz="1200" dirty="0"/>
              <a:t>, fifth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10" name="Picture 9">
            <a:extLst>
              <a:ext uri="{FF2B5EF4-FFF2-40B4-BE49-F238E27FC236}">
                <a16:creationId xmlns:a16="http://schemas.microsoft.com/office/drawing/2014/main" id="{702ADEC5-A24D-43F6-B49B-8DCD3CD934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476" y="925903"/>
            <a:ext cx="3136123" cy="451814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169487"/>
          </a:xfrm>
          <a:prstGeom prst="rect">
            <a:avLst/>
          </a:prstGeom>
          <a:noFill/>
        </p:spPr>
        <p:txBody>
          <a:bodyPr wrap="square" rtlCol="0">
            <a:spAutoFit/>
          </a:bodyPr>
          <a:lstStyle/>
          <a:p>
            <a:pPr>
              <a:lnSpc>
                <a:spcPct val="115000"/>
              </a:lnSpc>
              <a:spcAft>
                <a:spcPts val="1000"/>
              </a:spcAft>
            </a:pPr>
            <a:r>
              <a:rPr lang="en-AU" sz="2800" dirty="0">
                <a:solidFill>
                  <a:srgbClr val="365F91"/>
                </a:solidFill>
                <a:latin typeface="Arial" panose="020B0604020202020204" pitchFamily="34" charset="0"/>
                <a:cs typeface="Times New Roman" panose="02020603050405020304" pitchFamily="18" charset="0"/>
              </a:rPr>
              <a:t>CHAPTER 19</a:t>
            </a:r>
          </a:p>
          <a:p>
            <a:pPr>
              <a:lnSpc>
                <a:spcPct val="115000"/>
              </a:lnSpc>
              <a:spcAft>
                <a:spcPts val="1000"/>
              </a:spcAft>
            </a:pPr>
            <a:r>
              <a:rPr lang="en-AU" sz="2800" dirty="0">
                <a:solidFill>
                  <a:srgbClr val="365F91"/>
                </a:solidFill>
                <a:latin typeface="Arial" panose="020B0604020202020204" pitchFamily="34" charset="0"/>
                <a:cs typeface="Times New Roman" panose="02020603050405020304" pitchFamily="18" charset="0"/>
              </a:rPr>
              <a:t>PUBLIC HEALTH IN THE POST-TRUTH WORLD</a:t>
            </a:r>
          </a:p>
        </p:txBody>
      </p:sp>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F34FEB-CDF6-CA49-8D33-187E52D8C1B4}"/>
              </a:ext>
            </a:extLst>
          </p:cNvPr>
          <p:cNvSpPr/>
          <p:nvPr/>
        </p:nvSpPr>
        <p:spPr>
          <a:xfrm>
            <a:off x="564077" y="1536174"/>
            <a:ext cx="9634282" cy="2308324"/>
          </a:xfrm>
          <a:prstGeom prst="rect">
            <a:avLst/>
          </a:prstGeom>
        </p:spPr>
        <p:txBody>
          <a:bodyPr wrap="square">
            <a:spAutoFit/>
          </a:bodyPr>
          <a:lstStyle/>
          <a:p>
            <a:r>
              <a:rPr lang="en-AU" sz="2400" dirty="0">
                <a:solidFill>
                  <a:srgbClr val="0069A3"/>
                </a:solidFill>
                <a:latin typeface="+mj-lt"/>
              </a:rPr>
              <a:t>KEY</a:t>
            </a:r>
            <a:r>
              <a:rPr lang="en-AU" sz="2400" dirty="0">
                <a:solidFill>
                  <a:schemeClr val="tx2"/>
                </a:solidFill>
                <a:latin typeface="+mj-lt"/>
              </a:rPr>
              <a:t> </a:t>
            </a:r>
            <a:r>
              <a:rPr lang="en-AU" sz="2400" dirty="0">
                <a:solidFill>
                  <a:srgbClr val="0069A3"/>
                </a:solidFill>
                <a:latin typeface="+mj-lt"/>
              </a:rPr>
              <a:t>QUESTIONS</a:t>
            </a:r>
          </a:p>
          <a:p>
            <a:pPr marL="342900" indent="-342900">
              <a:buFont typeface="Arial" panose="020B0604020202020204" pitchFamily="34" charset="0"/>
              <a:buChar char="•"/>
            </a:pPr>
            <a:r>
              <a:rPr lang="en-AU" sz="2400" dirty="0">
                <a:latin typeface="+mj-lt"/>
              </a:rPr>
              <a:t>How does the post-truth world affect public health? </a:t>
            </a:r>
          </a:p>
          <a:p>
            <a:pPr marL="342900" indent="-342900">
              <a:buFont typeface="Arial" panose="020B0604020202020204" pitchFamily="34" charset="0"/>
              <a:buChar char="•"/>
            </a:pPr>
            <a:r>
              <a:rPr lang="en-AU" sz="2400" dirty="0">
                <a:latin typeface="+mj-lt"/>
              </a:rPr>
              <a:t>What do public health professionals need to understand about the landscape of post-truth? </a:t>
            </a:r>
          </a:p>
          <a:p>
            <a:pPr marL="342900" indent="-342900">
              <a:buFont typeface="Arial" panose="020B0604020202020204" pitchFamily="34" charset="0"/>
              <a:buChar char="•"/>
            </a:pPr>
            <a:r>
              <a:rPr lang="en-AU" sz="2400" dirty="0">
                <a:latin typeface="+mj-lt"/>
              </a:rPr>
              <a:t>What skills do public health professionals need to cut through the challenges posed by fake news, misinformation and disinformation? </a:t>
            </a:r>
          </a:p>
        </p:txBody>
      </p:sp>
      <p:sp>
        <p:nvSpPr>
          <p:cNvPr id="4" name="Rectangle 3">
            <a:extLst>
              <a:ext uri="{FF2B5EF4-FFF2-40B4-BE49-F238E27FC236}">
                <a16:creationId xmlns:a16="http://schemas.microsoft.com/office/drawing/2014/main" id="{5903F628-3112-4662-BBF9-246EE633427B}"/>
              </a:ext>
            </a:extLst>
          </p:cNvPr>
          <p:cNvSpPr/>
          <p:nvPr/>
        </p:nvSpPr>
        <p:spPr>
          <a:xfrm>
            <a:off x="564077" y="488307"/>
            <a:ext cx="11397767" cy="1577868"/>
          </a:xfrm>
          <a:prstGeom prst="rect">
            <a:avLst/>
          </a:prstGeom>
        </p:spPr>
        <p:txBody>
          <a:bodyPr wrap="square">
            <a:spAutoFit/>
          </a:bodyPr>
          <a:lstStyle/>
          <a:p>
            <a:r>
              <a:rPr lang="en-AU" sz="2800" dirty="0">
                <a:solidFill>
                  <a:srgbClr val="365F91"/>
                </a:solidFill>
                <a:latin typeface="Arial" panose="020B0604020202020204" pitchFamily="34" charset="0"/>
                <a:cs typeface="Times New Roman" panose="02020603050405020304" pitchFamily="18" charset="0"/>
              </a:rPr>
              <a:t>CHAPTER 19</a:t>
            </a:r>
          </a:p>
          <a:p>
            <a:pPr>
              <a:lnSpc>
                <a:spcPct val="115000"/>
              </a:lnSpc>
              <a:spcAft>
                <a:spcPts val="1000"/>
              </a:spcAft>
            </a:pPr>
            <a:r>
              <a:rPr lang="en-AU" sz="2800" dirty="0">
                <a:solidFill>
                  <a:srgbClr val="365F91"/>
                </a:solidFill>
                <a:latin typeface="Arial" panose="020B0604020202020204" pitchFamily="34" charset="0"/>
                <a:cs typeface="Times New Roman" panose="02020603050405020304" pitchFamily="18" charset="0"/>
              </a:rPr>
              <a:t>PUBLIC HEALTH IN THE POST-TRUTH WORLD</a:t>
            </a:r>
          </a:p>
          <a:p>
            <a:r>
              <a:rPr lang="en-AU" sz="2800" dirty="0">
                <a:solidFill>
                  <a:srgbClr val="365F91"/>
                </a:solidFill>
                <a:latin typeface="Arial" panose="020B0604020202020204" pitchFamily="34" charset="0"/>
                <a:cs typeface="Times New Roman" panose="02020603050405020304" pitchFamily="18" charset="0"/>
              </a:rPr>
              <a:t> </a:t>
            </a:r>
          </a:p>
        </p:txBody>
      </p:sp>
    </p:spTree>
    <p:extLst>
      <p:ext uri="{BB962C8B-B14F-4D97-AF65-F5344CB8AC3E}">
        <p14:creationId xmlns:p14="http://schemas.microsoft.com/office/powerpoint/2010/main" val="1039104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F34FEB-CDF6-CA49-8D33-187E52D8C1B4}"/>
              </a:ext>
            </a:extLst>
          </p:cNvPr>
          <p:cNvSpPr/>
          <p:nvPr/>
        </p:nvSpPr>
        <p:spPr>
          <a:xfrm>
            <a:off x="564076" y="1598436"/>
            <a:ext cx="6200617" cy="2677656"/>
          </a:xfrm>
          <a:prstGeom prst="rect">
            <a:avLst/>
          </a:prstGeom>
        </p:spPr>
        <p:txBody>
          <a:bodyPr wrap="square">
            <a:spAutoFit/>
          </a:bodyPr>
          <a:lstStyle/>
          <a:p>
            <a:r>
              <a:rPr lang="en-AU" sz="2400" dirty="0">
                <a:solidFill>
                  <a:srgbClr val="0069A3"/>
                </a:solidFill>
                <a:latin typeface="+mj-lt"/>
              </a:rPr>
              <a:t>KEY CONCEPTS</a:t>
            </a:r>
          </a:p>
          <a:p>
            <a:pPr marL="342900" indent="-342900">
              <a:buFont typeface="Arial" panose="020B0604020202020204" pitchFamily="34" charset="0"/>
              <a:buChar char="•"/>
            </a:pPr>
            <a:r>
              <a:rPr lang="en-AU" sz="2400" dirty="0">
                <a:latin typeface="+mj-lt"/>
              </a:rPr>
              <a:t>Post-truth</a:t>
            </a:r>
          </a:p>
          <a:p>
            <a:pPr marL="342900" indent="-342900">
              <a:buFont typeface="Arial" panose="020B0604020202020204" pitchFamily="34" charset="0"/>
              <a:buChar char="•"/>
            </a:pPr>
            <a:r>
              <a:rPr lang="en-AU" sz="2400" dirty="0">
                <a:latin typeface="+mj-lt"/>
              </a:rPr>
              <a:t>Misinformation</a:t>
            </a:r>
          </a:p>
          <a:p>
            <a:pPr marL="342900" indent="-342900">
              <a:buFont typeface="Arial" panose="020B0604020202020204" pitchFamily="34" charset="0"/>
              <a:buChar char="•"/>
            </a:pPr>
            <a:r>
              <a:rPr lang="en-AU" sz="2400" dirty="0">
                <a:latin typeface="+mj-lt"/>
              </a:rPr>
              <a:t>Disinformation</a:t>
            </a:r>
          </a:p>
          <a:p>
            <a:pPr marL="342900" indent="-342900">
              <a:buFont typeface="Arial" panose="020B0604020202020204" pitchFamily="34" charset="0"/>
              <a:buChar char="•"/>
            </a:pPr>
            <a:r>
              <a:rPr lang="en-AU" sz="2400" dirty="0">
                <a:latin typeface="+mj-lt"/>
              </a:rPr>
              <a:t>Information super-spreaders</a:t>
            </a:r>
          </a:p>
          <a:p>
            <a:pPr marL="342900" indent="-342900">
              <a:buFont typeface="Arial" panose="020B0604020202020204" pitchFamily="34" charset="0"/>
              <a:buChar char="•"/>
            </a:pPr>
            <a:r>
              <a:rPr lang="en-AU" sz="2400" dirty="0">
                <a:latin typeface="+mj-lt"/>
              </a:rPr>
              <a:t>Fake news</a:t>
            </a:r>
          </a:p>
          <a:p>
            <a:pPr marL="342900" indent="-342900">
              <a:buFont typeface="Arial" panose="020B0604020202020204" pitchFamily="34" charset="0"/>
              <a:buChar char="•"/>
            </a:pPr>
            <a:r>
              <a:rPr lang="en-AU" sz="2400" dirty="0">
                <a:latin typeface="+mj-lt"/>
              </a:rPr>
              <a:t>Values-based framing for messaging</a:t>
            </a:r>
          </a:p>
        </p:txBody>
      </p:sp>
      <p:sp>
        <p:nvSpPr>
          <p:cNvPr id="4" name="Rectangle 3">
            <a:extLst>
              <a:ext uri="{FF2B5EF4-FFF2-40B4-BE49-F238E27FC236}">
                <a16:creationId xmlns:a16="http://schemas.microsoft.com/office/drawing/2014/main" id="{DA0CB4FA-2D8C-4FDC-B348-B410CE503E6C}"/>
              </a:ext>
            </a:extLst>
          </p:cNvPr>
          <p:cNvSpPr/>
          <p:nvPr/>
        </p:nvSpPr>
        <p:spPr>
          <a:xfrm>
            <a:off x="564077" y="488307"/>
            <a:ext cx="11397767" cy="1577868"/>
          </a:xfrm>
          <a:prstGeom prst="rect">
            <a:avLst/>
          </a:prstGeom>
        </p:spPr>
        <p:txBody>
          <a:bodyPr wrap="square">
            <a:spAutoFit/>
          </a:bodyPr>
          <a:lstStyle/>
          <a:p>
            <a:r>
              <a:rPr lang="en-AU" sz="2800" dirty="0">
                <a:solidFill>
                  <a:srgbClr val="365F91"/>
                </a:solidFill>
                <a:latin typeface="Arial" panose="020B0604020202020204" pitchFamily="34" charset="0"/>
                <a:cs typeface="Times New Roman" panose="02020603050405020304" pitchFamily="18" charset="0"/>
              </a:rPr>
              <a:t>CHAPTER 19</a:t>
            </a:r>
          </a:p>
          <a:p>
            <a:pPr>
              <a:lnSpc>
                <a:spcPct val="115000"/>
              </a:lnSpc>
              <a:spcAft>
                <a:spcPts val="1000"/>
              </a:spcAft>
            </a:pPr>
            <a:r>
              <a:rPr lang="en-AU" sz="2800" dirty="0">
                <a:solidFill>
                  <a:srgbClr val="365F91"/>
                </a:solidFill>
                <a:latin typeface="Arial" panose="020B0604020202020204" pitchFamily="34" charset="0"/>
                <a:cs typeface="Times New Roman" panose="02020603050405020304" pitchFamily="18" charset="0"/>
              </a:rPr>
              <a:t>PUBLIC HEALTH IN THE POST-TRUTH WORLD</a:t>
            </a:r>
          </a:p>
          <a:p>
            <a:r>
              <a:rPr lang="en-AU" sz="2800" dirty="0">
                <a:solidFill>
                  <a:srgbClr val="365F91"/>
                </a:solidFill>
                <a:latin typeface="Arial" panose="020B0604020202020204" pitchFamily="34" charset="0"/>
                <a:cs typeface="Times New Roman" panose="02020603050405020304" pitchFamily="18" charset="0"/>
              </a:rPr>
              <a:t> </a:t>
            </a:r>
          </a:p>
        </p:txBody>
      </p:sp>
    </p:spTree>
    <p:extLst>
      <p:ext uri="{BB962C8B-B14F-4D97-AF65-F5344CB8AC3E}">
        <p14:creationId xmlns:p14="http://schemas.microsoft.com/office/powerpoint/2010/main" val="3194872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F34FEB-CDF6-CA49-8D33-187E52D8C1B4}"/>
              </a:ext>
            </a:extLst>
          </p:cNvPr>
          <p:cNvSpPr/>
          <p:nvPr/>
        </p:nvSpPr>
        <p:spPr>
          <a:xfrm>
            <a:off x="564076" y="1711625"/>
            <a:ext cx="9121100" cy="2308324"/>
          </a:xfrm>
          <a:prstGeom prst="rect">
            <a:avLst/>
          </a:prstGeom>
        </p:spPr>
        <p:txBody>
          <a:bodyPr wrap="square">
            <a:spAutoFit/>
          </a:bodyPr>
          <a:lstStyle/>
          <a:p>
            <a:r>
              <a:rPr lang="en-AU" sz="2400" dirty="0">
                <a:solidFill>
                  <a:srgbClr val="0069A3"/>
                </a:solidFill>
                <a:latin typeface="+mj-lt"/>
              </a:rPr>
              <a:t>DISCUSSION QUESTIONS</a:t>
            </a:r>
          </a:p>
          <a:p>
            <a:pPr marL="342900" indent="-342900">
              <a:buFont typeface="Arial" panose="020B0604020202020204" pitchFamily="34" charset="0"/>
              <a:buChar char="•"/>
            </a:pPr>
            <a:r>
              <a:rPr lang="en-AU" sz="2400" dirty="0">
                <a:latin typeface="+mj-lt"/>
              </a:rPr>
              <a:t>How would you explain the concept of ‘post-truth’ to someone else? </a:t>
            </a:r>
          </a:p>
          <a:p>
            <a:pPr marL="342900" indent="-342900">
              <a:buFont typeface="Arial" panose="020B0604020202020204" pitchFamily="34" charset="0"/>
              <a:buChar char="•"/>
            </a:pPr>
            <a:r>
              <a:rPr lang="en-AU" sz="2400" dirty="0">
                <a:latin typeface="+mj-lt"/>
              </a:rPr>
              <a:t>In what ways does misinformation affect the general public’s perceptions of public health? </a:t>
            </a:r>
          </a:p>
          <a:p>
            <a:pPr marL="342900" indent="-342900">
              <a:buFont typeface="Arial" panose="020B0604020202020204" pitchFamily="34" charset="0"/>
              <a:buChar char="•"/>
            </a:pPr>
            <a:r>
              <a:rPr lang="en-AU" sz="2400" dirty="0">
                <a:latin typeface="+mj-lt"/>
              </a:rPr>
              <a:t>In what ways is public health a ‘common cause’ for the public’s health? </a:t>
            </a:r>
          </a:p>
        </p:txBody>
      </p:sp>
      <p:sp>
        <p:nvSpPr>
          <p:cNvPr id="4" name="Rectangle 3">
            <a:extLst>
              <a:ext uri="{FF2B5EF4-FFF2-40B4-BE49-F238E27FC236}">
                <a16:creationId xmlns:a16="http://schemas.microsoft.com/office/drawing/2014/main" id="{75BE364C-D066-4A5A-9F85-62FE909B9F95}"/>
              </a:ext>
            </a:extLst>
          </p:cNvPr>
          <p:cNvSpPr/>
          <p:nvPr/>
        </p:nvSpPr>
        <p:spPr>
          <a:xfrm>
            <a:off x="564077" y="488307"/>
            <a:ext cx="11397767" cy="1577868"/>
          </a:xfrm>
          <a:prstGeom prst="rect">
            <a:avLst/>
          </a:prstGeom>
        </p:spPr>
        <p:txBody>
          <a:bodyPr wrap="square">
            <a:spAutoFit/>
          </a:bodyPr>
          <a:lstStyle/>
          <a:p>
            <a:r>
              <a:rPr lang="en-AU" sz="2800" dirty="0">
                <a:solidFill>
                  <a:srgbClr val="365F91"/>
                </a:solidFill>
                <a:latin typeface="Arial" panose="020B0604020202020204" pitchFamily="34" charset="0"/>
                <a:cs typeface="Times New Roman" panose="02020603050405020304" pitchFamily="18" charset="0"/>
              </a:rPr>
              <a:t>CHAPTER 19</a:t>
            </a:r>
          </a:p>
          <a:p>
            <a:pPr>
              <a:lnSpc>
                <a:spcPct val="115000"/>
              </a:lnSpc>
              <a:spcAft>
                <a:spcPts val="1000"/>
              </a:spcAft>
            </a:pPr>
            <a:r>
              <a:rPr lang="en-AU" sz="2800" dirty="0">
                <a:solidFill>
                  <a:srgbClr val="365F91"/>
                </a:solidFill>
                <a:latin typeface="Arial" panose="020B0604020202020204" pitchFamily="34" charset="0"/>
                <a:cs typeface="Times New Roman" panose="02020603050405020304" pitchFamily="18" charset="0"/>
              </a:rPr>
              <a:t>PUBLIC HEALTH IN THE POST-TRUTH WORLD</a:t>
            </a:r>
          </a:p>
          <a:p>
            <a:r>
              <a:rPr lang="en-AU" sz="2800" dirty="0">
                <a:solidFill>
                  <a:srgbClr val="365F91"/>
                </a:solidFill>
                <a:latin typeface="Arial" panose="020B0604020202020204" pitchFamily="34" charset="0"/>
                <a:cs typeface="Times New Roman" panose="02020603050405020304" pitchFamily="18" charset="0"/>
              </a:rPr>
              <a:t> </a:t>
            </a:r>
          </a:p>
        </p:txBody>
      </p:sp>
    </p:spTree>
    <p:extLst>
      <p:ext uri="{BB962C8B-B14F-4D97-AF65-F5344CB8AC3E}">
        <p14:creationId xmlns:p14="http://schemas.microsoft.com/office/powerpoint/2010/main" val="26870418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2791F07-33F1-4A19-9E82-0B3C395A3391}"/>
</file>

<file path=customXml/itemProps2.xml><?xml version="1.0" encoding="utf-8"?>
<ds:datastoreItem xmlns:ds="http://schemas.openxmlformats.org/officeDocument/2006/customXml" ds:itemID="{E5CA576F-BEBD-4763-B10B-E7940129A420}"/>
</file>

<file path=customXml/itemProps3.xml><?xml version="1.0" encoding="utf-8"?>
<ds:datastoreItem xmlns:ds="http://schemas.openxmlformats.org/officeDocument/2006/customXml" ds:itemID="{29057B5F-0B6D-40F0-9823-3825C87368F7}"/>
</file>

<file path=docProps/app.xml><?xml version="1.0" encoding="utf-8"?>
<Properties xmlns="http://schemas.openxmlformats.org/officeDocument/2006/extended-properties" xmlns:vt="http://schemas.openxmlformats.org/officeDocument/2006/docPropsVTypes">
  <Template/>
  <TotalTime>113</TotalTime>
  <Words>233</Words>
  <Application>Microsoft Office PowerPoint</Application>
  <PresentationFormat>Widescreen</PresentationFormat>
  <Paragraphs>37</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COOPER, Emma</cp:lastModifiedBy>
  <cp:revision>19</cp:revision>
  <dcterms:created xsi:type="dcterms:W3CDTF">2021-09-22T01:16:22Z</dcterms:created>
  <dcterms:modified xsi:type="dcterms:W3CDTF">2021-09-22T03:31:05Z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