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63" r:id="rId1"/>
  </p:sldMasterIdLst>
  <p:notesMasterIdLst>
    <p:notesMasterId r:id="rId30"/>
  </p:notesMasterIdLst>
  <p:handoutMasterIdLst>
    <p:handoutMasterId r:id="rId31"/>
  </p:handoutMasterIdLst>
  <p:sldIdLst>
    <p:sldId id="281" r:id="rId2"/>
    <p:sldId id="340" r:id="rId3"/>
    <p:sldId id="350" r:id="rId4"/>
    <p:sldId id="341" r:id="rId5"/>
    <p:sldId id="324" r:id="rId6"/>
    <p:sldId id="325" r:id="rId7"/>
    <p:sldId id="326" r:id="rId8"/>
    <p:sldId id="343" r:id="rId9"/>
    <p:sldId id="342" r:id="rId10"/>
    <p:sldId id="349" r:id="rId11"/>
    <p:sldId id="328" r:id="rId12"/>
    <p:sldId id="330" r:id="rId13"/>
    <p:sldId id="307" r:id="rId14"/>
    <p:sldId id="344" r:id="rId15"/>
    <p:sldId id="331" r:id="rId16"/>
    <p:sldId id="309" r:id="rId17"/>
    <p:sldId id="310" r:id="rId18"/>
    <p:sldId id="311" r:id="rId19"/>
    <p:sldId id="332" r:id="rId20"/>
    <p:sldId id="333" r:id="rId21"/>
    <p:sldId id="336" r:id="rId22"/>
    <p:sldId id="348" r:id="rId23"/>
    <p:sldId id="337" r:id="rId24"/>
    <p:sldId id="338" r:id="rId25"/>
    <p:sldId id="346" r:id="rId26"/>
    <p:sldId id="320" r:id="rId27"/>
    <p:sldId id="347" r:id="rId28"/>
    <p:sldId id="352" r:id="rId29"/>
  </p:sldIdLst>
  <p:sldSz cx="9144000" cy="6858000" type="screen4x3"/>
  <p:notesSz cx="6985000" cy="10120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87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84"/>
    <p:restoredTop sz="90544" autoAdjust="0"/>
  </p:normalViewPr>
  <p:slideViewPr>
    <p:cSldViewPr>
      <p:cViewPr varScale="1">
        <p:scale>
          <a:sx n="94" d="100"/>
          <a:sy n="94" d="100"/>
        </p:scale>
        <p:origin x="10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214" y="-114"/>
      </p:cViewPr>
      <p:guideLst>
        <p:guide orient="horz" pos="3187"/>
        <p:guide pos="220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A7640C05-CBE1-4CCB-BB1C-EAEA793FB8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D9F14351-EE8E-41C4-AC42-C060993BB4B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3048000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8900" name="Rectangle 4">
            <a:extLst>
              <a:ext uri="{FF2B5EF4-FFF2-40B4-BE49-F238E27FC236}">
                <a16:creationId xmlns:a16="http://schemas.microsoft.com/office/drawing/2014/main" id="{9D9963AF-37A1-4972-A19B-B6D126C1233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01200"/>
            <a:ext cx="3048000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8901" name="Rectangle 5">
            <a:extLst>
              <a:ext uri="{FF2B5EF4-FFF2-40B4-BE49-F238E27FC236}">
                <a16:creationId xmlns:a16="http://schemas.microsoft.com/office/drawing/2014/main" id="{7148AAAB-50AA-46B0-9506-4358486EB22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9601200"/>
            <a:ext cx="3048000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917E525A-B38D-4AE4-BD87-6644A0FB69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546A3D9-A4F1-4706-AEEC-8834D41319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5064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63659C-F741-4E04-ACC7-A7BE707B9B4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5064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E4E7E64-1CA6-4B40-B01B-6E2C241E71CD}" type="datetimeFigureOut">
              <a:rPr lang="en-GB" altLang="en-US"/>
              <a:pPr>
                <a:defRPr/>
              </a:pPr>
              <a:t>11/01/2022</a:t>
            </a:fld>
            <a:endParaRPr lang="en-GB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79A3C9E-1B8A-4D8F-9FE2-42E0CC278E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758825"/>
            <a:ext cx="5060950" cy="379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08F1A61-CBBA-4F3F-BF15-7CA30AC2C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8500" y="4806950"/>
            <a:ext cx="5588000" cy="45545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9EF438-1369-44D8-AC05-C152D5F17AF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612313"/>
            <a:ext cx="3027363" cy="5064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4BAA90-E999-44DF-9D05-365611415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56050" y="9612313"/>
            <a:ext cx="3027363" cy="5064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1BC13E-C210-4EAD-9769-1442949E949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3F8FD4B0-268C-476D-97FC-8AFCDDF8C2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CC141450-B1B3-4387-8208-03F33B42BC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>
              <a:ea typeface="ＭＳ Ｐゴシック" panose="020B0600070205080204" pitchFamily="34" charset="-128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D5F1E0DB-3F56-49FF-8763-FCDA6944E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36D9090-A312-4186-A273-26353619A864}" type="slidenum">
              <a:rPr lang="en-GB" altLang="en-US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9602254B-C787-4097-8B5C-54BC7EF3D8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EC3083F2-666D-4277-ACCF-2CBFB0B78A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9D129A58-0272-443D-87DD-AAF5CC9BB5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2520BFA-A63B-459A-8394-0C66E3AA1A5E}" type="slidenum">
              <a:rPr lang="en-GB" altLang="en-US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FAE43F81-C97C-4112-884A-99972A91A4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08612B0D-468A-4015-9CB2-AF78F521C4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D96549D9-BCD8-43CF-B089-7C487D9CA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89C63CA-C63F-4A59-A5B1-E6044E07FD74}" type="slidenum">
              <a:rPr lang="en-GB" altLang="en-US">
                <a:latin typeface="Times New Roman" panose="02020603050405020304" pitchFamily="18" charset="0"/>
              </a:rPr>
              <a:pPr/>
              <a:t>13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6B054633-B4FC-43D1-B1A9-D8FF4345C1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3B854ECA-0C09-409C-8615-8801980EA3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B79853D6-8CAF-4B8F-8918-D8BAB900E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E72BF1D-9B99-4C21-ACB0-BE461FA2DF63}" type="slidenum">
              <a:rPr lang="en-GB" altLang="en-US">
                <a:latin typeface="Times New Roman" panose="02020603050405020304" pitchFamily="18" charset="0"/>
              </a:rPr>
              <a:pPr/>
              <a:t>16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AB0C458F-27E6-4ECD-B10C-0AEBB2565C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55D226AA-4617-46EF-989C-7973A11040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5D927FF6-42B9-4ED9-A0ED-88DB44F7C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DCA9E9F-A93E-49ED-B910-CE1EA74D95C5}" type="slidenum">
              <a:rPr lang="en-GB" altLang="en-US">
                <a:latin typeface="Times New Roman" panose="02020603050405020304" pitchFamily="18" charset="0"/>
              </a:rPr>
              <a:pPr/>
              <a:t>17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06623CC9-97FB-4D88-B141-C869E37578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F6B80478-177F-40F8-A3F0-902F5A20D8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3D6B6B65-CEF4-4FB4-9A24-421119CF0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6BF86FC-7617-4075-920F-B5E474DEEABE}" type="slidenum">
              <a:rPr lang="en-GB" altLang="en-US">
                <a:latin typeface="Times New Roman" panose="02020603050405020304" pitchFamily="18" charset="0"/>
              </a:rPr>
              <a:pPr/>
              <a:t>18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D60E7BB0-1AE7-4C46-BEF7-639E3A0047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2A98D372-39DC-41F0-9AAD-A112147C96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CFDAB8C4-4F20-4318-A6FF-943419A97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2738C3F-DA3C-484D-A29E-FE47B1791D5A}" type="slidenum">
              <a:rPr lang="en-GB" altLang="en-US">
                <a:latin typeface="Times New Roman" panose="02020603050405020304" pitchFamily="18" charset="0"/>
              </a:rPr>
              <a:pPr/>
              <a:t>26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3657E79C-CFF9-4554-B6A0-F2DFD54B47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0D87054F-C94C-460A-90AF-E848CDCAB6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AA8B7FD0-AB09-49E4-832D-A0A9950E2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EBCF93B-C898-411B-9F0A-894ED0E8B5DF}" type="slidenum">
              <a:rPr lang="en-GB" altLang="en-US"/>
              <a:pPr/>
              <a:t>28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5000" y="1332000"/>
            <a:ext cx="6858000" cy="2160000"/>
          </a:xfrm>
        </p:spPr>
        <p:txBody>
          <a:bodyPr anchor="b"/>
          <a:lstStyle>
            <a:lvl1pPr algn="l">
              <a:defRPr sz="4875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DB4FFB-A229-AF47-8E60-155F5A2CCF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5000" y="3456000"/>
            <a:ext cx="6858000" cy="1260000"/>
          </a:xfrm>
        </p:spPr>
        <p:txBody>
          <a:bodyPr/>
          <a:lstStyle>
            <a:lvl1pPr marL="0" indent="0" algn="l">
              <a:buNone/>
              <a:defRPr sz="4125" b="0" i="0">
                <a:solidFill>
                  <a:schemeClr val="tx2"/>
                </a:solidFill>
                <a:latin typeface="Gibson Light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D607922-B123-734A-90FA-9E19DA4F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000" y="5040001"/>
            <a:ext cx="2057400" cy="365125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1125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Month Year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B35B4AD-D872-4AF9-A872-CEEC0D06B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000" y="365048"/>
            <a:ext cx="2083465" cy="64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21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B7077F-D91F-8948-9ECB-C2D32251CE17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A9648BA-17B9-F044-A0C4-221BF80D3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89E7DF-FE1D-084F-88EA-E9633041F143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EC8765E-7826-1748-8472-ADB34D09F79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24000" y="1260001"/>
            <a:ext cx="2700337" cy="4933481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0219AE79-442B-B24C-BB69-50651E6FEAA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18400" y="1260000"/>
            <a:ext cx="2700337" cy="4933482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1F34AE87-A884-3F46-BDEF-93AEDE5E01E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120900" y="1260000"/>
            <a:ext cx="2700337" cy="4932000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506BC29-BD72-7743-A224-634C5037F0F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4A47060-EA29-F348-A3B2-F42CB7DA5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23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Multipl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ADA8D41-0A96-924B-A078-EB59844464EE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30A32ED-8133-404E-93CA-5E3A2A31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6D721C-D7FD-584E-A033-B11008ABFC7C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CFF857B-12AB-E04C-A1F6-FC4B79FE18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25000" y="3816000"/>
            <a:ext cx="1971000" cy="23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4FAE989E-25E7-1149-9293-241B09C5CA7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725000" y="1260000"/>
            <a:ext cx="1971000" cy="23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60E16E0C-FDEC-6A4D-8D90-1A65F10ABDB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40252" y="3816000"/>
            <a:ext cx="1971000" cy="23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66363F88-7A49-D942-A043-8CF8DF2E24C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40252" y="1260000"/>
            <a:ext cx="1971000" cy="2376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440009B8-931B-F54E-BA1E-D9C16B4E4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9699" y="1276711"/>
            <a:ext cx="4252301" cy="4925306"/>
          </a:xfrm>
          <a:solidFill>
            <a:schemeClr val="bg2"/>
          </a:solidFill>
        </p:spPr>
        <p:txBody>
          <a:bodyPr lIns="144000" tIns="144000" rIns="144000" bIns="144000" anchor="t" anchorCtr="0"/>
          <a:lstStyle>
            <a:lvl1pPr algn="l">
              <a:defRPr>
                <a:solidFill>
                  <a:schemeClr val="tx2"/>
                </a:solidFill>
              </a:defRPr>
            </a:lvl1pPr>
            <a:lvl2pPr algn="l">
              <a:defRPr>
                <a:solidFill>
                  <a:schemeClr val="tx2"/>
                </a:solidFill>
              </a:defRPr>
            </a:lvl2pPr>
            <a:lvl3pPr algn="l">
              <a:defRPr>
                <a:solidFill>
                  <a:schemeClr val="tx2"/>
                </a:solidFill>
              </a:defRPr>
            </a:lvl3pPr>
            <a:lvl4pPr algn="l">
              <a:defRPr>
                <a:solidFill>
                  <a:schemeClr val="tx2"/>
                </a:solidFill>
              </a:defRPr>
            </a:lvl4pPr>
            <a:lvl5pPr algn="l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A87EFF2F-A951-9F44-A426-FD3A0BB7814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838BB3D-9262-B64B-9517-6DE0A996FD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56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ADA8D41-0A96-924B-A078-EB59844464EE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30A32ED-8133-404E-93CA-5E3A2A31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9C27669-02C0-A244-8A78-68E60250A1E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6D721C-D7FD-584E-A033-B11008ABFC7C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40A40-E5B5-A844-8D30-DAF4B761227C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24000" y="1258888"/>
            <a:ext cx="1998000" cy="2386012"/>
          </a:xfrm>
          <a:solidFill>
            <a:srgbClr val="F4E4DD"/>
          </a:solidFill>
        </p:spPr>
        <p:txBody>
          <a:bodyPr lIns="72000" tIns="72000" rIns="72000" bIns="72000"/>
          <a:lstStyle>
            <a:lvl1pPr>
              <a:defRPr sz="1125"/>
            </a:lvl1pPr>
          </a:lstStyle>
          <a:p>
            <a:pPr lvl="0"/>
            <a:r>
              <a:rPr lang="en-GB" dirty="0"/>
              <a:t>Add content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2497FDA-F163-5541-BB4B-36A8695804A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839100" y="1258888"/>
            <a:ext cx="1998000" cy="2386012"/>
          </a:xfrm>
          <a:solidFill>
            <a:srgbClr val="E3E1E0"/>
          </a:solidFill>
        </p:spPr>
        <p:txBody>
          <a:bodyPr lIns="72000" tIns="72000" rIns="72000" bIns="72000"/>
          <a:lstStyle>
            <a:lvl1pPr>
              <a:defRPr sz="1125"/>
            </a:lvl1pPr>
          </a:lstStyle>
          <a:p>
            <a:pPr lvl="0"/>
            <a:r>
              <a:rPr lang="en-GB" dirty="0"/>
              <a:t>Add content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0753C3B-1A30-6540-BB7B-E7C488D79035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495700" y="1258888"/>
            <a:ext cx="1998000" cy="2386012"/>
          </a:xfrm>
          <a:solidFill>
            <a:srgbClr val="E0E7D0"/>
          </a:solidFill>
        </p:spPr>
        <p:txBody>
          <a:bodyPr lIns="72000" tIns="72000" rIns="72000" bIns="72000"/>
          <a:lstStyle>
            <a:lvl1pPr>
              <a:defRPr sz="1125"/>
            </a:lvl1pPr>
          </a:lstStyle>
          <a:p>
            <a:pPr lvl="0"/>
            <a:r>
              <a:rPr lang="en-GB" dirty="0"/>
              <a:t>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2B6887E-02B4-224F-9032-803169527750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667400" y="1258888"/>
            <a:ext cx="1998000" cy="2386012"/>
          </a:xfrm>
          <a:solidFill>
            <a:srgbClr val="F2EEDA"/>
          </a:solidFill>
        </p:spPr>
        <p:txBody>
          <a:bodyPr lIns="72000" tIns="72000" rIns="72000" bIns="72000"/>
          <a:lstStyle>
            <a:lvl1pPr>
              <a:defRPr sz="1125"/>
            </a:lvl1pPr>
          </a:lstStyle>
          <a:p>
            <a:pPr lvl="0"/>
            <a:r>
              <a:rPr lang="en-GB" dirty="0"/>
              <a:t>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A016F4-463D-1F43-990B-3AC3A7FFFAA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4000" y="3852000"/>
            <a:ext cx="4175522" cy="23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8C5B731-B650-C241-9628-1D8A5E77C5F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80012" y="3852000"/>
            <a:ext cx="4175522" cy="23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911147A-5087-BD46-A32A-3953BD0C9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14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Dark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08BD56D-C3E7-2944-BB80-5620F5AF6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48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F94254-789B-4B3D-A37C-C65C7D0EC587}"/>
              </a:ext>
            </a:extLst>
          </p:cNvPr>
          <p:cNvSpPr/>
          <p:nvPr userDrawn="1"/>
        </p:nvSpPr>
        <p:spPr>
          <a:xfrm>
            <a:off x="293688" y="1989138"/>
            <a:ext cx="8567737" cy="4394200"/>
          </a:xfrm>
          <a:prstGeom prst="rect">
            <a:avLst/>
          </a:prstGeom>
          <a:solidFill>
            <a:srgbClr val="0021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dirty="0">
              <a:solidFill>
                <a:srgbClr val="3399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26D124-13B2-45D8-88C0-1C14A69E0CE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0351" y="6489700"/>
            <a:ext cx="3321540" cy="3381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GB" altLang="en-US" sz="1600" dirty="0">
                <a:solidFill>
                  <a:schemeClr val="tx2"/>
                </a:solidFill>
                <a:latin typeface="+mn-lt"/>
              </a:rPr>
              <a:t>© </a:t>
            </a:r>
            <a:r>
              <a:rPr lang="en-GB" sz="1600" dirty="0">
                <a:solidFill>
                  <a:schemeClr val="tx2"/>
                </a:solidFill>
                <a:latin typeface="+mn-lt"/>
              </a:rPr>
              <a:t>Oxford University Press, 2022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i="1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340DFF1-56F0-470E-9420-26F5F6E946D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06000" y="6550769"/>
            <a:ext cx="3528000" cy="216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74A4ECD-A7CD-4FE3-9399-1E0330CE03D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7BE897-6577-4D10-8DCD-86B4B2792D03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0477FC-457D-4A01-8D2D-CF36BF16F8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00" y="0"/>
            <a:ext cx="2498400" cy="880076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769D8DD2-D541-4AB8-B0A7-FC7682F99B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5463" y="1476931"/>
            <a:ext cx="276550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dirty="0">
                <a:solidFill>
                  <a:srgbClr val="042960"/>
                </a:solidFill>
                <a:latin typeface="+mn-lt"/>
              </a:rPr>
              <a:t>Bell, Bryman and Harley</a:t>
            </a:r>
          </a:p>
        </p:txBody>
      </p:sp>
    </p:spTree>
    <p:extLst>
      <p:ext uri="{BB962C8B-B14F-4D97-AF65-F5344CB8AC3E}">
        <p14:creationId xmlns:p14="http://schemas.microsoft.com/office/powerpoint/2010/main" val="2883982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1A2BC9-AB53-4BD4-BE1C-551329FA8BA9}"/>
              </a:ext>
            </a:extLst>
          </p:cNvPr>
          <p:cNvSpPr/>
          <p:nvPr userDrawn="1"/>
        </p:nvSpPr>
        <p:spPr>
          <a:xfrm>
            <a:off x="-6350" y="0"/>
            <a:ext cx="9144000" cy="1230313"/>
          </a:xfrm>
          <a:prstGeom prst="rect">
            <a:avLst/>
          </a:prstGeom>
          <a:solidFill>
            <a:srgbClr val="0429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>
              <a:solidFill>
                <a:srgbClr val="3399FF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90BB64C-C3D6-4757-88CB-AC98D9832D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4F35EA9-8E5A-4A49-845B-CF28880AD7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360B43-589E-499D-9FF1-BC547F8CD32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438" y="6488113"/>
            <a:ext cx="5356225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GB" sz="1400" dirty="0">
                <a:solidFill>
                  <a:srgbClr val="A6A6A6"/>
                </a:solidFill>
              </a:rPr>
              <a:t>Bell, Bryman &amp; Harley: </a:t>
            </a:r>
            <a:r>
              <a:rPr lang="en-GB" sz="1400" i="1" dirty="0">
                <a:solidFill>
                  <a:srgbClr val="A6A6A6"/>
                </a:solidFill>
              </a:rPr>
              <a:t>Business Research Methods, 6</a:t>
            </a:r>
            <a:r>
              <a:rPr lang="en-GB" sz="1400" i="1" baseline="30000" dirty="0">
                <a:solidFill>
                  <a:srgbClr val="A6A6A6"/>
                </a:solidFill>
              </a:rPr>
              <a:t>th</a:t>
            </a:r>
            <a:r>
              <a:rPr lang="en-GB" sz="1400" i="1" dirty="0">
                <a:solidFill>
                  <a:srgbClr val="A6A6A6"/>
                </a:solidFill>
              </a:rPr>
              <a:t> edition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</p:spPr>
        <p:txBody>
          <a:bodyPr/>
          <a:lstStyle>
            <a:lvl5pPr>
              <a:defRPr lang="en-GB" sz="1400" i="1" baseline="0" smtClean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849"/>
            <a:ext cx="8229600" cy="98690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6EC0F6-C48E-44DF-905F-70C2B60C0D2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42B0E98-64E6-4F42-9BE7-0B5D98E9A5BF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680621-FD2E-4A0C-ABB5-928AAF499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800" y="6166331"/>
            <a:ext cx="1987200" cy="69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3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or Statemen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4"/>
            <a:ext cx="6858000" cy="4261727"/>
          </a:xfrm>
        </p:spPr>
        <p:txBody>
          <a:bodyPr anchor="ctr"/>
          <a:lstStyle>
            <a:lvl1pPr algn="ctr">
              <a:defRPr sz="3000" b="0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Add Section tile, quote or statement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188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or Statem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4"/>
            <a:ext cx="6858000" cy="4261727"/>
          </a:xfrm>
        </p:spPr>
        <p:txBody>
          <a:bodyPr anchor="ctr"/>
          <a:lstStyle>
            <a:lvl1pPr algn="ctr">
              <a:defRPr sz="3000" b="0" i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Add Section tile, quote or statement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960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CEB79FC-C7F9-7A41-9F31-DE5E9936D5B9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4000" y="1260000"/>
            <a:ext cx="6871931" cy="720000"/>
          </a:xfrm>
        </p:spPr>
        <p:txBody>
          <a:bodyPr anchor="t" anchorCtr="0"/>
          <a:lstStyle>
            <a:lvl1pPr algn="l">
              <a:defRPr sz="22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DB4FFB-A229-AF47-8E60-155F5A2CCF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000" y="2088000"/>
            <a:ext cx="6858000" cy="2340000"/>
          </a:xfrm>
        </p:spPr>
        <p:txBody>
          <a:bodyPr anchor="t" anchorCtr="0"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Add introduction text or statement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0FF5F-86DC-2A48-BA0E-9956D2F5E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EB2273-3E9C-714C-947C-062AFA427E83}"/>
              </a:ext>
            </a:extLst>
          </p:cNvPr>
          <p:cNvSpPr txBox="1"/>
          <p:nvPr/>
        </p:nvSpPr>
        <p:spPr>
          <a:xfrm>
            <a:off x="10096766" y="-35169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900" dirty="0">
              <a:solidFill>
                <a:schemeClr val="tx2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399DBD-03B7-8A4A-96A1-57D466B2A4DA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7ED201-DC4D-DD43-B1BA-D1C5FD977E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417353C-D9E4-E44B-9D53-0185AA1C22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3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AF0E0EB-99EB-934F-B161-D43EBAFC8027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4CADE0F-6FDA-D54D-BFD9-ED6127769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20E7FC-C51A-914A-9EF8-0BEB15E42502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F5D1C0F-74B3-8A4E-AAC6-F9A9FAAF8A5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24000" y="2088000"/>
            <a:ext cx="8496900" cy="4140000"/>
          </a:xfrm>
        </p:spPr>
        <p:txBody>
          <a:bodyPr/>
          <a:lstStyle/>
          <a:p>
            <a:pPr lvl="0"/>
            <a:r>
              <a:rPr lang="en-US" dirty="0"/>
              <a:t>Add chart/table/photo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C7E32C5-B4D2-3D4A-A247-46A7EA56E1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4000" y="1260000"/>
            <a:ext cx="8511887" cy="720000"/>
          </a:xfrm>
        </p:spPr>
        <p:txBody>
          <a:bodyPr anchor="t" anchorCtr="0"/>
          <a:lstStyle>
            <a:lvl1pPr algn="l">
              <a:defRPr sz="22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E9B0D2C-B5D7-6C4B-9F42-6AE0EBB91E5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ACCBCE4-4A50-C443-90B9-B0D714D23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3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E92B2F-3B5D-374E-8620-EC886CDC0815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587B805-39B4-A94D-A62A-73E51D01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82DC9D-C785-B94C-B406-965D6D8822FE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000" y="2088000"/>
            <a:ext cx="4140000" cy="4140000"/>
          </a:xfrm>
        </p:spPr>
        <p:txBody>
          <a:bodyPr/>
          <a:lstStyle>
            <a:lvl3pPr marL="108000" indent="-108000">
              <a:defRPr/>
            </a:lvl3pPr>
            <a:lvl4pPr marL="216000" indent="-108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Content Placeholder 11">
            <a:extLst>
              <a:ext uri="{FF2B5EF4-FFF2-40B4-BE49-F238E27FC236}">
                <a16:creationId xmlns:a16="http://schemas.microsoft.com/office/drawing/2014/main" id="{A6E03B43-8C85-3146-B22E-4FD9A082F70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643439" y="2088000"/>
            <a:ext cx="4140200" cy="4140200"/>
          </a:xfrm>
        </p:spPr>
        <p:txBody>
          <a:bodyPr/>
          <a:lstStyle/>
          <a:p>
            <a:pPr lvl="0"/>
            <a:r>
              <a:rPr lang="en-US" dirty="0"/>
              <a:t>Add chart/table/photo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9821578-A4C2-2446-878D-F5C9374995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4000" y="1260000"/>
            <a:ext cx="8461654" cy="720000"/>
          </a:xfrm>
        </p:spPr>
        <p:txBody>
          <a:bodyPr anchor="t" anchorCtr="0"/>
          <a:lstStyle>
            <a:lvl1pPr algn="l">
              <a:defRPr sz="22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4A134AF-19DB-7342-9C2D-414BDB13BA7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DA0BFA6-ECB6-FF41-8B37-CAC4ED156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60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09">
          <p15:clr>
            <a:srgbClr val="FBAE40"/>
          </p15:clr>
        </p15:guide>
        <p15:guide id="3" pos="38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739EBC3-2E79-AF4C-A385-42015A47076C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CAE3DF5-3A96-064D-B068-053221BE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FDDD87-ACE1-C04D-93D1-B1083ED83E11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120900" y="2088000"/>
            <a:ext cx="2700000" cy="414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000" y="2088000"/>
            <a:ext cx="2700000" cy="4140000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AB1F66A-DEB0-684D-B5D3-31629EAC14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22000" y="2088000"/>
            <a:ext cx="2700000" cy="4140000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74D620-F982-5441-BE6E-F7D4543A3C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4000" y="1260000"/>
            <a:ext cx="8507992" cy="720000"/>
          </a:xfrm>
        </p:spPr>
        <p:txBody>
          <a:bodyPr anchor="t" anchorCtr="0"/>
          <a:lstStyle>
            <a:lvl1pPr algn="l">
              <a:defRPr sz="22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A5BE87-C937-8640-BE27-67B42DE27C7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93504D2-B444-4F40-A6BA-E734F5A4E9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84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09">
          <p15:clr>
            <a:srgbClr val="FBAE40"/>
          </p15:clr>
        </p15:guide>
        <p15:guide id="3" pos="38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</a:extLst>
          </p:cNvPr>
          <p:cNvSpPr/>
          <p:nvPr/>
        </p:nvSpPr>
        <p:spPr>
          <a:xfrm>
            <a:off x="0" y="531342"/>
            <a:ext cx="4448554" cy="58429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tx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F9EB67-9E65-204A-B7A8-73B03B26A550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C6BEE00-4318-1C4F-A321-B3A75C2F47FD}"/>
              </a:ext>
            </a:extLst>
          </p:cNvPr>
          <p:cNvSpPr txBox="1">
            <a:spLocks/>
          </p:cNvSpPr>
          <p:nvPr/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/>
              <a:t>Title of Presentation</a:t>
            </a:r>
            <a:endParaRPr lang="en-GB" sz="825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1BF6B2-48A5-1B4F-B109-4AD86E66F171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A57B211-0045-2844-B5DA-1D7E13A68B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9900" y="1296000"/>
            <a:ext cx="4131000" cy="47520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6130" y="1661024"/>
            <a:ext cx="3714817" cy="3723776"/>
          </a:xfrm>
        </p:spPr>
        <p:txBody>
          <a:bodyPr anchor="t" anchorCtr="0"/>
          <a:lstStyle>
            <a:lvl1pPr algn="l">
              <a:lnSpc>
                <a:spcPct val="120000"/>
              </a:lnSpc>
              <a:defRPr sz="2250">
                <a:solidFill>
                  <a:schemeClr val="bg1"/>
                </a:solidFill>
                <a:latin typeface="+mj-lt"/>
              </a:defRPr>
            </a:lvl1pPr>
            <a:lvl2pPr algn="ctr">
              <a:defRPr>
                <a:solidFill>
                  <a:schemeClr val="accent4"/>
                </a:solidFill>
              </a:defRPr>
            </a:lvl2pPr>
            <a:lvl3pPr algn="ctr">
              <a:defRPr>
                <a:solidFill>
                  <a:schemeClr val="accent4"/>
                </a:solidFill>
              </a:defRPr>
            </a:lvl3pPr>
            <a:lvl4pPr algn="ctr">
              <a:defRPr>
                <a:solidFill>
                  <a:schemeClr val="accent4"/>
                </a:solidFill>
              </a:defRPr>
            </a:lvl4pPr>
            <a:lvl5pPr algn="ctr"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GB" dirty="0"/>
              <a:t>”Quote or statement”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3E1636A-7E1C-4042-8E40-337CB68DC02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8609E81-C585-8744-AD73-8C072DF858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6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</a:extLst>
          </p:cNvPr>
          <p:cNvSpPr/>
          <p:nvPr/>
        </p:nvSpPr>
        <p:spPr>
          <a:xfrm>
            <a:off x="4695447" y="531342"/>
            <a:ext cx="4448554" cy="5842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F9EB67-9E65-204A-B7A8-73B03B26A550}"/>
              </a:ext>
            </a:extLst>
          </p:cNvPr>
          <p:cNvSpPr/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C6BEE00-4318-1C4F-A321-B3A75C2F47FD}"/>
              </a:ext>
            </a:extLst>
          </p:cNvPr>
          <p:cNvSpPr txBox="1">
            <a:spLocks/>
          </p:cNvSpPr>
          <p:nvPr/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100" b="0" i="0" kern="120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/>
              <a:t>Title of Presentation</a:t>
            </a:r>
            <a:endParaRPr lang="en-GB" sz="825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1BF6B2-48A5-1B4F-B109-4AD86E66F171}"/>
              </a:ext>
            </a:extLst>
          </p:cNvPr>
          <p:cNvCxnSpPr/>
          <p:nvPr/>
        </p:nvCxnSpPr>
        <p:spPr>
          <a:xfrm>
            <a:off x="0" y="6372000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A57B211-0045-2844-B5DA-1D7E13A68B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4000" y="1296000"/>
            <a:ext cx="4131000" cy="47520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1576" y="1661024"/>
            <a:ext cx="3714817" cy="3723776"/>
          </a:xfrm>
        </p:spPr>
        <p:txBody>
          <a:bodyPr anchor="t" anchorCtr="0"/>
          <a:lstStyle>
            <a:lvl1pPr algn="l">
              <a:lnSpc>
                <a:spcPct val="120000"/>
              </a:lnSpc>
              <a:defRPr sz="2250">
                <a:solidFill>
                  <a:schemeClr val="bg1"/>
                </a:solidFill>
                <a:latin typeface="+mj-lt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“Quote or statement”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43E513C-589A-FF49-BFDE-0A7D8FB554D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82C24E9-6FCE-4248-BF58-7BFF398BEA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372" y="228166"/>
            <a:ext cx="1449229" cy="4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1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78353D-46A7-2448-89A2-82D8D5FD3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5E140-9D5F-0646-BC1E-1FBC73E96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825625"/>
            <a:ext cx="85455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8502E10-5E11-A544-894B-482862B46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4000" y="6516000"/>
            <a:ext cx="3528000" cy="216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825" b="0" i="0" cap="none" spc="0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E3D3D65-06BB-1F41-B8A0-F90D4CA08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78000" y="6516000"/>
            <a:ext cx="360000" cy="18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216D9713-5423-4660-97B4-148064DCC4F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763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  <p:sldLayoutId id="2147484175" r:id="rId12"/>
    <p:sldLayoutId id="2147484176" r:id="rId13"/>
    <p:sldLayoutId id="2147484177" r:id="rId14"/>
    <p:sldLayoutId id="2147484178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5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45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tabLst/>
        <a:defRPr sz="12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45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tabLst>
          <a:tab pos="94500" algn="l"/>
        </a:tabLst>
        <a:defRPr sz="900" kern="1200">
          <a:solidFill>
            <a:schemeClr val="tx2"/>
          </a:solidFill>
          <a:latin typeface="+mn-lt"/>
          <a:ea typeface="+mn-ea"/>
          <a:cs typeface="+mn-cs"/>
        </a:defRPr>
      </a:lvl2pPr>
      <a:lvl3pPr marL="94500" indent="-94500" algn="l" defTabSz="94500" rtl="0" eaLnBrk="1" latinLnBrk="0" hangingPunct="1">
        <a:lnSpc>
          <a:spcPct val="105000"/>
        </a:lnSpc>
        <a:spcBef>
          <a:spcPts val="0"/>
        </a:spcBef>
        <a:buFont typeface="System Font Regular"/>
        <a:buChar char="–"/>
        <a:tabLst>
          <a:tab pos="94500" algn="l"/>
        </a:tabLst>
        <a:defRPr sz="900" kern="1200">
          <a:solidFill>
            <a:schemeClr val="tx2"/>
          </a:solidFill>
          <a:latin typeface="+mn-lt"/>
          <a:ea typeface="+mn-ea"/>
          <a:cs typeface="+mn-cs"/>
        </a:defRPr>
      </a:lvl3pPr>
      <a:lvl4pPr marL="216000" indent="-108000" algn="l" defTabSz="94500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tabLst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45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>
          <a:tab pos="94500" algn="l"/>
        </a:tabLst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62000" indent="-162000" algn="l" defTabSz="94500" rtl="0" eaLnBrk="1" latinLnBrk="0" hangingPunct="1">
        <a:lnSpc>
          <a:spcPct val="105000"/>
        </a:lnSpc>
        <a:spcBef>
          <a:spcPts val="0"/>
        </a:spcBef>
        <a:spcAft>
          <a:spcPts val="450"/>
        </a:spcAft>
        <a:buFont typeface="+mj-lt"/>
        <a:buAutoNum type="arabicPeriod"/>
        <a:tabLst>
          <a:tab pos="94500" algn="l"/>
        </a:tabLst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2000" indent="-162000" algn="l" defTabSz="94500" rtl="0" eaLnBrk="1" latinLnBrk="0" hangingPunct="1">
        <a:lnSpc>
          <a:spcPct val="105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>
          <a:tab pos="94500" algn="l"/>
        </a:tabLst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45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tabLst>
          <a:tab pos="94500" algn="l"/>
        </a:tabLst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45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tabLst>
          <a:tab pos="94500" algn="l"/>
        </a:tabLst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up.com/uk/brm6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797EFC7B-551F-4FE5-B791-7CDDC23356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2573338"/>
            <a:ext cx="7772400" cy="765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3200">
                <a:ea typeface="ＭＳ Ｐゴシック" panose="020B0600070205080204" pitchFamily="34" charset="-128"/>
              </a:rPr>
              <a:t>Business Research Methods</a:t>
            </a:r>
            <a:br>
              <a:rPr lang="en-GB" altLang="en-US" sz="3200">
                <a:ea typeface="ＭＳ Ｐゴシック" panose="020B0600070205080204" pitchFamily="34" charset="-128"/>
              </a:rPr>
            </a:br>
            <a:r>
              <a:rPr lang="en-GB" altLang="en-US" sz="3200">
                <a:ea typeface="ＭＳ Ｐゴシック" panose="020B0600070205080204" pitchFamily="34" charset="-128"/>
              </a:rPr>
              <a:t>6</a:t>
            </a:r>
            <a:r>
              <a:rPr lang="en-GB" altLang="en-US" sz="3200" baseline="30000">
                <a:ea typeface="ＭＳ Ｐゴシック" panose="020B0600070205080204" pitchFamily="34" charset="-128"/>
              </a:rPr>
              <a:t>th</a:t>
            </a:r>
            <a:r>
              <a:rPr lang="en-GB" altLang="en-US" sz="3200">
                <a:ea typeface="ＭＳ Ｐゴシック" panose="020B0600070205080204" pitchFamily="34" charset="-128"/>
              </a:rPr>
              <a:t> edition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49701020-B70A-4307-A482-E83CCB928FC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50938" y="4284663"/>
            <a:ext cx="6400800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Chapter 2</a:t>
            </a:r>
          </a:p>
          <a:p>
            <a:r>
              <a:rPr lang="en-GB" altLang="en-US" i="0">
                <a:ea typeface="ＭＳ Ｐゴシック" panose="020B0600070205080204" pitchFamily="34" charset="-128"/>
              </a:rPr>
              <a:t>Business research strategies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>
            <a:extLst>
              <a:ext uri="{FF2B5EF4-FFF2-40B4-BE49-F238E27FC236}">
                <a16:creationId xmlns:a16="http://schemas.microsoft.com/office/drawing/2014/main" id="{C735CD76-2875-47D4-84CD-417D0F4323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200" dirty="0">
                <a:ea typeface="ＭＳ Ｐゴシック" panose="020B0600070205080204" pitchFamily="34" charset="-128"/>
              </a:rPr>
              <a:t>Despite sometimes being an applied subject solving practical problems in organizations, a basic understanding of philosophy remains essential</a:t>
            </a:r>
          </a:p>
          <a:p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</a:p>
          <a:p>
            <a:r>
              <a:rPr lang="en-US" altLang="en-US" sz="2200" dirty="0">
                <a:ea typeface="ＭＳ Ｐゴシック" panose="020B0600070205080204" pitchFamily="34" charset="-128"/>
              </a:rPr>
              <a:t>Important for generating valuable knowledge about reality 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7411" name="Title 2">
            <a:extLst>
              <a:ext uri="{FF2B5EF4-FFF2-40B4-BE49-F238E27FC236}">
                <a16:creationId xmlns:a16="http://schemas.microsoft.com/office/drawing/2014/main" id="{D60484D4-E000-4E6E-ADD9-6BAD478E00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Philosophical assumptions in business research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>
            <a:extLst>
              <a:ext uri="{FF2B5EF4-FFF2-40B4-BE49-F238E27FC236}">
                <a16:creationId xmlns:a16="http://schemas.microsoft.com/office/drawing/2014/main" id="{6837DF31-7A32-43B2-B269-43BB79BB0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7848600" cy="401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What is (or should be) considered acceptable knowledge?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Can the social world be studied ‘scientifically’?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Is it appropriate to apply the methods of the natural sciences to social science research?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Positivism and interpretivism are contrasting approaches</a:t>
            </a: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FB818F39-0B33-496C-A41F-A19A89994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Epistemological considerations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5">
            <a:extLst>
              <a:ext uri="{FF2B5EF4-FFF2-40B4-BE49-F238E27FC236}">
                <a16:creationId xmlns:a16="http://schemas.microsoft.com/office/drawing/2014/main" id="{397D4A0C-C1B0-421D-90CD-3B1FF2EF0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537" y="1358900"/>
            <a:ext cx="8229601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 Only phenomena and hence knowledge confirmed by the senses can genuinely be warranted as knowledge (phenomenalism)</a:t>
            </a:r>
          </a:p>
          <a:p>
            <a:pPr>
              <a:buFont typeface="Arial" panose="020B0604020202020204" pitchFamily="34" charset="0"/>
              <a:buChar char="•"/>
            </a:pPr>
            <a:endParaRPr lang="en-IE" altLang="en-US" sz="2000" dirty="0">
              <a:solidFill>
                <a:schemeClr val="tx2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 The purpose of theory is to generate hypotheses that can be tested and that will allow explanations of laws to be assessed (deductivism)</a:t>
            </a:r>
          </a:p>
          <a:p>
            <a:pPr>
              <a:buFont typeface="Arial" panose="020B0604020202020204" pitchFamily="34" charset="0"/>
              <a:buChar char="•"/>
            </a:pPr>
            <a:endParaRPr lang="en-IE" altLang="en-US" sz="2000" dirty="0">
              <a:solidFill>
                <a:schemeClr val="tx2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 Knowledge is arrived at by gathering facts that provide the basis for laws (inductivism)</a:t>
            </a:r>
          </a:p>
          <a:p>
            <a:pPr>
              <a:buFont typeface="Arial" panose="020B0604020202020204" pitchFamily="34" charset="0"/>
              <a:buChar char="•"/>
            </a:pPr>
            <a:endParaRPr lang="en-IE" altLang="en-US" sz="2000" dirty="0">
              <a:solidFill>
                <a:schemeClr val="tx2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 Science must (and can) be conducted in a way that is value-free (i.e. objective)</a:t>
            </a:r>
          </a:p>
          <a:p>
            <a:pPr>
              <a:buFont typeface="Arial" panose="020B0604020202020204" pitchFamily="34" charset="0"/>
              <a:buChar char="•"/>
            </a:pPr>
            <a:endParaRPr lang="en-IE" altLang="en-US" sz="2000" dirty="0">
              <a:solidFill>
                <a:schemeClr val="tx2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2"/>
                </a:solidFill>
                <a:latin typeface="+mn-lt"/>
              </a:rPr>
              <a:t> There is a clear distinction between scientific statements and normative statements and the former are the true domain of the scientist</a:t>
            </a:r>
            <a:endParaRPr lang="en-IE" alt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7E0381DB-3B92-4C2B-9719-BA9FD243BA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Positivism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>
            <a:extLst>
              <a:ext uri="{FF2B5EF4-FFF2-40B4-BE49-F238E27FC236}">
                <a16:creationId xmlns:a16="http://schemas.microsoft.com/office/drawing/2014/main" id="{67D5E222-F554-47FC-A8C3-3F633B15F2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448779"/>
            <a:ext cx="7772400" cy="490554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defRPr/>
            </a:pP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Interpretivism</a:t>
            </a:r>
            <a:r>
              <a:rPr lang="en-GB" altLang="en-US" sz="2200" dirty="0">
                <a:solidFill>
                  <a:schemeClr val="accent2"/>
                </a:solidFill>
                <a:ea typeface="ＭＳ Ｐゴシック" pitchFamily="34" charset="-128"/>
                <a:cs typeface="Courier New" pitchFamily="49" charset="0"/>
              </a:rPr>
              <a:t> </a:t>
            </a: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is taken to denote an alternative to positivism</a:t>
            </a:r>
          </a:p>
          <a:p>
            <a:pPr marL="0" indent="0" algn="just">
              <a:buFontTx/>
              <a:buNone/>
              <a:defRPr/>
            </a:pPr>
            <a:endParaRPr lang="en-GB" altLang="en-US" sz="2200" dirty="0">
              <a:ea typeface="ＭＳ Ｐゴシック" pitchFamily="34" charset="-128"/>
              <a:cs typeface="Courier New" pitchFamily="49" charset="0"/>
            </a:endParaRPr>
          </a:p>
          <a:p>
            <a:pPr marL="0" indent="0">
              <a:defRPr/>
            </a:pP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It is predicated upon the view that a strategy is required that respects the differences between people and the objects of the natural sciences and therefore requires the social scientist to grasp the subjective meaning of</a:t>
            </a:r>
            <a:r>
              <a:rPr lang="en-GB" altLang="en-US" sz="2200" dirty="0">
                <a:solidFill>
                  <a:schemeClr val="tx2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ea typeface="ＭＳ Ｐゴシック" pitchFamily="34" charset="-128"/>
                <a:cs typeface="Courier New" pitchFamily="49" charset="0"/>
              </a:rPr>
              <a:t> </a:t>
            </a: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social action</a:t>
            </a:r>
          </a:p>
          <a:p>
            <a:pPr marL="0" indent="0" algn="just">
              <a:defRPr/>
            </a:pPr>
            <a:endParaRPr lang="en-GB" altLang="en-US" sz="2200" dirty="0">
              <a:ea typeface="ＭＳ Ｐゴシック" pitchFamily="34" charset="-128"/>
              <a:cs typeface="Courier New" pitchFamily="49" charset="0"/>
            </a:endParaRPr>
          </a:p>
          <a:p>
            <a:pPr marL="0" indent="0" algn="just">
              <a:defRPr/>
            </a:pP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 Derives from:</a:t>
            </a:r>
          </a:p>
          <a:p>
            <a:pPr marL="742950" lvl="1" indent="-342900" algn="just">
              <a:buFont typeface="Arial" panose="020B0604020202020204" pitchFamily="34" charset="0"/>
              <a:buChar char="•"/>
              <a:defRPr/>
            </a:pP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Weber's notion of </a:t>
            </a:r>
            <a:r>
              <a:rPr lang="en-GB" altLang="en-US" sz="2200" i="1" dirty="0">
                <a:ea typeface="ＭＳ Ｐゴシック" pitchFamily="34" charset="-128"/>
                <a:cs typeface="Courier New" pitchFamily="49" charset="0"/>
              </a:rPr>
              <a:t>Verstehen</a:t>
            </a: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; </a:t>
            </a:r>
          </a:p>
          <a:p>
            <a:pPr marL="742950" lvl="1" indent="-342900" algn="just">
              <a:buFont typeface="Arial" panose="020B0604020202020204" pitchFamily="34" charset="0"/>
              <a:buChar char="•"/>
              <a:defRPr/>
            </a:pP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the hermeneutic-phenomenological tradition; </a:t>
            </a:r>
          </a:p>
          <a:p>
            <a:pPr marL="742950" lvl="1" indent="-342900" algn="just">
              <a:buFont typeface="Arial" panose="020B0604020202020204" pitchFamily="34" charset="0"/>
              <a:buChar char="•"/>
              <a:defRPr/>
            </a:pPr>
            <a:r>
              <a:rPr lang="en-GB" altLang="en-US" sz="2200" dirty="0">
                <a:ea typeface="ＭＳ Ｐゴシック" pitchFamily="34" charset="-128"/>
                <a:cs typeface="Courier New" pitchFamily="49" charset="0"/>
              </a:rPr>
              <a:t>symbolic interactionism</a:t>
            </a:r>
            <a:endParaRPr lang="en-GB" altLang="en-US" sz="2200" dirty="0">
              <a:ea typeface="ＭＳ Ｐゴシック" pitchFamily="34" charset="-128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9E0FB9A9-D76F-4D73-9B7A-547BE8F4E4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Interpretivism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>
            <a:extLst>
              <a:ext uri="{FF2B5EF4-FFF2-40B4-BE49-F238E27FC236}">
                <a16:creationId xmlns:a16="http://schemas.microsoft.com/office/drawing/2014/main" id="{08A0E70E-26BC-4BA4-B12A-B992281BC91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85763" y="1449388"/>
            <a:ext cx="8461375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>
                <a:ea typeface="ＭＳ Ｐゴシック" panose="020B0600070205080204" pitchFamily="34" charset="-128"/>
              </a:rPr>
              <a:t>Realism shares two features with positivism: 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US" altLang="en-US" sz="2000" dirty="0">
                <a:ea typeface="ＭＳ Ｐゴシック" panose="020B0600070205080204" pitchFamily="34" charset="-128"/>
              </a:rPr>
              <a:t>a belief that the natural and the social sciences can and should apply the same approach to data collection and explanation;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US" altLang="en-US" sz="2000" dirty="0">
                <a:ea typeface="ＭＳ Ｐゴシック" panose="020B0600070205080204" pitchFamily="34" charset="-128"/>
              </a:rPr>
              <a:t>a commitment to the view that there is an external reality to which scientists direct their attention (in other words, there is a reality that is separate from our descriptions of it)</a:t>
            </a:r>
          </a:p>
          <a:p>
            <a:endParaRPr lang="en-US" altLang="en-US" sz="2000" dirty="0">
              <a:ea typeface="ＭＳ Ｐゴシック" panose="020B0600070205080204" pitchFamily="34" charset="-128"/>
            </a:endParaRP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There are two forms of realism:</a:t>
            </a:r>
            <a:endParaRPr lang="en-IE" altLang="en-US" sz="2000" dirty="0">
              <a:ea typeface="ＭＳ Ｐゴシック" panose="020B0600070205080204" pitchFamily="34" charset="-128"/>
            </a:endParaRPr>
          </a:p>
          <a:p>
            <a:pPr marL="457200" lvl="1" indent="-457200">
              <a:buFont typeface="+mj-lt"/>
              <a:buAutoNum type="arabicPeriod"/>
            </a:pPr>
            <a:r>
              <a:rPr lang="en-GB" altLang="en-US" sz="2000" b="1" dirty="0">
                <a:ea typeface="ＭＳ Ｐゴシック" panose="020B0600070205080204" pitchFamily="34" charset="-128"/>
              </a:rPr>
              <a:t>Empirical realism </a:t>
            </a:r>
            <a:r>
              <a:rPr lang="en-GB" altLang="en-US" sz="2000" dirty="0">
                <a:ea typeface="ＭＳ Ｐゴシック" panose="020B0600070205080204" pitchFamily="34" charset="-128"/>
              </a:rPr>
              <a:t>simply asserts that, through use of appropriate methods, reality can be understood</a:t>
            </a:r>
            <a:endParaRPr lang="en-IE" altLang="en-US" sz="2000" dirty="0">
              <a:ea typeface="ＭＳ Ｐゴシック" panose="020B0600070205080204" pitchFamily="34" charset="-128"/>
            </a:endParaRPr>
          </a:p>
          <a:p>
            <a:pPr marL="457200" lvl="1" indent="-457200">
              <a:buFont typeface="+mj-lt"/>
              <a:buAutoNum type="arabicPeriod"/>
            </a:pPr>
            <a:r>
              <a:rPr lang="en-GB" altLang="en-US" sz="2000" b="1" dirty="0">
                <a:ea typeface="ＭＳ Ｐゴシック" panose="020B0600070205080204" pitchFamily="34" charset="-128"/>
              </a:rPr>
              <a:t>Critical realism </a:t>
            </a:r>
            <a:r>
              <a:rPr lang="en-GB" altLang="en-US" sz="2000" dirty="0">
                <a:ea typeface="ＭＳ Ｐゴシック" panose="020B0600070205080204" pitchFamily="34" charset="-128"/>
              </a:rPr>
              <a:t>is a specific form of realism which recognizes the reality of the natural order and the events and discourses of the social world</a:t>
            </a:r>
            <a:endParaRPr lang="en-IE" altLang="en-US" sz="2000" dirty="0">
              <a:ea typeface="ＭＳ Ｐゴシック" panose="020B0600070205080204" pitchFamily="34" charset="-128"/>
            </a:endParaRPr>
          </a:p>
        </p:txBody>
      </p:sp>
      <p:sp>
        <p:nvSpPr>
          <p:cNvPr id="22531" name="Title 2">
            <a:extLst>
              <a:ext uri="{FF2B5EF4-FFF2-40B4-BE49-F238E27FC236}">
                <a16:creationId xmlns:a16="http://schemas.microsoft.com/office/drawing/2014/main" id="{129E34C9-6054-43F6-8D4B-B2822AA5ACC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Realism 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:a16="http://schemas.microsoft.com/office/drawing/2014/main" id="{570F17A7-987E-4209-BEB7-7270B7D47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" y="1449388"/>
            <a:ext cx="80549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spcBef>
                <a:spcPct val="20000"/>
              </a:spcBef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Social ontology: the nature of social entities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What kind of objects exist in the social world?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Do social entities exist independently of our perceptions of them?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Is social reality external to social actors or constructed by them?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E6047E1C-F21E-492A-83A3-1EA2B724A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Ontological considerations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id="{25879B8A-0895-4D65-833F-FCD207AF92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0" y="1724025"/>
            <a:ext cx="77724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400" b="1" dirty="0">
                <a:ea typeface="ＭＳ Ｐゴシック" panose="020B0600070205080204" pitchFamily="34" charset="-128"/>
              </a:rPr>
              <a:t>Objectivism</a:t>
            </a:r>
            <a:r>
              <a:rPr lang="en-GB" altLang="en-US" sz="2400" dirty="0">
                <a:ea typeface="ＭＳ Ｐゴシック" panose="020B0600070205080204" pitchFamily="34" charset="-128"/>
              </a:rPr>
              <a:t> is an ontological position that asserts that social phenomena and their meanings have an existence that is independent of social actors</a:t>
            </a:r>
          </a:p>
          <a:p>
            <a:endParaRPr lang="en-GB" altLang="en-US" sz="2400" dirty="0">
              <a:ea typeface="ＭＳ Ｐゴシック" panose="020B0600070205080204" pitchFamily="34" charset="-128"/>
            </a:endParaRPr>
          </a:p>
          <a:p>
            <a:r>
              <a:rPr lang="en-GB" altLang="en-US" sz="2400" dirty="0">
                <a:ea typeface="ＭＳ Ｐゴシック" panose="020B0600070205080204" pitchFamily="34" charset="-128"/>
              </a:rPr>
              <a:t>It implies that social phenomena and the categories that we use in everyday discourse have an existence that is independent or separate from actors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3BFB3E5A-69F1-406A-B8B2-4C15F7024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What is objectivism?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>
            <a:extLst>
              <a:ext uri="{FF2B5EF4-FFF2-40B4-BE49-F238E27FC236}">
                <a16:creationId xmlns:a16="http://schemas.microsoft.com/office/drawing/2014/main" id="{39E81CBA-CEFC-481B-A1F7-AE08A91157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3901" y="1538790"/>
            <a:ext cx="8133023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200" dirty="0">
                <a:ea typeface="ＭＳ Ｐゴシック" panose="020B0600070205080204" pitchFamily="34" charset="-128"/>
              </a:rPr>
              <a:t>Constructionism is an ontological position which asserts that social phenomena and their meanings are continually being accomplished by social actors </a:t>
            </a:r>
          </a:p>
          <a:p>
            <a:r>
              <a:rPr lang="en-GB" altLang="en-US" sz="2200" dirty="0">
                <a:ea typeface="ＭＳ Ｐゴシック" panose="020B0600070205080204" pitchFamily="34" charset="-128"/>
              </a:rPr>
              <a:t>It implies that: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social phenomena and categories are produced through social interaction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social phenomena and categories are in a constant state of revision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researchers' own accounts of the social world are constructions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knowledge is indeterminate </a:t>
            </a:r>
          </a:p>
          <a:p>
            <a:r>
              <a:rPr lang="en-GB" altLang="en-US" sz="2200" dirty="0">
                <a:ea typeface="ＭＳ Ｐゴシック" panose="020B0600070205080204" pitchFamily="34" charset="-128"/>
              </a:rPr>
              <a:t>Also referred to as </a:t>
            </a:r>
            <a:r>
              <a:rPr lang="en-GB" altLang="en-US" sz="2200" b="1" dirty="0">
                <a:ea typeface="ＭＳ Ｐゴシック" panose="020B0600070205080204" pitchFamily="34" charset="-128"/>
              </a:rPr>
              <a:t>constructivism</a:t>
            </a:r>
            <a:r>
              <a:rPr lang="en-GB" altLang="en-US" sz="2200" dirty="0">
                <a:ea typeface="ＭＳ Ｐゴシック" panose="020B0600070205080204" pitchFamily="34" charset="-128"/>
              </a:rPr>
              <a:t> </a:t>
            </a:r>
          </a:p>
          <a:p>
            <a:endParaRPr lang="en-GB" altLang="en-US" sz="2000" dirty="0">
              <a:ea typeface="ＭＳ Ｐゴシック" panose="020B0600070205080204" pitchFamily="34" charset="-128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83FADA32-79E4-455D-B6F1-92953B5BE1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04813"/>
            <a:ext cx="77724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What is constructionism?</a:t>
            </a:r>
            <a:r>
              <a:rPr lang="en-GB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502E6183-FB72-4F18-9D5D-C91CA35401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7225" y="1719263"/>
            <a:ext cx="8145463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0">
              <a:buFontTx/>
              <a:buNone/>
            </a:pPr>
            <a:r>
              <a:rPr lang="en-GB" altLang="en-US" sz="2200" dirty="0">
                <a:ea typeface="ＭＳ Ｐゴシック" panose="020B0600070205080204" pitchFamily="34" charset="-128"/>
              </a:rPr>
              <a:t>A </a:t>
            </a:r>
            <a:r>
              <a:rPr lang="en-GB" altLang="en-US" sz="2200" b="1" dirty="0">
                <a:ea typeface="ＭＳ Ｐゴシック" panose="020B0600070205080204" pitchFamily="34" charset="-128"/>
              </a:rPr>
              <a:t>paradigm</a:t>
            </a:r>
            <a:r>
              <a:rPr lang="en-GB" altLang="en-US" sz="2200" dirty="0">
                <a:ea typeface="ＭＳ Ｐゴシック" panose="020B0600070205080204" pitchFamily="34" charset="-128"/>
              </a:rPr>
              <a:t> is a cluster of beliefs and dictates that  influences: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what </a:t>
            </a:r>
            <a:r>
              <a:rPr lang="en-GB" altLang="en-US" sz="22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should be studied;</a:t>
            </a:r>
            <a:r>
              <a:rPr lang="en-GB" altLang="en-US" sz="2200" dirty="0">
                <a:ea typeface="ＭＳ Ｐゴシック" panose="020B0600070205080204" pitchFamily="34" charset="-128"/>
              </a:rPr>
              <a:t>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how research should be conducted;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how results should be interpreted.</a:t>
            </a:r>
            <a:endParaRPr lang="en-GB" altLang="en-US" sz="2200" dirty="0">
              <a:ea typeface="ＭＳ Ｐゴシック" panose="020B0600070205080204" pitchFamily="34" charset="-128"/>
            </a:endParaRPr>
          </a:p>
          <a:p>
            <a:pPr indent="0">
              <a:buFontTx/>
              <a:buNone/>
            </a:pPr>
            <a:endParaRPr lang="en-GB" altLang="en-US" sz="2200" dirty="0">
              <a:ea typeface="ＭＳ Ｐゴシック" panose="020B0600070205080204" pitchFamily="34" charset="-128"/>
            </a:endParaRPr>
          </a:p>
          <a:p>
            <a:pPr indent="0">
              <a:buFontTx/>
              <a:buNone/>
            </a:pPr>
            <a:r>
              <a:rPr lang="en-GB" altLang="en-US" sz="22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Social science </a:t>
            </a:r>
            <a:r>
              <a:rPr lang="en-GB" altLang="en-US" sz="2200" dirty="0">
                <a:ea typeface="ＭＳ Ｐゴシック" panose="020B0600070205080204" pitchFamily="34" charset="-128"/>
              </a:rPr>
              <a:t>consists of competing paradigms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1419C0C1-8D00-4DEA-9926-0A1BE5C025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50"/>
            <a:ext cx="77724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What is the role of a paradigm?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5" name="Text Box 15">
            <a:extLst>
              <a:ext uri="{FF2B5EF4-FFF2-40B4-BE49-F238E27FC236}">
                <a16:creationId xmlns:a16="http://schemas.microsoft.com/office/drawing/2014/main" id="{D65E9D5C-9453-4E05-8E6E-132F03FDD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825" y="6043613"/>
            <a:ext cx="1746250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tx2"/>
                </a:solidFill>
                <a:latin typeface="+mj-lt"/>
              </a:rPr>
              <a:t>Regulatory</a:t>
            </a:r>
          </a:p>
        </p:txBody>
      </p:sp>
      <p:sp>
        <p:nvSpPr>
          <p:cNvPr id="20497" name="Text Box 17">
            <a:extLst>
              <a:ext uri="{FF2B5EF4-FFF2-40B4-BE49-F238E27FC236}">
                <a16:creationId xmlns:a16="http://schemas.microsoft.com/office/drawing/2014/main" id="{ADEF3198-49EF-4326-B373-F0F50E920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4050" y="2146300"/>
            <a:ext cx="304800" cy="3444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tx2"/>
                </a:solidFill>
                <a:latin typeface="+mj-lt"/>
              </a:rPr>
              <a:t>Objectivist</a:t>
            </a:r>
          </a:p>
        </p:txBody>
      </p:sp>
      <p:graphicFrame>
        <p:nvGraphicFramePr>
          <p:cNvPr id="6" name="Group 3">
            <a:extLst>
              <a:ext uri="{FF2B5EF4-FFF2-40B4-BE49-F238E27FC236}">
                <a16:creationId xmlns:a16="http://schemas.microsoft.com/office/drawing/2014/main" id="{2A53D35E-1CB0-45C7-92F9-13AB52D72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262613"/>
              </p:ext>
            </p:extLst>
          </p:nvPr>
        </p:nvGraphicFramePr>
        <p:xfrm>
          <a:off x="1187450" y="1685925"/>
          <a:ext cx="6858000" cy="4217988"/>
        </p:xfrm>
        <a:graphic>
          <a:graphicData uri="http://schemas.openxmlformats.org/drawingml/2006/table">
            <a:tbl>
              <a:tblPr firstRow="1"/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6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Radical humanist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Individuals need emancipation from the social arrangement of organizations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Radical structuralist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Structural power relationships result in conflict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1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Interpretative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Organizations do not exist apart from the perceptions of people working in them – study their experiences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rgbClr val="000000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Functionalist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Problem-solving orientation leading to rational explanation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496" name="Text Box 16">
            <a:extLst>
              <a:ext uri="{FF2B5EF4-FFF2-40B4-BE49-F238E27FC236}">
                <a16:creationId xmlns:a16="http://schemas.microsoft.com/office/drawing/2014/main" id="{95C64219-1ABC-4515-9F9C-AB12E3028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1917700"/>
            <a:ext cx="304800" cy="3749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000" b="1" dirty="0">
                <a:solidFill>
                  <a:schemeClr val="tx2"/>
                </a:solidFill>
                <a:latin typeface="+mj-lt"/>
              </a:rPr>
              <a:t>Subjectivist</a:t>
            </a:r>
          </a:p>
        </p:txBody>
      </p:sp>
      <p:sp>
        <p:nvSpPr>
          <p:cNvPr id="20494" name="Text Box 14">
            <a:extLst>
              <a:ext uri="{FF2B5EF4-FFF2-40B4-BE49-F238E27FC236}">
                <a16:creationId xmlns:a16="http://schemas.microsoft.com/office/drawing/2014/main" id="{240633CE-13ED-442C-9727-95FF5F325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288" y="1179513"/>
            <a:ext cx="1544637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2400" b="1" dirty="0">
                <a:solidFill>
                  <a:schemeClr val="tx2"/>
                </a:solidFill>
                <a:latin typeface="+mj-lt"/>
              </a:rPr>
              <a:t>Radical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6F6EC903-529E-4DEA-A349-F34BCEEA8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Social paradigms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>
            <a:extLst>
              <a:ext uri="{FF2B5EF4-FFF2-40B4-BE49-F238E27FC236}">
                <a16:creationId xmlns:a16="http://schemas.microsoft.com/office/drawing/2014/main" id="{A7FE5D53-BF69-4A45-9E98-619F32BE1C2C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GB" altLang="en-US" sz="2200" dirty="0">
                <a:ea typeface="ＭＳ Ｐゴシック" panose="020B0600070205080204" pitchFamily="34" charset="-128"/>
              </a:rPr>
              <a:t>This chapter explores: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the nature of the relationship between theory and research);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epistemological issues;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ontological issues;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how these issues relate to the widely used types of research strategy, quantitative and qualitative research;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the ways in which values and practical issues are also central to business research</a:t>
            </a:r>
            <a:endParaRPr lang="en-IE" altLang="en-US" sz="2200" dirty="0">
              <a:ea typeface="ＭＳ Ｐゴシック" panose="020B0600070205080204" pitchFamily="34" charset="-128"/>
            </a:endParaRPr>
          </a:p>
          <a:p>
            <a:endParaRPr lang="en-IE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7171" name="Title 2">
            <a:extLst>
              <a:ext uri="{FF2B5EF4-FFF2-40B4-BE49-F238E27FC236}">
                <a16:creationId xmlns:a16="http://schemas.microsoft.com/office/drawing/2014/main" id="{DC0B8696-D591-4107-B890-8233E791CA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Chapter overview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>
            <a:extLst>
              <a:ext uri="{FF2B5EF4-FFF2-40B4-BE49-F238E27FC236}">
                <a16:creationId xmlns:a16="http://schemas.microsoft.com/office/drawing/2014/main" id="{9B8DCE29-C475-48CF-B20B-0B13BCDC2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792288"/>
            <a:ext cx="83708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 b="1" dirty="0">
                <a:solidFill>
                  <a:schemeClr val="tx2"/>
                </a:solidFill>
                <a:latin typeface="+mn-lt"/>
              </a:rPr>
              <a:t>Quantitative research</a:t>
            </a:r>
            <a:r>
              <a:rPr lang="en-US" altLang="en-US" sz="2200" dirty="0">
                <a:solidFill>
                  <a:schemeClr val="tx2"/>
                </a:solidFill>
                <a:latin typeface="+mn-lt"/>
              </a:rPr>
              <a:t> is a research strategy that emphasizes quantification in the collection and analysis of data and that: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entails a deductive approach to the relationship between theory and research, in which the emphasis is on the testing of theories;</a:t>
            </a:r>
            <a:endParaRPr lang="en-IE" altLang="en-US" sz="2200" dirty="0">
              <a:solidFill>
                <a:schemeClr val="tx2"/>
              </a:solidFill>
              <a:latin typeface="+mn-lt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has incorporated the practices and norms of the natural scientific model and of positivism in particular; and</a:t>
            </a:r>
            <a:endParaRPr lang="en-IE" altLang="en-US" sz="2200" dirty="0">
              <a:solidFill>
                <a:schemeClr val="tx2"/>
              </a:solidFill>
              <a:latin typeface="+mn-lt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takes a view of social reality as an external, objective reality.</a:t>
            </a:r>
          </a:p>
          <a:p>
            <a:pPr>
              <a:spcBef>
                <a:spcPct val="20000"/>
              </a:spcBef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</a:pPr>
            <a:endParaRPr lang="en-GB" altLang="en-US" sz="2000" dirty="0">
              <a:solidFill>
                <a:srgbClr val="000000"/>
              </a:solidFill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FD0032E5-EB74-4DBF-AC76-1D6791ABC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2444" y="0"/>
            <a:ext cx="8229600" cy="98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>
                <a:ea typeface="ＭＳ Ｐゴシック" panose="020B0600070205080204" pitchFamily="34" charset="-128"/>
              </a:rPr>
              <a:t>Research strategy: </a:t>
            </a:r>
            <a:br>
              <a:rPr lang="en-GB" altLang="en-US" dirty="0">
                <a:ea typeface="ＭＳ Ｐゴシック" panose="020B0600070205080204" pitchFamily="34" charset="-128"/>
              </a:rPr>
            </a:br>
            <a:r>
              <a:rPr lang="en-GB" altLang="en-US" dirty="0">
                <a:ea typeface="ＭＳ Ｐゴシック" panose="020B0600070205080204" pitchFamily="34" charset="-128"/>
              </a:rPr>
              <a:t>quantitative research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>
            <a:extLst>
              <a:ext uri="{FF2B5EF4-FFF2-40B4-BE49-F238E27FC236}">
                <a16:creationId xmlns:a16="http://schemas.microsoft.com/office/drawing/2014/main" id="{A0747D2D-D8C1-45A3-AC21-B5E98CF3E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8780"/>
            <a:ext cx="7772400" cy="463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A measurement of social variables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Common research designs: </a:t>
            </a:r>
            <a:r>
              <a:rPr lang="en-GB" altLang="en-US" sz="2200" i="1" dirty="0">
                <a:solidFill>
                  <a:schemeClr val="tx2"/>
                </a:solidFill>
                <a:latin typeface="+mn-lt"/>
              </a:rPr>
              <a:t>surveys</a:t>
            </a: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 and  </a:t>
            </a:r>
            <a:r>
              <a:rPr lang="en-GB" altLang="en-US" sz="2200" i="1" dirty="0">
                <a:solidFill>
                  <a:schemeClr val="tx2"/>
                </a:solidFill>
                <a:latin typeface="+mn-lt"/>
              </a:rPr>
              <a:t>experiments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i="1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Numerical and statistical data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Deductive theory testing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Positivist epistemology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Objectivist view of reality as external to social actors</a:t>
            </a: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F3734049-5F23-4A19-B7C9-FF4A2CE9C0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Features of quantitative research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D7BBB5-56C6-4434-B092-6976D342911A}"/>
              </a:ext>
            </a:extLst>
          </p:cNvPr>
          <p:cNvSpPr txBox="1"/>
          <p:nvPr/>
        </p:nvSpPr>
        <p:spPr>
          <a:xfrm>
            <a:off x="341312" y="1583794"/>
            <a:ext cx="7966103" cy="45455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2200" b="1" dirty="0">
                <a:solidFill>
                  <a:schemeClr val="tx2"/>
                </a:solidFill>
              </a:rPr>
              <a:t>Qualitative research </a:t>
            </a:r>
            <a:r>
              <a:rPr lang="en-GB" sz="2200" dirty="0">
                <a:solidFill>
                  <a:schemeClr val="tx2"/>
                </a:solidFill>
              </a:rPr>
              <a:t>is a research strategy that emphasizes words rather than quantification in the collection and analysis of data and that: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2"/>
                </a:solidFill>
              </a:rPr>
              <a:t>predominantly emphasizes an inductive approach to the relationship between theory and research, in which the emphasis is placed on the generation of theories;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</a:rPr>
              <a:t>has rejected the practices and norms of the natural scientific model and of positivism in particular preference for an emphasis on the ways in which individuals interpret their social world; and</a:t>
            </a:r>
            <a:endParaRPr lang="en-IE" altLang="en-US" sz="2200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</a:rPr>
              <a:t>takes a view of social reality as a constantly shifting emergent property of individuals’ creation.</a:t>
            </a:r>
            <a:endParaRPr lang="en-IE" altLang="en-US" sz="2200" dirty="0">
              <a:solidFill>
                <a:schemeClr val="tx2"/>
              </a:solidFill>
            </a:endParaRPr>
          </a:p>
          <a:p>
            <a:pPr algn="l"/>
            <a:endParaRPr lang="en-GB" sz="2200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BF88CE8F-1B26-4882-913C-23CDCECE4D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0"/>
            <a:ext cx="8229600" cy="98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Research strategy:</a:t>
            </a:r>
            <a:br>
              <a:rPr lang="en-GB" altLang="en-US">
                <a:ea typeface="ＭＳ Ｐゴシック" panose="020B0600070205080204" pitchFamily="34" charset="-128"/>
              </a:rPr>
            </a:br>
            <a:r>
              <a:rPr lang="en-GB" altLang="en-US">
                <a:ea typeface="ＭＳ Ｐゴシック" panose="020B0600070205080204" pitchFamily="34" charset="-128"/>
              </a:rPr>
              <a:t>qualitative research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6FFD68B0-41DB-4B26-A188-72EA13822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1857375"/>
            <a:ext cx="73914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Understanding the subjective meanings held by actors (interpretivist epistemology)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Common methods: interviews, ethnography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Data are words, texts, and stories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Inductive approach: theory emerges from data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Social constructionist ontology</a:t>
            </a: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EB2F87D0-5EDD-4378-B763-27C526A148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Features of qualitative research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6">
            <a:extLst>
              <a:ext uri="{FF2B5EF4-FFF2-40B4-BE49-F238E27FC236}">
                <a16:creationId xmlns:a16="http://schemas.microsoft.com/office/drawing/2014/main" id="{8F161419-D20D-49FB-867D-AB9140466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817688"/>
            <a:ext cx="74295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 It is possible to combine quantitative and qualitative strategies within a research project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 Abildgaard et al. (2020): work is an exemplar mixed methods study investigating participatory organisational interventions. Argued for the benefit and addition of qualitative research to explore the 3 company's contexts.</a:t>
            </a:r>
          </a:p>
          <a:p>
            <a:endParaRPr lang="en-GB" altLang="en-US" sz="2000" dirty="0">
              <a:latin typeface="OUP Argo Light" pitchFamily="34" charset="0"/>
            </a:endParaRPr>
          </a:p>
          <a:p>
            <a:pPr>
              <a:buFontTx/>
              <a:buChar char="-"/>
            </a:pPr>
            <a:endParaRPr lang="en-GB" altLang="en-US" sz="2400" dirty="0">
              <a:latin typeface="OUP Argo Light" pitchFamily="34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256AE604-2AB1-4BD3-A3FB-4788119CA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Mixed methods research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1">
            <a:extLst>
              <a:ext uri="{FF2B5EF4-FFF2-40B4-BE49-F238E27FC236}">
                <a16:creationId xmlns:a16="http://schemas.microsoft.com/office/drawing/2014/main" id="{E7AF1136-13F7-4775-833B-2320BEC927D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36613" y="1989138"/>
            <a:ext cx="7772400" cy="270000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ＭＳ Ｐゴシック" panose="020B0600070205080204" pitchFamily="34" charset="-128"/>
              </a:rPr>
              <a:t>Organizational</a:t>
            </a:r>
            <a:endParaRPr lang="en-IE" altLang="en-US" sz="24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ＭＳ Ｐゴシック" panose="020B0600070205080204" pitchFamily="34" charset="-128"/>
              </a:rPr>
              <a:t>Historical</a:t>
            </a:r>
            <a:endParaRPr lang="en-IE" altLang="en-US" sz="24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ＭＳ Ｐゴシック" panose="020B0600070205080204" pitchFamily="34" charset="-128"/>
              </a:rPr>
              <a:t>Political</a:t>
            </a:r>
            <a:endParaRPr lang="en-IE" altLang="en-US" sz="24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ＭＳ Ｐゴシック" panose="020B0600070205080204" pitchFamily="34" charset="-128"/>
              </a:rPr>
              <a:t>Ethical</a:t>
            </a:r>
            <a:endParaRPr lang="en-IE" altLang="en-US" sz="24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ＭＳ Ｐゴシック" panose="020B0600070205080204" pitchFamily="34" charset="-128"/>
              </a:rPr>
              <a:t>Evidential</a:t>
            </a:r>
            <a:endParaRPr lang="en-IE" altLang="en-US" sz="24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altLang="en-US" sz="2400" dirty="0">
                <a:ea typeface="ＭＳ Ｐゴシック" panose="020B0600070205080204" pitchFamily="34" charset="-128"/>
              </a:rPr>
              <a:t>Personal</a:t>
            </a:r>
          </a:p>
        </p:txBody>
      </p:sp>
      <p:sp>
        <p:nvSpPr>
          <p:cNvPr id="36867" name="Title 2">
            <a:extLst>
              <a:ext uri="{FF2B5EF4-FFF2-40B4-BE49-F238E27FC236}">
                <a16:creationId xmlns:a16="http://schemas.microsoft.com/office/drawing/2014/main" id="{012679DD-01C3-4393-8DF1-0E1F8CCAA3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06515" y="233363"/>
            <a:ext cx="8937485" cy="98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/>
            <a:r>
              <a:rPr lang="en-US" altLang="en-US" sz="2800" dirty="0">
                <a:ea typeface="ＭＳ Ｐゴシック" panose="020B0600070205080204" pitchFamily="34" charset="-128"/>
              </a:rPr>
              <a:t>Factors influencing researchers’ choice of methods </a:t>
            </a:r>
            <a:endParaRPr lang="en-IE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id="{540B6ED8-88B6-491D-BEAC-E015EB6EFE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6125" y="1763713"/>
            <a:ext cx="77724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200" dirty="0">
                <a:ea typeface="ＭＳ Ｐゴシック" panose="020B0600070205080204" pitchFamily="34" charset="-128"/>
              </a:rPr>
              <a:t>May influence or determine choices on: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research strategy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design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method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resources and costs</a:t>
            </a:r>
          </a:p>
          <a:p>
            <a:pPr>
              <a:buFontTx/>
              <a:buNone/>
            </a:pPr>
            <a:endParaRPr lang="en-GB" altLang="en-US" sz="2200" dirty="0">
              <a:ea typeface="ＭＳ Ｐゴシック" panose="020B0600070205080204" pitchFamily="34" charset="-128"/>
            </a:endParaRPr>
          </a:p>
          <a:p>
            <a:r>
              <a:rPr lang="en-GB" altLang="en-US" sz="2200" dirty="0">
                <a:ea typeface="ＭＳ Ｐゴシック" panose="020B0600070205080204" pitchFamily="34" charset="-128"/>
              </a:rPr>
              <a:t>May be influenced or determined by: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nature of the topic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people being investigated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political acceptability</a:t>
            </a: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FCCD84F3-C4AF-4680-A012-F302CA7DA1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Practical considerations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Content Placeholder 3">
            <a:extLst>
              <a:ext uri="{FF2B5EF4-FFF2-40B4-BE49-F238E27FC236}">
                <a16:creationId xmlns:a16="http://schemas.microsoft.com/office/drawing/2014/main" id="{61672953-C194-4050-A330-BB745E2C236A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685800" y="1600200"/>
            <a:ext cx="7772400" cy="39866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Relevance to practitioners and the fundamental purpose of business research</a:t>
            </a:r>
          </a:p>
          <a:p>
            <a:endParaRPr lang="en-IE" altLang="en-US" sz="22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Quantitative and qualitative research constitute different approaches to social investigation</a:t>
            </a:r>
          </a:p>
          <a:p>
            <a:endParaRPr lang="en-IE" altLang="en-US" sz="22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Theory can be depicted as something that precedes research or as something that emerges out of it</a:t>
            </a:r>
          </a:p>
          <a:p>
            <a:endParaRPr lang="en-IE" altLang="en-US" sz="2200" dirty="0">
              <a:ea typeface="ＭＳ Ｐゴシック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Epistemological considerations influence research strategy</a:t>
            </a:r>
            <a:endParaRPr lang="en-IE" altLang="en-US" sz="2200" dirty="0">
              <a:ea typeface="ＭＳ Ｐゴシック" panose="020B0600070205080204" pitchFamily="34" charset="-128"/>
            </a:endParaRPr>
          </a:p>
        </p:txBody>
      </p:sp>
      <p:sp>
        <p:nvSpPr>
          <p:cNvPr id="39938" name="Title 2">
            <a:extLst>
              <a:ext uri="{FF2B5EF4-FFF2-40B4-BE49-F238E27FC236}">
                <a16:creationId xmlns:a16="http://schemas.microsoft.com/office/drawing/2014/main" id="{F7768A5D-BAB4-420E-BCF0-303D5BD639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36538"/>
            <a:ext cx="8229600" cy="852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Key points 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1">
            <a:extLst>
              <a:ext uri="{FF2B5EF4-FFF2-40B4-BE49-F238E27FC236}">
                <a16:creationId xmlns:a16="http://schemas.microsoft.com/office/drawing/2014/main" id="{8E62EB4B-B1F6-4FDD-9149-B2B5459AA58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76250" y="2814638"/>
            <a:ext cx="8296275" cy="173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Check out more on business research strategies at: </a:t>
            </a:r>
          </a:p>
          <a:p>
            <a:pPr marL="0" indent="0" algn="ctr">
              <a:buFontTx/>
              <a:buNone/>
            </a:pPr>
            <a:r>
              <a:rPr lang="en-US" altLang="en-US" sz="2400" dirty="0">
                <a:solidFill>
                  <a:schemeClr val="accent2"/>
                </a:solidFill>
                <a:ea typeface="ＭＳ Ｐゴシック" panose="020B0600070205080204" pitchFamily="34" charset="-128"/>
                <a:hlinkClick r:id="rId3"/>
              </a:rPr>
              <a:t>www.oup.com/uk/brm6e</a:t>
            </a:r>
            <a:endParaRPr lang="en-IE" altLang="en-US" sz="2400" dirty="0">
              <a:solidFill>
                <a:schemeClr val="accent2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0963" name="Title 2">
            <a:extLst>
              <a:ext uri="{FF2B5EF4-FFF2-40B4-BE49-F238E27FC236}">
                <a16:creationId xmlns:a16="http://schemas.microsoft.com/office/drawing/2014/main" id="{E083E2DE-E77E-4254-8A37-47F4D9DBB3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Reminder: online resources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1">
            <a:extLst>
              <a:ext uri="{FF2B5EF4-FFF2-40B4-BE49-F238E27FC236}">
                <a16:creationId xmlns:a16="http://schemas.microsoft.com/office/drawing/2014/main" id="{043D05FC-3012-4DE7-8039-F18440D350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200" dirty="0">
                <a:ea typeface="ＭＳ Ｐゴシック" panose="020B0600070205080204" pitchFamily="34" charset="-128"/>
              </a:rPr>
              <a:t>‘Research strategy’ refers to the overall approach taken in your research project </a:t>
            </a:r>
          </a:p>
          <a:p>
            <a:endParaRPr lang="en-US" altLang="en-US" sz="2200" dirty="0">
              <a:ea typeface="ＭＳ Ｐゴシック" panose="020B0600070205080204" pitchFamily="34" charset="-128"/>
            </a:endParaRPr>
          </a:p>
          <a:p>
            <a:r>
              <a:rPr lang="en-US" altLang="en-US" sz="2200" dirty="0">
                <a:ea typeface="ＭＳ Ｐゴシック" panose="020B0600070205080204" pitchFamily="34" charset="-128"/>
              </a:rPr>
              <a:t>‘Theory’ is the most common meaning as a way of explaining observed patterns of association between phenomena </a:t>
            </a:r>
          </a:p>
        </p:txBody>
      </p:sp>
      <p:sp>
        <p:nvSpPr>
          <p:cNvPr id="8195" name="Title 2">
            <a:extLst>
              <a:ext uri="{FF2B5EF4-FFF2-40B4-BE49-F238E27FC236}">
                <a16:creationId xmlns:a16="http://schemas.microsoft.com/office/drawing/2014/main" id="{99F03937-5134-45DD-A590-40C05766BC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Research strategy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>
            <a:extLst>
              <a:ext uri="{FF2B5EF4-FFF2-40B4-BE49-F238E27FC236}">
                <a16:creationId xmlns:a16="http://schemas.microsoft.com/office/drawing/2014/main" id="{38723EE5-185D-4FAE-9917-378E3EFD3CDA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85800" y="1677988"/>
            <a:ext cx="77724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Business research does not exist in isolation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ea typeface="ＭＳ Ｐゴシック" panose="020B0600070205080204" pitchFamily="34" charset="-128"/>
              </a:rPr>
              <a:t>Link between social reality and research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ea typeface="ＭＳ Ｐゴシック" panose="020B0600070205080204" pitchFamily="34" charset="-128"/>
              </a:rPr>
              <a:t>Link between business research methods and practice connect with wider social relations </a:t>
            </a:r>
          </a:p>
          <a:p>
            <a:pPr lvl="1"/>
            <a:endParaRPr lang="en-US" altLang="en-US" sz="2000" dirty="0">
              <a:ea typeface="ＭＳ Ｐゴシック" panose="020B0600070205080204" pitchFamily="34" charset="-128"/>
            </a:endParaRP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Understanding the link between theory and research </a:t>
            </a:r>
          </a:p>
          <a:p>
            <a:pPr lvl="1"/>
            <a:r>
              <a:rPr lang="en-US" altLang="en-US" sz="2200" dirty="0">
                <a:ea typeface="ＭＳ Ｐゴシック" panose="020B0600070205080204" pitchFamily="34" charset="-128"/>
              </a:rPr>
              <a:t>There are two key issues here: </a:t>
            </a:r>
          </a:p>
          <a:p>
            <a:pPr lvl="2"/>
            <a:r>
              <a:rPr lang="en-US" altLang="en-US" sz="2200" dirty="0">
                <a:ea typeface="ＭＳ Ｐゴシック" panose="020B0600070205080204" pitchFamily="34" charset="-128"/>
              </a:rPr>
              <a:t>What form of theory is being referred to?</a:t>
            </a:r>
          </a:p>
          <a:p>
            <a:pPr lvl="2"/>
            <a:r>
              <a:rPr lang="en-US" altLang="en-US" sz="2200" dirty="0">
                <a:ea typeface="ＭＳ Ｐゴシック" panose="020B0600070205080204" pitchFamily="34" charset="-128"/>
              </a:rPr>
              <a:t>Is data collected to test theories or build them</a:t>
            </a:r>
            <a:r>
              <a:rPr lang="en-US" altLang="en-US" dirty="0">
                <a:ea typeface="ＭＳ Ｐゴシック" panose="020B0600070205080204" pitchFamily="34" charset="-128"/>
              </a:rPr>
              <a:t>?</a:t>
            </a:r>
          </a:p>
          <a:p>
            <a:pPr lvl="2">
              <a:buFontTx/>
              <a:buNone/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  <p:sp>
        <p:nvSpPr>
          <p:cNvPr id="9219" name="Title 2">
            <a:extLst>
              <a:ext uri="{FF2B5EF4-FFF2-40B4-BE49-F238E27FC236}">
                <a16:creationId xmlns:a16="http://schemas.microsoft.com/office/drawing/2014/main" id="{B327E9DE-E760-46A8-8E9F-3B37538AD51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Theory and Research 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F3BA65D-F2ED-4CE3-9533-3E7822D22F0B}"/>
              </a:ext>
            </a:extLst>
          </p:cNvPr>
          <p:cNvSpPr txBox="1"/>
          <p:nvPr/>
        </p:nvSpPr>
        <p:spPr>
          <a:xfrm>
            <a:off x="239113" y="4104075"/>
            <a:ext cx="8596313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schemeClr val="tx2"/>
                </a:solidFill>
                <a:latin typeface="+mn-lt"/>
              </a:rPr>
              <a:t>Middle-range theories typically guide business research.</a:t>
            </a:r>
          </a:p>
          <a:p>
            <a:pPr>
              <a:defRPr/>
            </a:pPr>
            <a:r>
              <a:rPr lang="en-GB" sz="2200" dirty="0">
                <a:solidFill>
                  <a:schemeClr val="tx2"/>
                </a:solidFill>
                <a:latin typeface="+mn-lt"/>
              </a:rPr>
              <a:t>e.g. Merton (1967) suggests these consist of explanation of social phenomena which can be explored using empirical data of various kinds </a:t>
            </a:r>
          </a:p>
        </p:txBody>
      </p:sp>
      <p:sp>
        <p:nvSpPr>
          <p:cNvPr id="11268" name="Content Placeholder 3">
            <a:extLst>
              <a:ext uri="{FF2B5EF4-FFF2-40B4-BE49-F238E27FC236}">
                <a16:creationId xmlns:a16="http://schemas.microsoft.com/office/drawing/2014/main" id="{36307CDA-82D0-495F-BEB6-5FE150BDE7FE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648200" y="1600201"/>
            <a:ext cx="4100513" cy="27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GB" altLang="en-US" sz="2200" b="1" dirty="0">
                <a:ea typeface="ＭＳ Ｐゴシック" panose="020B0600070205080204" pitchFamily="34" charset="-128"/>
              </a:rPr>
              <a:t>Middle-range theories</a:t>
            </a:r>
            <a:r>
              <a:rPr lang="en-GB" altLang="en-US" sz="2200" dirty="0">
                <a:ea typeface="ＭＳ Ｐゴシック" panose="020B0600070205080204" pitchFamily="34" charset="-128"/>
              </a:rPr>
              <a:t>, e.g.: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Strategic choice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Trait theory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Contingency theory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200" dirty="0">
                <a:ea typeface="ＭＳ Ｐゴシック" panose="020B0600070205080204" pitchFamily="34" charset="-128"/>
              </a:rPr>
              <a:t>Labour Process theory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7D13E472-C301-4695-8FA3-4A0725A156BE}"/>
              </a:ext>
            </a:extLst>
          </p:cNvPr>
          <p:cNvSpPr txBox="1">
            <a:spLocks/>
          </p:cNvSpPr>
          <p:nvPr/>
        </p:nvSpPr>
        <p:spPr bwMode="auto">
          <a:xfrm>
            <a:off x="239113" y="1560128"/>
            <a:ext cx="4316413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GB" altLang="en-US" sz="2200" b="1" dirty="0">
                <a:solidFill>
                  <a:schemeClr val="tx2"/>
                </a:solidFill>
                <a:latin typeface="+mn-lt"/>
              </a:rPr>
              <a:t>Grand theories</a:t>
            </a: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,</a:t>
            </a:r>
            <a:r>
              <a:rPr lang="en-GB" altLang="en-US" sz="22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e.g.: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Structural functionalism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Symbolic Interactionism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Critical theory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Poststructuralism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Structuration theory</a:t>
            </a:r>
            <a:endParaRPr lang="en-GB" altLang="en-US" sz="22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266" name="Title 1">
            <a:extLst>
              <a:ext uri="{FF2B5EF4-FFF2-40B4-BE49-F238E27FC236}">
                <a16:creationId xmlns:a16="http://schemas.microsoft.com/office/drawing/2014/main" id="{223CF3F7-0769-4FD6-A514-D4BEEF90C8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Theories come at two levels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AFEAB638-6A35-483C-BB77-86639CBA4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643063"/>
            <a:ext cx="739140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Deductivism: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Theory </a:t>
            </a:r>
            <a:r>
              <a:rPr lang="en-GB" altLang="en-US" sz="22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data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Explicit hypothesis to be confirmed or rejected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Quantitative research</a:t>
            </a:r>
          </a:p>
          <a:p>
            <a:pPr lvl="1">
              <a:spcBef>
                <a:spcPct val="20000"/>
              </a:spcBef>
              <a:buFontTx/>
              <a:buChar char="–"/>
            </a:pPr>
            <a:endParaRPr lang="en-GB" altLang="en-US" sz="2200" dirty="0">
              <a:solidFill>
                <a:schemeClr val="tx2"/>
              </a:solidFill>
              <a:latin typeface="+mn-lt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Inductivism: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Data </a:t>
            </a:r>
            <a:r>
              <a:rPr lang="en-GB" altLang="en-US" sz="22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 theory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Generalizable inferences from observations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GB" altLang="en-US" sz="2200" dirty="0">
                <a:solidFill>
                  <a:schemeClr val="tx2"/>
                </a:solidFill>
                <a:latin typeface="+mn-lt"/>
              </a:rPr>
              <a:t>Qualitative research /grounded theory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90239A09-5AB0-4341-B895-597E13834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Deductive and Inductive Theory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steps in the process of deduction shown in a flowchart are, 1. Theory; 2. Hypotheses; 3. Data collection; 4. Findings; 5. Hypotheses confirmed or rejected; 6. Revision of theory. ">
            <a:extLst>
              <a:ext uri="{FF2B5EF4-FFF2-40B4-BE49-F238E27FC236}">
                <a16:creationId xmlns:a16="http://schemas.microsoft.com/office/drawing/2014/main" id="{89865ECE-EF55-451B-9AE7-851B4D18C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326" y="1223754"/>
            <a:ext cx="3047348" cy="5198417"/>
          </a:xfrm>
          <a:prstGeom prst="rect">
            <a:avLst/>
          </a:prstGeom>
        </p:spPr>
      </p:pic>
      <p:sp>
        <p:nvSpPr>
          <p:cNvPr id="14338" name="Rectangle 2">
            <a:extLst>
              <a:ext uri="{FF2B5EF4-FFF2-40B4-BE49-F238E27FC236}">
                <a16:creationId xmlns:a16="http://schemas.microsoft.com/office/drawing/2014/main" id="{7C12B68D-D0A1-4C70-B0B4-841D1E49B2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>
                <a:ea typeface="ＭＳ Ｐゴシック" panose="020B0600070205080204" pitchFamily="34" charset="-128"/>
              </a:rPr>
              <a:t>The process of deduction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1">
            <a:extLst>
              <a:ext uri="{FF2B5EF4-FFF2-40B4-BE49-F238E27FC236}">
                <a16:creationId xmlns:a16="http://schemas.microsoft.com/office/drawing/2014/main" id="{525C58FE-C1C9-4182-975A-D7E68705B920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48443" y="1272944"/>
            <a:ext cx="8596313" cy="52163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There are three types of reasoning in organizational research:</a:t>
            </a:r>
          </a:p>
          <a:p>
            <a:pPr marL="0" indent="0">
              <a:buFontTx/>
              <a:buNone/>
            </a:pPr>
            <a:endParaRPr lang="en-US" altLang="en-US" sz="2200" dirty="0">
              <a:ea typeface="ＭＳ Ｐゴシック" panose="020B0600070205080204" pitchFamily="34" charset="-128"/>
            </a:endParaRPr>
          </a:p>
          <a:p>
            <a:pPr marL="539750" lvl="1" indent="-342900">
              <a:spcBef>
                <a:spcPct val="0"/>
              </a:spcBef>
              <a:buFontTx/>
              <a:buAutoNum type="arabicPeriod"/>
            </a:pPr>
            <a:r>
              <a:rPr lang="en-GB" altLang="en-US" sz="2000" b="1" dirty="0">
                <a:ea typeface="ＭＳ Ｐゴシック" panose="020B0600070205080204" pitchFamily="34" charset="-128"/>
              </a:rPr>
              <a:t>Theory-testing research: </a:t>
            </a:r>
            <a:r>
              <a:rPr lang="en-GB" altLang="en-US" sz="2000" dirty="0">
                <a:ea typeface="ＭＳ Ｐゴシック" panose="020B0600070205080204" pitchFamily="34" charset="-128"/>
              </a:rPr>
              <a:t>this involves developing hypotheses from </a:t>
            </a:r>
            <a:r>
              <a:rPr lang="en-GB" altLang="en-US" sz="2000" i="1" dirty="0">
                <a:ea typeface="ＭＳ Ｐゴシック" panose="020B0600070205080204" pitchFamily="34" charset="-128"/>
              </a:rPr>
              <a:t>a priori</a:t>
            </a:r>
            <a:r>
              <a:rPr lang="en-GB" altLang="en-US" sz="2000" dirty="0">
                <a:ea typeface="ＭＳ Ｐゴシック" panose="020B0600070205080204" pitchFamily="34" charset="-128"/>
              </a:rPr>
              <a:t> theoretical considerations, enabling them to be confirmed or disconfirmed through statistical inference</a:t>
            </a:r>
          </a:p>
          <a:p>
            <a:pPr marL="539750" lvl="1" indent="-342900">
              <a:spcBef>
                <a:spcPct val="0"/>
              </a:spcBef>
              <a:buFontTx/>
              <a:buAutoNum type="arabicPeriod"/>
            </a:pPr>
            <a:endParaRPr lang="en-IE" altLang="en-US" sz="2000" dirty="0">
              <a:ea typeface="ＭＳ Ｐゴシック" panose="020B0600070205080204" pitchFamily="34" charset="-128"/>
            </a:endParaRPr>
          </a:p>
          <a:p>
            <a:pPr marL="539750" lvl="1" indent="-342900">
              <a:spcBef>
                <a:spcPct val="0"/>
              </a:spcBef>
              <a:buFontTx/>
              <a:buAutoNum type="arabicPeriod"/>
            </a:pPr>
            <a:r>
              <a:rPr lang="en-GB" altLang="en-US" sz="2000" b="1" dirty="0">
                <a:ea typeface="ＭＳ Ｐゴシック" panose="020B0600070205080204" pitchFamily="34" charset="-128"/>
              </a:rPr>
              <a:t>Inductive case research</a:t>
            </a:r>
            <a:r>
              <a:rPr lang="en-GB" altLang="en-US" sz="2000" i="1" dirty="0">
                <a:ea typeface="ＭＳ Ｐゴシック" panose="020B0600070205080204" pitchFamily="34" charset="-128"/>
              </a:rPr>
              <a:t>:</a:t>
            </a:r>
            <a:r>
              <a:rPr lang="en-GB" altLang="en-US" sz="2000" dirty="0">
                <a:ea typeface="ＭＳ Ｐゴシック" panose="020B0600070205080204" pitchFamily="34" charset="-128"/>
              </a:rPr>
              <a:t> this involves theory being developed in a ‘data-driven manner’ using qualitative data, often taking a grounded theory approach</a:t>
            </a:r>
            <a:endParaRPr lang="en-IE" altLang="en-US" sz="2000" dirty="0">
              <a:ea typeface="ＭＳ Ｐゴシック" panose="020B0600070205080204" pitchFamily="34" charset="-128"/>
            </a:endParaRPr>
          </a:p>
          <a:p>
            <a:pPr marL="539750" lvl="1" indent="-342900">
              <a:spcBef>
                <a:spcPct val="0"/>
              </a:spcBef>
              <a:buFontTx/>
              <a:buAutoNum type="arabicPeriod"/>
            </a:pPr>
            <a:endParaRPr lang="en-GB" altLang="en-US" sz="2000" b="1" dirty="0">
              <a:ea typeface="ＭＳ Ｐゴシック" panose="020B0600070205080204" pitchFamily="34" charset="-128"/>
            </a:endParaRPr>
          </a:p>
          <a:p>
            <a:pPr marL="539750" lvl="1" indent="-342900">
              <a:spcBef>
                <a:spcPct val="0"/>
              </a:spcBef>
              <a:buFontTx/>
              <a:buAutoNum type="arabicPeriod"/>
            </a:pPr>
            <a:r>
              <a:rPr lang="en-GB" altLang="en-US" sz="2000" b="1" dirty="0">
                <a:ea typeface="ＭＳ Ｐゴシック" panose="020B0600070205080204" pitchFamily="34" charset="-128"/>
              </a:rPr>
              <a:t>Interpretive research: </a:t>
            </a:r>
            <a:r>
              <a:rPr lang="en-GB" altLang="en-US" sz="2000" dirty="0">
                <a:ea typeface="ＭＳ Ｐゴシック" panose="020B0600070205080204" pitchFamily="34" charset="-128"/>
              </a:rPr>
              <a:t>while this also involves qualitative data, theory is developed in quite a different way involving a dialogical process between theory and the empirical phenomenon; this results in the production of ‘reflexive narratives, not explanatory models or theoretical propositions’ (Mantere and Ketokivi, 2013: 75)</a:t>
            </a:r>
            <a:endParaRPr lang="en-IE" altLang="en-US" sz="2000" dirty="0">
              <a:ea typeface="ＭＳ Ｐゴシック" panose="020B0600070205080204" pitchFamily="34" charset="-128"/>
            </a:endParaRPr>
          </a:p>
        </p:txBody>
      </p:sp>
      <p:sp>
        <p:nvSpPr>
          <p:cNvPr id="15363" name="Title 2">
            <a:extLst>
              <a:ext uri="{FF2B5EF4-FFF2-40B4-BE49-F238E27FC236}">
                <a16:creationId xmlns:a16="http://schemas.microsoft.com/office/drawing/2014/main" id="{3EF73E13-B050-489D-9F7E-91205A6BEC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31800" y="280988"/>
            <a:ext cx="8229600" cy="98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Types of reasoning 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>
            <a:extLst>
              <a:ext uri="{FF2B5EF4-FFF2-40B4-BE49-F238E27FC236}">
                <a16:creationId xmlns:a16="http://schemas.microsoft.com/office/drawing/2014/main" id="{3DDE700D-41F3-4669-88B2-D72E31A27FA8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13556" y="1628800"/>
            <a:ext cx="8116888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200" dirty="0">
                <a:ea typeface="ＭＳ Ｐゴシック" panose="020B0600070205080204" pitchFamily="34" charset="-128"/>
              </a:rPr>
              <a:t>An increasingly popular approach</a:t>
            </a:r>
          </a:p>
          <a:p>
            <a:endParaRPr lang="en-US" altLang="en-US" sz="2200" dirty="0">
              <a:ea typeface="ＭＳ Ｐゴシック" panose="020B0600070205080204" pitchFamily="34" charset="-128"/>
            </a:endParaRPr>
          </a:p>
          <a:p>
            <a:r>
              <a:rPr lang="en-US" altLang="en-US" sz="2200" dirty="0">
                <a:ea typeface="ＭＳ Ｐゴシック" panose="020B0600070205080204" pitchFamily="34" charset="-128"/>
              </a:rPr>
              <a:t>Neither inductive nor deductive: abductive as a third way</a:t>
            </a:r>
          </a:p>
          <a:p>
            <a:endParaRPr lang="en-US" altLang="en-US" sz="2200" dirty="0">
              <a:ea typeface="ＭＳ Ｐゴシック" panose="020B0600070205080204" pitchFamily="34" charset="-128"/>
            </a:endParaRPr>
          </a:p>
          <a:p>
            <a:r>
              <a:rPr lang="en-US" altLang="en-US" sz="2200" dirty="0">
                <a:ea typeface="ＭＳ Ｐゴシック" panose="020B0600070205080204" pitchFamily="34" charset="-128"/>
              </a:rPr>
              <a:t>Based on pragmatist approach</a:t>
            </a:r>
          </a:p>
          <a:p>
            <a:endParaRPr lang="en-IE" altLang="en-US" sz="2200" dirty="0">
              <a:ea typeface="ＭＳ Ｐゴシック" panose="020B0600070205080204" pitchFamily="34" charset="-128"/>
            </a:endParaRPr>
          </a:p>
          <a:p>
            <a:r>
              <a:rPr lang="en-IE" altLang="en-US" sz="2200" dirty="0">
                <a:ea typeface="ＭＳ Ｐゴシック" panose="020B0600070205080204" pitchFamily="34" charset="-128"/>
              </a:rPr>
              <a:t>Starts with a puzzle or surprise and then seeks to explain it</a:t>
            </a:r>
          </a:p>
          <a:p>
            <a:endParaRPr lang="en-IE" altLang="en-US" sz="2200" dirty="0">
              <a:ea typeface="ＭＳ Ｐゴシック" panose="020B0600070205080204" pitchFamily="34" charset="-128"/>
            </a:endParaRPr>
          </a:p>
          <a:p>
            <a:r>
              <a:rPr lang="en-IE" altLang="en-US" sz="2200" dirty="0">
                <a:ea typeface="ＭＳ Ｐゴシック" panose="020B0600070205080204" pitchFamily="34" charset="-128"/>
              </a:rPr>
              <a:t>Involves the researcher selecting the ‘best’ explanation from competing explanations or interpretations of the data (Mantere and Ketokivi, 2013)</a:t>
            </a:r>
          </a:p>
        </p:txBody>
      </p:sp>
      <p:sp>
        <p:nvSpPr>
          <p:cNvPr id="16387" name="Title 2">
            <a:extLst>
              <a:ext uri="{FF2B5EF4-FFF2-40B4-BE49-F238E27FC236}">
                <a16:creationId xmlns:a16="http://schemas.microsoft.com/office/drawing/2014/main" id="{7AE0A01D-D505-431F-9FF6-0E1C220067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31800" y="280988"/>
            <a:ext cx="8229600" cy="98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Abduction </a:t>
            </a:r>
            <a:endParaRPr lang="en-IE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xford">
  <a:themeElements>
    <a:clrScheme name="Oxford - Print Ready">
      <a:dk1>
        <a:srgbClr val="011E41"/>
      </a:dk1>
      <a:lt1>
        <a:srgbClr val="FFFFFF"/>
      </a:lt1>
      <a:dk2>
        <a:srgbClr val="011E41"/>
      </a:dk2>
      <a:lt2>
        <a:srgbClr val="FFFFFF"/>
      </a:lt2>
      <a:accent1>
        <a:srgbClr val="0043E0"/>
      </a:accent1>
      <a:accent2>
        <a:srgbClr val="FD5820"/>
      </a:accent2>
      <a:accent3>
        <a:srgbClr val="005145"/>
      </a:accent3>
      <a:accent4>
        <a:srgbClr val="5F4261"/>
      </a:accent4>
      <a:accent5>
        <a:srgbClr val="F3A7B8"/>
      </a:accent5>
      <a:accent6>
        <a:srgbClr val="9B1827"/>
      </a:accent6>
      <a:hlink>
        <a:srgbClr val="000000"/>
      </a:hlink>
      <a:folHlink>
        <a:srgbClr val="011E41"/>
      </a:folHlink>
    </a:clrScheme>
    <a:fontScheme name="Oxford Uni Press">
      <a:majorFont>
        <a:latin typeface="DM Serif Displa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xford" id="{58D12C14-B1B4-4E2B-A6EB-05B30B0CAA70}" vid="{CB763E7D-26CF-4B95-A861-CFAE011C55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OUP_PowerPoint_template_-_print_ready</Template>
  <TotalTime>5224</TotalTime>
  <Words>1466</Words>
  <Application>Microsoft Office PowerPoint</Application>
  <PresentationFormat>On-screen Show (4:3)</PresentationFormat>
  <Paragraphs>223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ＭＳ Ｐゴシック</vt:lpstr>
      <vt:lpstr>Arial</vt:lpstr>
      <vt:lpstr>Calibri</vt:lpstr>
      <vt:lpstr>Courier New</vt:lpstr>
      <vt:lpstr>DM Serif Display</vt:lpstr>
      <vt:lpstr>Gibson Light</vt:lpstr>
      <vt:lpstr>Open Sans</vt:lpstr>
      <vt:lpstr>OUP Argo Light</vt:lpstr>
      <vt:lpstr>System Font Regular</vt:lpstr>
      <vt:lpstr>Times New Roman</vt:lpstr>
      <vt:lpstr>Wingdings</vt:lpstr>
      <vt:lpstr>Oxford</vt:lpstr>
      <vt:lpstr>Business Research Methods 6th edition</vt:lpstr>
      <vt:lpstr>Chapter overview</vt:lpstr>
      <vt:lpstr>Research strategy</vt:lpstr>
      <vt:lpstr>Theory and Research </vt:lpstr>
      <vt:lpstr>Theories come at two levels</vt:lpstr>
      <vt:lpstr>Deductive and Inductive Theory</vt:lpstr>
      <vt:lpstr>The process of deduction</vt:lpstr>
      <vt:lpstr>Types of reasoning </vt:lpstr>
      <vt:lpstr>Abduction </vt:lpstr>
      <vt:lpstr>Philosophical assumptions in business research</vt:lpstr>
      <vt:lpstr>Epistemological considerations</vt:lpstr>
      <vt:lpstr>Positivism</vt:lpstr>
      <vt:lpstr>Interpretivism</vt:lpstr>
      <vt:lpstr>Realism </vt:lpstr>
      <vt:lpstr>Ontological considerations</vt:lpstr>
      <vt:lpstr>What is objectivism? </vt:lpstr>
      <vt:lpstr>What is constructionism? </vt:lpstr>
      <vt:lpstr>What is the role of a paradigm?</vt:lpstr>
      <vt:lpstr>Social paradigms</vt:lpstr>
      <vt:lpstr>Research strategy:  quantitative research</vt:lpstr>
      <vt:lpstr>Features of quantitative research</vt:lpstr>
      <vt:lpstr>Research strategy: qualitative research</vt:lpstr>
      <vt:lpstr>Features of qualitative research</vt:lpstr>
      <vt:lpstr>Mixed methods research</vt:lpstr>
      <vt:lpstr>Factors influencing researchers’ choice of methods </vt:lpstr>
      <vt:lpstr>Practical considerations</vt:lpstr>
      <vt:lpstr>Key points </vt:lpstr>
      <vt:lpstr>Reminder: online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Kate Hilton</dc:creator>
  <cp:lastModifiedBy>PEMBLE, Daisy</cp:lastModifiedBy>
  <cp:revision>228</cp:revision>
  <cp:lastPrinted>2001-09-10T07:46:38Z</cp:lastPrinted>
  <dcterms:created xsi:type="dcterms:W3CDTF">2004-05-24T13:26:03Z</dcterms:created>
  <dcterms:modified xsi:type="dcterms:W3CDTF">2022-01-11T15:21:58Z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2021-11-08T16:30:24Z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82e7dc2c-1671-4e20-b338-f2a0c230d457</vt:lpwstr>
  </property>
  <property fmtid="{D5CDD505-2E9C-101B-9397-08002B2CF9AE}" pid="8" name="MSIP_Label_be5cb09a-2992-49d6-8ac9-5f63e7b1ad2f_ContentBits">
    <vt:lpwstr>0</vt:lpwstr>
  </property>
</Properties>
</file>