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68" r:id="rId4"/>
    <p:sldId id="269" r:id="rId5"/>
    <p:sldId id="274" r:id="rId6"/>
    <p:sldId id="270" r:id="rId7"/>
    <p:sldId id="271" r:id="rId8"/>
    <p:sldId id="272" r:id="rId9"/>
    <p:sldId id="273" r:id="rId10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418">
          <p15:clr>
            <a:srgbClr val="A4A3A4"/>
          </p15:clr>
        </p15:guide>
        <p15:guide id="3" orient="horz" pos="3793">
          <p15:clr>
            <a:srgbClr val="A4A3A4"/>
          </p15:clr>
        </p15:guide>
        <p15:guide id="4" orient="horz" pos="636">
          <p15:clr>
            <a:srgbClr val="A4A3A4"/>
          </p15:clr>
        </p15:guide>
        <p15:guide id="5" pos="2880">
          <p15:clr>
            <a:srgbClr val="A4A3A4"/>
          </p15:clr>
        </p15:guide>
        <p15:guide id="6" pos="144">
          <p15:clr>
            <a:srgbClr val="A4A3A4"/>
          </p15:clr>
        </p15:guide>
        <p15:guide id="7" pos="5602" userDrawn="1">
          <p15:clr>
            <a:srgbClr val="A4A3A4"/>
          </p15:clr>
        </p15:guide>
        <p15:guide id="8" orient="horz" pos="3539" userDrawn="1">
          <p15:clr>
            <a:srgbClr val="A4A3A4"/>
          </p15:clr>
        </p15:guide>
        <p15:guide id="9" orient="horz" pos="3430" userDrawn="1">
          <p15:clr>
            <a:srgbClr val="A4A3A4"/>
          </p15:clr>
        </p15:guide>
        <p15:guide id="10" pos="545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663" autoAdjust="0"/>
    <p:restoredTop sz="94660"/>
  </p:normalViewPr>
  <p:slideViewPr>
    <p:cSldViewPr>
      <p:cViewPr varScale="1">
        <p:scale>
          <a:sx n="108" d="100"/>
          <a:sy n="108" d="100"/>
        </p:scale>
        <p:origin x="1818" y="108"/>
      </p:cViewPr>
      <p:guideLst>
        <p:guide orient="horz" pos="2160"/>
        <p:guide orient="horz" pos="418"/>
        <p:guide orient="horz" pos="3793"/>
        <p:guide orient="horz" pos="636"/>
        <p:guide pos="2880"/>
        <p:guide pos="144"/>
        <p:guide pos="5602"/>
        <p:guide orient="horz" pos="3539"/>
        <p:guide orient="horz" pos="3430"/>
        <p:guide pos="545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57607" cy="57607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AA88AA-0CF7-49AF-9991-219FB5A159B5}" type="datetimeFigureOut">
              <a:rPr lang="en-US" smtClean="0"/>
              <a:t>2/23/2022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FE1EA-F46E-40ED-B3D6-EC97718CB6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834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9707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0873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1248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2425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2929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0697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5746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7919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FF6AA8-7765-49E9-BF98-4CE7BE966817}" type="datetime1">
              <a:rPr lang="en-US" smtClean="0"/>
              <a:t>2/23/2022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6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2B895A-16C9-4E4D-87D8-1D66714AEF67}" type="datetime1">
              <a:rPr lang="en-US" smtClean="0"/>
              <a:t>2/23/2022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383C95-968D-4D70-89F6-2A509BADE73D}" type="datetime1">
              <a:rPr lang="en-US" smtClean="0"/>
              <a:t>2/23/2022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8049AF-B159-47ED-A1F9-C31B75B73B3B}" type="datetime1">
              <a:rPr lang="en-US" smtClean="0"/>
              <a:t>2/23/2022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802713-F9DD-4653-8995-E5FB4C179CF8}" type="datetime1">
              <a:rPr lang="en-US" smtClean="0"/>
              <a:t>2/23/2022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6330696"/>
            <a:ext cx="1164336" cy="52730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26589" y="475673"/>
            <a:ext cx="2290821" cy="1057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656909" y="1780922"/>
            <a:ext cx="5830181" cy="35229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52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ACD9E-9D07-4B46-96A2-BAD67C68AF4B}" type="datetime1">
              <a:rPr lang="en-US" smtClean="0"/>
              <a:t>2/23/2022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69993" y="6533642"/>
            <a:ext cx="153670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8822" y="475673"/>
            <a:ext cx="6509591" cy="1399742"/>
          </a:xfrm>
          <a:prstGeom prst="rect">
            <a:avLst/>
          </a:prstGeom>
        </p:spPr>
        <p:txBody>
          <a:bodyPr vert="horz" wrap="square" lIns="0" tIns="136525" rIns="0" bIns="0" rtlCol="0">
            <a:spAutoFit/>
          </a:bodyPr>
          <a:lstStyle/>
          <a:p>
            <a:pPr algn="ctr"/>
            <a:r>
              <a:rPr lang="en-US" dirty="0"/>
              <a:t>COMPLETE LAND LAW</a:t>
            </a:r>
            <a:br>
              <a:rPr lang="en-US" dirty="0"/>
            </a:br>
            <a:r>
              <a:rPr lang="en-US" sz="2700" dirty="0"/>
              <a:t>Text, Cases, and Materials</a:t>
            </a:r>
            <a:br>
              <a:rPr lang="en-US" dirty="0"/>
            </a:br>
            <a:r>
              <a:rPr sz="2200" i="0" spc="-10" dirty="0">
                <a:solidFill>
                  <a:srgbClr val="3A6599"/>
                </a:solidFill>
                <a:latin typeface="Calibri"/>
                <a:cs typeface="Calibri"/>
              </a:rPr>
              <a:t>by </a:t>
            </a:r>
            <a:r>
              <a:rPr lang="en-US" sz="2200" i="0" spc="-10" dirty="0">
                <a:solidFill>
                  <a:srgbClr val="3A6599"/>
                </a:solidFill>
              </a:rPr>
              <a:t>Barbara </a:t>
            </a:r>
            <a:r>
              <a:rPr lang="en-US" sz="2200" i="0" spc="-10" dirty="0" err="1">
                <a:solidFill>
                  <a:srgbClr val="3A6599"/>
                </a:solidFill>
              </a:rPr>
              <a:t>Bogusz</a:t>
            </a:r>
            <a:r>
              <a:rPr lang="en-US" sz="2200" i="0" spc="-10" dirty="0">
                <a:solidFill>
                  <a:srgbClr val="3A6599"/>
                </a:solidFill>
              </a:rPr>
              <a:t> and Roger Sexton</a:t>
            </a:r>
            <a:endParaRPr sz="2200" i="0" spc="-10" dirty="0">
              <a:solidFill>
                <a:srgbClr val="3A6599"/>
              </a:solidFill>
            </a:endParaRPr>
          </a:p>
        </p:txBody>
      </p:sp>
      <p:pic>
        <p:nvPicPr>
          <p:cNvPr id="3" name="Picture 2" title="Cover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4616" y="1995607"/>
            <a:ext cx="3094769" cy="4029001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AF6EAA-CCD1-4320-A2D5-1D18428D20FB}"/>
              </a:ext>
            </a:extLst>
          </p:cNvPr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lang="sv-SE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6" name="object 2"/>
          <p:cNvSpPr txBox="1">
            <a:spLocks noGrp="1"/>
          </p:cNvSpPr>
          <p:nvPr>
            <p:ph type="title"/>
          </p:nvPr>
        </p:nvSpPr>
        <p:spPr>
          <a:xfrm>
            <a:off x="228600" y="1022869"/>
            <a:ext cx="8686800" cy="4569841"/>
          </a:xfrm>
          <a:prstGeom prst="rect">
            <a:avLst/>
          </a:prstGeom>
        </p:spPr>
        <p:txBody>
          <a:bodyPr vert="horz" wrap="square" lIns="0" tIns="136525" rIns="0" bIns="0" rtlCol="0">
            <a:spAutoFit/>
          </a:bodyPr>
          <a:lstStyle/>
          <a:p>
            <a:pPr marL="1270" algn="ctr">
              <a:lnSpc>
                <a:spcPct val="100000"/>
              </a:lnSpc>
            </a:pPr>
            <a:r>
              <a:rPr lang="en-US" sz="3600" spc="-10" dirty="0"/>
              <a:t>Part 1</a:t>
            </a:r>
            <a:br>
              <a:rPr lang="en-US" sz="3600" dirty="0"/>
            </a:br>
            <a:br>
              <a:rPr lang="en-US" sz="3600" dirty="0"/>
            </a:br>
            <a:r>
              <a:rPr lang="en-US" sz="3600" i="0" spc="-5" dirty="0">
                <a:solidFill>
                  <a:srgbClr val="4D81BE"/>
                </a:solidFill>
              </a:rPr>
              <a:t>Introduction: Estates and Interests In Land</a:t>
            </a:r>
            <a:br>
              <a:rPr lang="en-US" sz="3600" spc="-10" dirty="0"/>
            </a:br>
            <a:br>
              <a:rPr lang="en-US" sz="3600" spc="-10" dirty="0"/>
            </a:br>
            <a:r>
              <a:rPr lang="en-US" sz="3600" spc="-10" dirty="0"/>
              <a:t>Chapter </a:t>
            </a:r>
            <a:r>
              <a:rPr lang="en-US" sz="3600" dirty="0"/>
              <a:t>01</a:t>
            </a:r>
            <a:br>
              <a:rPr lang="en-US" sz="3600" dirty="0"/>
            </a:br>
            <a:br>
              <a:rPr lang="en-US" sz="3600" dirty="0"/>
            </a:br>
            <a:r>
              <a:rPr lang="en-US" sz="3600" i="0" spc="-5" dirty="0">
                <a:solidFill>
                  <a:srgbClr val="4D81BE"/>
                </a:solidFill>
              </a:rPr>
              <a:t>Introduction to the Types of Property Rights in Land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it-IT" sz="1400" b="1" i="0" dirty="0"/>
              <a:t>Diagram 1.1 </a:t>
            </a:r>
            <a:r>
              <a:rPr lang="it-IT" sz="1400" i="0" dirty="0"/>
              <a:t>Buying property</a:t>
            </a:r>
            <a:endParaRPr lang="en-US" sz="1400" i="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66EDED2-5145-4E04-B871-B7DEF3796D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066" y="1364957"/>
            <a:ext cx="7103869" cy="4128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8811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Diagram 1.2 </a:t>
            </a:r>
            <a:r>
              <a:rPr lang="en-US" sz="1400" i="0" dirty="0"/>
              <a:t>Structure of a trust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326AADA-BFAD-430F-BC51-7E750D7213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478" y="2034064"/>
            <a:ext cx="7579044" cy="278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0670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1.1 </a:t>
            </a:r>
            <a:r>
              <a:rPr lang="en-US" sz="1400" i="0" dirty="0"/>
              <a:t>Taxonomy of property rights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493561B-8851-4E65-888C-CEC2DACD4B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077" y="1336060"/>
            <a:ext cx="6765846" cy="4109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3660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Diagram 1.3 </a:t>
            </a:r>
            <a:r>
              <a:rPr lang="en-US" sz="1400" i="0" dirty="0"/>
              <a:t>Rights of a purely financial character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F060A12-1575-43CA-A316-13B7B89978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1433" y="2646334"/>
            <a:ext cx="4601134" cy="1565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3257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Diagram 1.4 </a:t>
            </a:r>
            <a:r>
              <a:rPr lang="en-US" sz="1400" i="0" dirty="0"/>
              <a:t>Rights to purchase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32372DD-07DE-4423-8848-F5C93FACD4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0072" y="2492171"/>
            <a:ext cx="5043856" cy="1873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0697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Diagram 1.5 </a:t>
            </a:r>
            <a:r>
              <a:rPr lang="en-US" sz="1400" i="0" dirty="0"/>
              <a:t>Rights to use or restrict servient land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9BEC639-706D-4EAB-814B-A91E78CAC6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67" y="2805035"/>
            <a:ext cx="6690466" cy="1247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5295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Diagram 1.6 </a:t>
            </a:r>
            <a:r>
              <a:rPr lang="en-US" sz="1400" i="0" dirty="0"/>
              <a:t>Rights arising informally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1D6A845-929D-439F-B5ED-F65A8328D6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588" y="2598898"/>
            <a:ext cx="5968824" cy="1660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4064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420</TotalTime>
  <Words>119</Words>
  <Application>Microsoft Office PowerPoint</Application>
  <PresentationFormat>On-screen Show (4:3)</PresentationFormat>
  <Paragraphs>26</Paragraphs>
  <Slides>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1" baseType="lpstr">
      <vt:lpstr>Calibri</vt:lpstr>
      <vt:lpstr>Office Theme</vt:lpstr>
      <vt:lpstr>COMPLETE LAND LAW Text, Cases, and Materials by Barbara Bogusz and Roger Sexton</vt:lpstr>
      <vt:lpstr>Part 1  Introduction: Estates and Interests In Land  Chapter 01  Introduction to the Types of Property Rights in Land</vt:lpstr>
      <vt:lpstr>Diagram 1.1 Buying property</vt:lpstr>
      <vt:lpstr>Diagram 1.2 Structure of a trust</vt:lpstr>
      <vt:lpstr>Table 1.1 Taxonomy of property rights</vt:lpstr>
      <vt:lpstr>Diagram 1.3 Rights of a purely financial character</vt:lpstr>
      <vt:lpstr>Diagram 1.4 Rights to purchase</vt:lpstr>
      <vt:lpstr>Diagram 1.5 Rights to use or restrict servient land</vt:lpstr>
      <vt:lpstr>Diagram 1.6 Rights arising informally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Political Research by Sandra Halperin and Oliver Heath</dc:title>
  <dc:creator>Bala</dc:creator>
  <cp:lastModifiedBy>SHEFFIELD, Emma</cp:lastModifiedBy>
  <cp:revision>64</cp:revision>
  <dcterms:created xsi:type="dcterms:W3CDTF">2020-02-29T09:02:36Z</dcterms:created>
  <dcterms:modified xsi:type="dcterms:W3CDTF">2022-02-23T17:14:00Z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2020-02-29T00:00:00Z</vt:filetime>
  </property>
  <property fmtid="{D5CDD505-2E9C-101B-9397-08002B2CF9AE}" pid="3" name="Creator">
    <vt:lpwstr>Adobe InDesign CC 13.0 (Windows)</vt:lpwstr>
  </property>
  <property fmtid="{D5CDD505-2E9C-101B-9397-08002B2CF9AE}" pid="4" name="LastSaved">
    <vt:filetime>2020-02-29T00:00:00Z</vt:filetime>
  </property>
  <property fmtid="{D5CDD505-2E9C-101B-9397-08002B2CF9AE}" pid="5" name="MSIP_Label_be5cb09a-2992-49d6-8ac9-5f63e7b1ad2f_Enabled">
    <vt:lpwstr>true</vt:lpwstr>
  </property>
  <property fmtid="{D5CDD505-2E9C-101B-9397-08002B2CF9AE}" pid="6" name="MSIP_Label_be5cb09a-2992-49d6-8ac9-5f63e7b1ad2f_SetDate">
    <vt:lpwstr>2022-02-23T17:13:59Z</vt:lpwstr>
  </property>
  <property fmtid="{D5CDD505-2E9C-101B-9397-08002B2CF9AE}" pid="7" name="MSIP_Label_be5cb09a-2992-49d6-8ac9-5f63e7b1ad2f_Method">
    <vt:lpwstr>Standard</vt:lpwstr>
  </property>
  <property fmtid="{D5CDD505-2E9C-101B-9397-08002B2CF9AE}" pid="8" name="MSIP_Label_be5cb09a-2992-49d6-8ac9-5f63e7b1ad2f_Name">
    <vt:lpwstr>Controlled</vt:lpwstr>
  </property>
  <property fmtid="{D5CDD505-2E9C-101B-9397-08002B2CF9AE}" pid="9" name="MSIP_Label_be5cb09a-2992-49d6-8ac9-5f63e7b1ad2f_SiteId">
    <vt:lpwstr>91761b62-4c45-43f5-9f0e-be8ad9b551ff</vt:lpwstr>
  </property>
  <property fmtid="{D5CDD505-2E9C-101B-9397-08002B2CF9AE}" pid="10" name="MSIP_Label_be5cb09a-2992-49d6-8ac9-5f63e7b1ad2f_ActionId">
    <vt:lpwstr>d262c727-8375-40d1-8014-0000f683a505</vt:lpwstr>
  </property>
  <property fmtid="{D5CDD505-2E9C-101B-9397-08002B2CF9AE}" pid="11" name="MSIP_Label_be5cb09a-2992-49d6-8ac9-5f63e7b1ad2f_ContentBits">
    <vt:lpwstr>0</vt:lpwstr>
  </property>
</Properties>
</file>