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8" r:id="rId4"/>
    <p:sldId id="269" r:id="rId5"/>
    <p:sldId id="270" r:id="rId6"/>
    <p:sldId id="271" r:id="rId7"/>
    <p:sldId id="272" r:id="rId8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18">
          <p15:clr>
            <a:srgbClr val="A4A3A4"/>
          </p15:clr>
        </p15:guide>
        <p15:guide id="3" orient="horz" pos="3793">
          <p15:clr>
            <a:srgbClr val="A4A3A4"/>
          </p15:clr>
        </p15:guide>
        <p15:guide id="4" orient="horz" pos="636">
          <p15:clr>
            <a:srgbClr val="A4A3A4"/>
          </p15:clr>
        </p15:guide>
        <p15:guide id="5" pos="2880">
          <p15:clr>
            <a:srgbClr val="A4A3A4"/>
          </p15:clr>
        </p15:guide>
        <p15:guide id="6" pos="144">
          <p15:clr>
            <a:srgbClr val="A4A3A4"/>
          </p15:clr>
        </p15:guide>
        <p15:guide id="7" pos="5602" userDrawn="1">
          <p15:clr>
            <a:srgbClr val="A4A3A4"/>
          </p15:clr>
        </p15:guide>
        <p15:guide id="8" orient="horz" pos="3539" userDrawn="1">
          <p15:clr>
            <a:srgbClr val="A4A3A4"/>
          </p15:clr>
        </p15:guide>
        <p15:guide id="9" orient="horz" pos="3430" userDrawn="1">
          <p15:clr>
            <a:srgbClr val="A4A3A4"/>
          </p15:clr>
        </p15:guide>
        <p15:guide id="10" pos="5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63" autoAdjust="0"/>
    <p:restoredTop sz="94660"/>
  </p:normalViewPr>
  <p:slideViewPr>
    <p:cSldViewPr>
      <p:cViewPr varScale="1">
        <p:scale>
          <a:sx n="108" d="100"/>
          <a:sy n="108" d="100"/>
        </p:scale>
        <p:origin x="1818" y="108"/>
      </p:cViewPr>
      <p:guideLst>
        <p:guide orient="horz" pos="2160"/>
        <p:guide orient="horz" pos="418"/>
        <p:guide orient="horz" pos="3793"/>
        <p:guide orient="horz" pos="636"/>
        <p:guide pos="2880"/>
        <p:guide pos="144"/>
        <p:guide pos="5602"/>
        <p:guide orient="horz" pos="3539"/>
        <p:guide orient="horz" pos="3430"/>
        <p:guide pos="5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57607" cy="5760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A88AA-0CF7-49AF-9991-219FB5A159B5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FE1EA-F46E-40ED-B3D6-EC97718CB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3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70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87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413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50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3386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82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112BD-A8A7-4534-B19A-DEBF3C61D30C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1591E-498D-410F-99C3-976CACF45EDB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8D1F6D-086A-4631-B2E3-0A9899124270}" type="datetime1">
              <a:rPr lang="en-US" smtClean="0"/>
              <a:t>2/23/2022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91E8E-5257-4E9F-899F-69528DF45C4C}" type="datetime1">
              <a:rPr lang="en-US" smtClean="0"/>
              <a:t>2/23/2022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02394-6ABC-4964-B0CA-F32883863888}" type="datetime1">
              <a:rPr lang="en-US" smtClean="0"/>
              <a:t>2/23/2022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6" cy="527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6589" y="475673"/>
            <a:ext cx="2290821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56909" y="1780922"/>
            <a:ext cx="5830181" cy="352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D0E8E-EEDE-4B4C-B048-3448842C9EFB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822" y="475673"/>
            <a:ext cx="6509591" cy="1399742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algn="ctr"/>
            <a:r>
              <a:rPr lang="en-US" dirty="0"/>
              <a:t>COMPLETE LAND LAW</a:t>
            </a:r>
            <a:br>
              <a:rPr lang="en-US" dirty="0"/>
            </a:br>
            <a:r>
              <a:rPr lang="en-US" sz="2700" dirty="0"/>
              <a:t>Text, Cases, and Materials</a:t>
            </a:r>
            <a:br>
              <a:rPr lang="en-US" dirty="0"/>
            </a:br>
            <a:r>
              <a:rPr sz="2200" i="0" spc="-10" dirty="0">
                <a:solidFill>
                  <a:srgbClr val="3A6599"/>
                </a:solidFill>
                <a:latin typeface="Calibri"/>
                <a:cs typeface="Calibri"/>
              </a:rPr>
              <a:t>by </a:t>
            </a:r>
            <a:r>
              <a:rPr lang="en-US" sz="2200" i="0" spc="-10" dirty="0">
                <a:solidFill>
                  <a:srgbClr val="3A6599"/>
                </a:solidFill>
              </a:rPr>
              <a:t>Barbara </a:t>
            </a:r>
            <a:r>
              <a:rPr lang="en-US" sz="2200" i="0" spc="-10" dirty="0" err="1">
                <a:solidFill>
                  <a:srgbClr val="3A6599"/>
                </a:solidFill>
              </a:rPr>
              <a:t>Bogusz</a:t>
            </a:r>
            <a:r>
              <a:rPr lang="en-US" sz="2200" i="0" spc="-10" dirty="0">
                <a:solidFill>
                  <a:srgbClr val="3A6599"/>
                </a:solidFill>
              </a:rPr>
              <a:t> and Roger Sexton</a:t>
            </a:r>
            <a:endParaRPr sz="2200" i="0" spc="-10" dirty="0">
              <a:solidFill>
                <a:srgbClr val="3A6599"/>
              </a:solidFill>
            </a:endParaRPr>
          </a:p>
        </p:txBody>
      </p:sp>
      <p:pic>
        <p:nvPicPr>
          <p:cNvPr id="3" name="Picture 2" title="Cov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4616" y="1995607"/>
            <a:ext cx="3094769" cy="4029001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74F5F2-86EA-4322-A201-11830BCD5CA2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lang="sv-S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28600" y="1022869"/>
            <a:ext cx="8686800" cy="4015843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en-US" sz="3600" spc="-10" dirty="0"/>
              <a:t>Part 9</a:t>
            </a:r>
            <a:br>
              <a:rPr lang="en-US" sz="3600" dirty="0"/>
            </a:b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Easements</a:t>
            </a:r>
            <a:br>
              <a:rPr lang="en-US" sz="3600" spc="-10" dirty="0"/>
            </a:br>
            <a:br>
              <a:rPr lang="en-US" sz="3600" spc="-10" dirty="0"/>
            </a:br>
            <a:r>
              <a:rPr lang="en-US" sz="3600" spc="-10" dirty="0"/>
              <a:t>Chapter </a:t>
            </a:r>
            <a:r>
              <a:rPr lang="en-US" sz="3600" dirty="0"/>
              <a:t>17</a:t>
            </a:r>
            <a:br>
              <a:rPr lang="en-US" sz="3600" dirty="0"/>
            </a:br>
            <a:br>
              <a:rPr lang="en-US" sz="3600"/>
            </a:br>
            <a:r>
              <a:rPr lang="en-US" sz="3600" i="0" spc="-5">
                <a:solidFill>
                  <a:srgbClr val="4D81BE"/>
                </a:solidFill>
              </a:rPr>
              <a:t>The Essential Characteristics of Easements</a:t>
            </a:r>
            <a:endParaRPr lang="en-US" sz="3600" i="0" spc="-5" dirty="0">
              <a:solidFill>
                <a:srgbClr val="4D81BE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17.1 </a:t>
            </a:r>
            <a:r>
              <a:rPr lang="en-US" sz="1400" i="0" dirty="0"/>
              <a:t>Re Ellenborough Park characteristics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475E4D-9B79-49A9-BF6E-9AA2B4FE90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163" y="2510115"/>
            <a:ext cx="6109674" cy="183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81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17.2 </a:t>
            </a:r>
            <a:r>
              <a:rPr lang="en-US" sz="1400" i="0" dirty="0"/>
              <a:t>High Farm and Low Field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FEF179-9014-4C36-B3E6-BF5EEE0EFB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167" y="2222122"/>
            <a:ext cx="5335667" cy="241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726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17.3 </a:t>
            </a:r>
            <a:r>
              <a:rPr lang="en-US" sz="1400" i="0" dirty="0"/>
              <a:t>Apple Tree Farm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D6B791-CB19-4500-8050-5614465421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316" y="2258242"/>
            <a:ext cx="5149368" cy="234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240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17.4 </a:t>
            </a:r>
            <a:r>
              <a:rPr lang="en-US" sz="1400" i="0" dirty="0"/>
              <a:t>Small plot and large plot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167A1E-0F8B-4E32-AE5C-42C73538B0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9209" y="2238093"/>
            <a:ext cx="4965583" cy="238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039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17.5 </a:t>
            </a:r>
            <a:r>
              <a:rPr lang="en-US" sz="1400" i="0" dirty="0"/>
              <a:t>Summary of Re Ellenborough Park characteristics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329145-9F71-4F80-A84C-8229F30B9F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356" y="693664"/>
            <a:ext cx="4455289" cy="4887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897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410</TotalTime>
  <Words>93</Words>
  <Application>Microsoft Office PowerPoint</Application>
  <PresentationFormat>On-screen Show (4:3)</PresentationFormat>
  <Paragraphs>20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Calibri</vt:lpstr>
      <vt:lpstr>Office Theme</vt:lpstr>
      <vt:lpstr>COMPLETE LAND LAW Text, Cases, and Materials by Barbara Bogusz and Roger Sexton</vt:lpstr>
      <vt:lpstr>Part 9  Easements  Chapter 17  The Essential Characteristics of Easements</vt:lpstr>
      <vt:lpstr>Diagram 17.1 Re Ellenborough Park characteristics</vt:lpstr>
      <vt:lpstr>Diagram 17.2 High Farm and Low Field</vt:lpstr>
      <vt:lpstr>Diagram 17.3 Apple Tree Farm</vt:lpstr>
      <vt:lpstr>Diagram 17.4 Small plot and large plot</vt:lpstr>
      <vt:lpstr>Diagram 17.5 Summary of Re Ellenborough Park characteristics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Research by Sandra Halperin and Oliver Heath</dc:title>
  <dc:creator>Bala</dc:creator>
  <cp:lastModifiedBy>SHEFFIELD, Emma</cp:lastModifiedBy>
  <cp:revision>66</cp:revision>
  <dcterms:created xsi:type="dcterms:W3CDTF">2020-02-29T09:02:36Z</dcterms:created>
  <dcterms:modified xsi:type="dcterms:W3CDTF">2022-02-23T17:26:28Z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2020-02-29T00:00:00Z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2020-02-29T00:00:00Z</vt:filetime>
  </property>
  <property fmtid="{D5CDD505-2E9C-101B-9397-08002B2CF9AE}" pid="5" name="MSIP_Label_be5cb09a-2992-49d6-8ac9-5f63e7b1ad2f_Enabled">
    <vt:lpwstr>true</vt:lpwstr>
  </property>
  <property fmtid="{D5CDD505-2E9C-101B-9397-08002B2CF9AE}" pid="6" name="MSIP_Label_be5cb09a-2992-49d6-8ac9-5f63e7b1ad2f_SetDate">
    <vt:lpwstr>2022-02-23T17:26:28Z</vt:lpwstr>
  </property>
  <property fmtid="{D5CDD505-2E9C-101B-9397-08002B2CF9AE}" pid="7" name="MSIP_Label_be5cb09a-2992-49d6-8ac9-5f63e7b1ad2f_Method">
    <vt:lpwstr>Standard</vt:lpwstr>
  </property>
  <property fmtid="{D5CDD505-2E9C-101B-9397-08002B2CF9AE}" pid="8" name="MSIP_Label_be5cb09a-2992-49d6-8ac9-5f63e7b1ad2f_Name">
    <vt:lpwstr>Controlled</vt:lpwstr>
  </property>
  <property fmtid="{D5CDD505-2E9C-101B-9397-08002B2CF9AE}" pid="9" name="MSIP_Label_be5cb09a-2992-49d6-8ac9-5f63e7b1ad2f_SiteId">
    <vt:lpwstr>91761b62-4c45-43f5-9f0e-be8ad9b551ff</vt:lpwstr>
  </property>
  <property fmtid="{D5CDD505-2E9C-101B-9397-08002B2CF9AE}" pid="10" name="MSIP_Label_be5cb09a-2992-49d6-8ac9-5f63e7b1ad2f_ActionId">
    <vt:lpwstr>8a0bc789-f9c4-4f6e-93fe-0000e1385f77</vt:lpwstr>
  </property>
  <property fmtid="{D5CDD505-2E9C-101B-9397-08002B2CF9AE}" pid="11" name="MSIP_Label_be5cb09a-2992-49d6-8ac9-5f63e7b1ad2f_ContentBits">
    <vt:lpwstr>0</vt:lpwstr>
  </property>
</Properties>
</file>