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4"/>
    <p:sldMasterId id="2147483675" r:id="rId5"/>
  </p:sldMasterIdLst>
  <p:notesMasterIdLst>
    <p:notesMasterId r:id="rId26"/>
  </p:notesMasterIdLst>
  <p:handoutMasterIdLst>
    <p:handoutMasterId r:id="rId27"/>
  </p:handoutMasterIdLst>
  <p:sldIdLst>
    <p:sldId id="285" r:id="rId6"/>
    <p:sldId id="287" r:id="rId7"/>
    <p:sldId id="286" r:id="rId8"/>
    <p:sldId id="288" r:id="rId9"/>
    <p:sldId id="296" r:id="rId10"/>
    <p:sldId id="294" r:id="rId11"/>
    <p:sldId id="297" r:id="rId12"/>
    <p:sldId id="272" r:id="rId13"/>
    <p:sldId id="289" r:id="rId14"/>
    <p:sldId id="295" r:id="rId15"/>
    <p:sldId id="298" r:id="rId16"/>
    <p:sldId id="273" r:id="rId17"/>
    <p:sldId id="290" r:id="rId18"/>
    <p:sldId id="299" r:id="rId19"/>
    <p:sldId id="291" r:id="rId20"/>
    <p:sldId id="300" r:id="rId21"/>
    <p:sldId id="282" r:id="rId22"/>
    <p:sldId id="292" r:id="rId23"/>
    <p:sldId id="284" r:id="rId24"/>
    <p:sldId id="293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A47"/>
    <a:srgbClr val="014478"/>
    <a:srgbClr val="001B47"/>
    <a:srgbClr val="1F497D"/>
    <a:srgbClr val="0021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4" autoAdjust="0"/>
    <p:restoredTop sz="89233" autoAdjust="0"/>
  </p:normalViewPr>
  <p:slideViewPr>
    <p:cSldViewPr snapToGrid="0" snapToObjects="1">
      <p:cViewPr varScale="1">
        <p:scale>
          <a:sx n="78" d="100"/>
          <a:sy n="78" d="100"/>
        </p:scale>
        <p:origin x="739" y="5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313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685613-ADFF-4141-B66C-A45235623B50}" type="datetimeFigureOut">
              <a:rPr lang="en-US" smtClean="0"/>
              <a:t>7/11/2022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92E8A8-05A8-499B-9FC4-E546163481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119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1F5199-F7F4-4FB2-A2CD-22A2CFC87608}" type="datetimeFigureOut">
              <a:rPr lang="en-US" smtClean="0"/>
              <a:t>7/11/2022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6C0744-2FEF-4441-821D-70180A370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703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2791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Photo 2.03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Paul Klee’s Dynamic Gradation (1923) uses colors of various intensities to suggest a range of dynamics.</a:t>
            </a:r>
            <a:r>
              <a:rPr lang="en-US" dirty="0">
                <a:effectLst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i="0" baseline="0" dirty="0"/>
              <a:t>Image copyright © The Metropolitan Museum of Art. Image source: Art Resource, NY.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4308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2.01: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Rhythmic values (binary division).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4900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Photo 2.01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Mechanical metronome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5867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Example 2.02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5920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Example 02.07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3983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Photo 2.02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Musical texture is like a fabric of sound. </a:t>
            </a:r>
            <a:r>
              <a:rPr lang="en-US" dirty="0"/>
              <a:t>Bartosz </a:t>
            </a:r>
            <a:r>
              <a:rPr lang="en-US" dirty="0" err="1"/>
              <a:t>Hadyniak</a:t>
            </a:r>
            <a:r>
              <a:rPr lang="en-US" dirty="0"/>
              <a:t>/</a:t>
            </a:r>
            <a:r>
              <a:rPr lang="en-US" dirty="0" err="1"/>
              <a:t>iStockphoto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597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Example 2.12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173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Example 02.13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5689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631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50575" y="586409"/>
            <a:ext cx="11317356" cy="5665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600" b="1" i="1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450851" y="1152525"/>
            <a:ext cx="11317816" cy="4778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1F497D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3710609" y="1808921"/>
            <a:ext cx="4770784" cy="428376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5" name="Picture 4" descr="Oxford University Press logo">
            <a:extLst>
              <a:ext uri="{FF2B5EF4-FFF2-40B4-BE49-F238E27FC236}">
                <a16:creationId xmlns:a16="http://schemas.microsoft.com/office/drawing/2014/main" id="{8590439F-3AAE-4FE6-B28E-69B3789AD6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976152"/>
            <a:ext cx="2505812" cy="88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650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8875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8668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8EB49-10B0-434E-B9A9-AEEABF0BE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143F8EF5-4C16-48DE-A586-E7CCF94F9F03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366838" y="808037"/>
            <a:ext cx="9759950" cy="5045832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24482F5-5C68-40F1-BAC8-3387D676EB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6838" y="5973510"/>
            <a:ext cx="9759950" cy="503490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8717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09600" y="1600201"/>
            <a:ext cx="10972800" cy="4175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9085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6CEAED55-5527-4FC3-B0D9-1BC4E0FB944D}" type="datetimeFigureOut">
              <a:rPr lang="en-US" smtClean="0"/>
              <a:t>7/11/2022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48496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695C86C-B749-4A3B-89DA-65173622B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879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gur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1A7EB-3577-43FD-9B2D-BCEA4F83C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94AFEAB-6CC2-4F6A-8644-10935AED3A2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1096" y="512748"/>
            <a:ext cx="11947020" cy="607605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31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8EB49-10B0-434E-B9A9-AEEABF0BE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143F8EF5-4C16-48DE-A586-E7CCF94F9F03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366838" y="808037"/>
            <a:ext cx="9759950" cy="5045832"/>
          </a:xfrm>
        </p:spPr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24482F5-5C68-40F1-BAC8-3387D676EB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6838" y="5973510"/>
            <a:ext cx="9759950" cy="503490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31035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ti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0E61D60-431D-4A54-BAD5-CA1C8D6D75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822" y="2792"/>
            <a:ext cx="12191178" cy="6858137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Box 8"/>
          <p:cNvSpPr txBox="1">
            <a:spLocks noChangeArrowheads="1"/>
          </p:cNvSpPr>
          <p:nvPr userDrawn="1"/>
        </p:nvSpPr>
        <p:spPr bwMode="auto">
          <a:xfrm>
            <a:off x="10363435" y="6605739"/>
            <a:ext cx="1827743" cy="24622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en-US" sz="1000" b="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© 2023 Oxford University Press</a:t>
            </a:r>
          </a:p>
        </p:txBody>
      </p:sp>
    </p:spTree>
    <p:extLst>
      <p:ext uri="{BB962C8B-B14F-4D97-AF65-F5344CB8AC3E}">
        <p14:creationId xmlns:p14="http://schemas.microsoft.com/office/powerpoint/2010/main" val="839490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52" r:id="rId2"/>
    <p:sldLayoutId id="2147483654" r:id="rId3"/>
    <p:sldLayoutId id="2147483678" r:id="rId4"/>
    <p:sldLayoutId id="2147483679" r:id="rId5"/>
    <p:sldLayoutId id="2147483680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001A47"/>
          </a:solidFill>
        </p:spPr>
        <p:txBody>
          <a:bodyPr vert="horz" lIns="91440" tIns="45720" rIns="91440" bIns="45720" rtlCol="0" anchor="t" anchorCtr="0">
            <a:sp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CCD7AE-E6DE-4592-894F-F3E075B9E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952107"/>
            <a:ext cx="10515600" cy="52248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A352A1-3B59-4F46-8B27-7104614BE00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0363435" y="6605739"/>
            <a:ext cx="1827743" cy="24622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en-US" sz="1000" b="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© 2023 Oxford University Press</a:t>
            </a:r>
          </a:p>
        </p:txBody>
      </p:sp>
    </p:spTree>
    <p:extLst>
      <p:ext uri="{BB962C8B-B14F-4D97-AF65-F5344CB8AC3E}">
        <p14:creationId xmlns:p14="http://schemas.microsoft.com/office/powerpoint/2010/main" val="3579565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</p:sldLayoutIdLst>
  <p:txStyles>
    <p:titleStyle>
      <a:lvl1pPr algn="l" defTabSz="914400" rtl="0" eaLnBrk="1" latinLnBrk="0" hangingPunct="1">
        <a:spcBef>
          <a:spcPct val="0"/>
        </a:spcBef>
        <a:buNone/>
        <a:defRPr sz="1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Discovering Music, Third Edition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by R. Larry Todd</a:t>
            </a:r>
          </a:p>
        </p:txBody>
      </p:sp>
      <p:pic>
        <p:nvPicPr>
          <p:cNvPr id="15" name="Picture 14" descr="Second edition book cover, with graphic stating &quot;THIRD EDITION COVER COMING SOON&quot;">
            <a:extLst>
              <a:ext uri="{FF2B5EF4-FFF2-40B4-BE49-F238E27FC236}">
                <a16:creationId xmlns:a16="http://schemas.microsoft.com/office/drawing/2014/main" id="{3E3AC2E8-E9C7-FFBA-9244-A63D8C2481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7767" y="1827010"/>
            <a:ext cx="5256466" cy="444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4300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64AA8-85D0-7510-3BE0-6E9509310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B87500-7956-FE0B-280A-C946C7FC0B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Measure </a:t>
            </a:r>
            <a:r>
              <a:rPr lang="en-US" dirty="0"/>
              <a:t>(or </a:t>
            </a:r>
            <a:r>
              <a:rPr lang="en-US" b="1" dirty="0"/>
              <a:t>bar</a:t>
            </a:r>
            <a:r>
              <a:rPr lang="en-US" dirty="0"/>
              <a:t>) – basic temporal division of Western music, periodically indicated by </a:t>
            </a:r>
            <a:r>
              <a:rPr lang="en-US" b="1" dirty="0"/>
              <a:t>measure lines </a:t>
            </a:r>
            <a:r>
              <a:rPr lang="en-US" dirty="0"/>
              <a:t>(vertical line across staff)</a:t>
            </a:r>
            <a:endParaRPr lang="en-US" b="1" dirty="0"/>
          </a:p>
          <a:p>
            <a:pPr lvl="1"/>
            <a:r>
              <a:rPr lang="en-US" b="1" dirty="0"/>
              <a:t>Meter/metrical </a:t>
            </a:r>
            <a:r>
              <a:rPr lang="en-US" dirty="0"/>
              <a:t>– regular arrangement of stressed and unstressed beats</a:t>
            </a:r>
            <a:endParaRPr lang="en-US" b="1" dirty="0"/>
          </a:p>
          <a:p>
            <a:pPr lvl="2"/>
            <a:r>
              <a:rPr lang="en-US" b="1" dirty="0"/>
              <a:t>Accents</a:t>
            </a:r>
            <a:r>
              <a:rPr lang="en-US" dirty="0"/>
              <a:t> – emphasis placed on a note/chord, often indicated by a &gt;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520263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64AA8-85D0-7510-3BE0-6E9509310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Upbeats and Downbeats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B87500-7956-FE0B-280A-C946C7FC0B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Downbeat</a:t>
            </a:r>
            <a:r>
              <a:rPr lang="en-US" dirty="0"/>
              <a:t> – accented beat at the beginning of a measure</a:t>
            </a:r>
            <a:endParaRPr lang="en-US" b="1" dirty="0"/>
          </a:p>
          <a:p>
            <a:r>
              <a:rPr lang="en-US" b="1" dirty="0"/>
              <a:t>Upbeat</a:t>
            </a:r>
            <a:r>
              <a:rPr lang="en-US" dirty="0"/>
              <a:t> – weak beat that precedes a downbeat</a:t>
            </a:r>
            <a:endParaRPr lang="en-US" b="1" dirty="0"/>
          </a:p>
          <a:p>
            <a:r>
              <a:rPr lang="en-US" b="1" dirty="0"/>
              <a:t>Syncopation </a:t>
            </a:r>
            <a:r>
              <a:rPr lang="en-US" dirty="0"/>
              <a:t>– rhythmic device in which normally unaccented beats are accented</a:t>
            </a:r>
            <a:endParaRPr lang="en-US" b="1" dirty="0"/>
          </a:p>
          <a:p>
            <a:pPr lvl="1"/>
            <a:r>
              <a:rPr lang="en-US" b="1" dirty="0"/>
              <a:t>Backbeat</a:t>
            </a:r>
            <a:r>
              <a:rPr lang="en-US" dirty="0"/>
              <a:t> – A strong accent on a normally unaccented beat (typically the second and fourth), common in jazz, rock, and popular music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822239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Meter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952C85D-A42B-961D-A07D-4CD381D2EF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Duple meter </a:t>
            </a:r>
            <a:r>
              <a:rPr lang="en-US" dirty="0"/>
              <a:t>– two beats per measure</a:t>
            </a:r>
          </a:p>
          <a:p>
            <a:r>
              <a:rPr lang="en-US" b="1" dirty="0"/>
              <a:t>Triple meter </a:t>
            </a:r>
            <a:r>
              <a:rPr lang="en-US" dirty="0"/>
              <a:t>– three beats per measure</a:t>
            </a:r>
          </a:p>
          <a:p>
            <a:r>
              <a:rPr lang="en-US" b="1" dirty="0"/>
              <a:t>Compound meter </a:t>
            </a:r>
            <a:r>
              <a:rPr lang="en-US" dirty="0"/>
              <a:t>– subdivides main beats into groups of three</a:t>
            </a:r>
          </a:p>
          <a:p>
            <a:r>
              <a:rPr lang="en-US" b="1" dirty="0"/>
              <a:t>Quadruple meter </a:t>
            </a:r>
            <a:r>
              <a:rPr lang="en-US" dirty="0"/>
              <a:t>– four beats per measure</a:t>
            </a:r>
          </a:p>
        </p:txBody>
      </p:sp>
      <p:pic>
        <p:nvPicPr>
          <p:cNvPr id="4" name="Picture 3" descr="Alt text will be provided upon publication.">
            <a:extLst>
              <a:ext uri="{FF2B5EF4-FFF2-40B4-BE49-F238E27FC236}">
                <a16:creationId xmlns:a16="http://schemas.microsoft.com/office/drawing/2014/main" id="{CABEF26C-616E-F5AD-7729-4ADDF0F496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5504" y="4535421"/>
            <a:ext cx="7940991" cy="72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4731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Texture </a:t>
            </a:r>
            <a:r>
              <a:rPr lang="en-US" sz="1000" dirty="0"/>
              <a:t>(1 of 2)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6646606" cy="4525963"/>
          </a:xfrm>
        </p:spPr>
        <p:txBody>
          <a:bodyPr>
            <a:normAutofit/>
          </a:bodyPr>
          <a:lstStyle/>
          <a:p>
            <a:r>
              <a:rPr lang="en-US" b="1" dirty="0"/>
              <a:t>Texture</a:t>
            </a:r>
            <a:r>
              <a:rPr lang="en-US" dirty="0"/>
              <a:t> – blending of melodic lines and harmonies</a:t>
            </a:r>
          </a:p>
          <a:p>
            <a:r>
              <a:rPr lang="en-US" dirty="0"/>
              <a:t>Three basic musical textures:</a:t>
            </a:r>
          </a:p>
          <a:p>
            <a:pPr lvl="1"/>
            <a:r>
              <a:rPr lang="en-US" b="1" dirty="0"/>
              <a:t>Monophony</a:t>
            </a:r>
            <a:r>
              <a:rPr lang="en-US" dirty="0"/>
              <a:t> </a:t>
            </a:r>
          </a:p>
          <a:p>
            <a:pPr lvl="1"/>
            <a:r>
              <a:rPr lang="en-US" b="1" dirty="0"/>
              <a:t>Polyphony</a:t>
            </a:r>
            <a:r>
              <a:rPr lang="en-US" dirty="0"/>
              <a:t> </a:t>
            </a:r>
          </a:p>
          <a:p>
            <a:pPr lvl="1"/>
            <a:r>
              <a:rPr lang="en-US" b="1" dirty="0"/>
              <a:t>Homophony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4" descr="The photo shows different textures of cloth with multiple colors and horizontal patterns.">
            <a:extLst>
              <a:ext uri="{FF2B5EF4-FFF2-40B4-BE49-F238E27FC236}">
                <a16:creationId xmlns:a16="http://schemas.microsoft.com/office/drawing/2014/main" id="{8F4658DD-68BE-9E8F-4EC6-2EBE278259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3355" y="1783659"/>
            <a:ext cx="4159045" cy="4159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2376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176CB0-EDA5-88D3-A8F8-424C3DD99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Texture </a:t>
            </a:r>
            <a:r>
              <a:rPr lang="en-US" sz="1000" dirty="0"/>
              <a:t>(2 of 2)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CE10E-ACD9-9092-4FAC-6743CB8642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/>
              <a:t>Monophony</a:t>
            </a:r>
            <a:r>
              <a:rPr lang="en-US" dirty="0"/>
              <a:t> – single melodic line</a:t>
            </a:r>
            <a:endParaRPr lang="en-US" b="1" dirty="0"/>
          </a:p>
          <a:p>
            <a:r>
              <a:rPr lang="en-US" b="1" dirty="0"/>
              <a:t>Polyphony</a:t>
            </a:r>
            <a:r>
              <a:rPr lang="en-US" dirty="0"/>
              <a:t> – 2+ musical lines</a:t>
            </a:r>
            <a:endParaRPr lang="en-US" b="1" dirty="0"/>
          </a:p>
          <a:p>
            <a:pPr lvl="1"/>
            <a:r>
              <a:rPr lang="en-US" b="1" dirty="0"/>
              <a:t>Counterpoint</a:t>
            </a:r>
            <a:r>
              <a:rPr lang="en-US" dirty="0"/>
              <a:t> – fitting one line of music against another, different line</a:t>
            </a:r>
            <a:endParaRPr lang="en-US" b="1" dirty="0"/>
          </a:p>
          <a:p>
            <a:pPr lvl="1"/>
            <a:r>
              <a:rPr lang="en-US" b="1" dirty="0"/>
              <a:t>Imitative counterpoint</a:t>
            </a:r>
            <a:r>
              <a:rPr lang="en-US" dirty="0"/>
              <a:t> – makes extensive use of imitation between voices</a:t>
            </a:r>
            <a:endParaRPr lang="en-US" b="1" dirty="0"/>
          </a:p>
          <a:p>
            <a:pPr lvl="1"/>
            <a:r>
              <a:rPr lang="en-US" b="1" dirty="0"/>
              <a:t>Canon </a:t>
            </a:r>
            <a:r>
              <a:rPr lang="en-US" dirty="0"/>
              <a:t>– pitches of one part are strictly imitated by one or more other parts (e.g., “Row, row, row your boat”)</a:t>
            </a:r>
            <a:endParaRPr lang="en-US" b="1" dirty="0"/>
          </a:p>
          <a:p>
            <a:pPr lvl="1"/>
            <a:r>
              <a:rPr lang="en-US" b="1" dirty="0"/>
              <a:t>Non-imitative counterpoint </a:t>
            </a:r>
            <a:r>
              <a:rPr lang="en-US" dirty="0"/>
              <a:t>– different parts are relatively independent and do not imitate one another</a:t>
            </a:r>
            <a:endParaRPr lang="en-US" b="1" dirty="0"/>
          </a:p>
          <a:p>
            <a:r>
              <a:rPr lang="en-US" b="1" dirty="0"/>
              <a:t>Homophony</a:t>
            </a:r>
            <a:r>
              <a:rPr lang="en-US" dirty="0"/>
              <a:t> – single melodic line supported by block-like chords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9659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Harmony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Harmony </a:t>
            </a:r>
            <a:r>
              <a:rPr lang="en-US" dirty="0"/>
              <a:t>– vertical combinations of pitches to produce </a:t>
            </a:r>
            <a:r>
              <a:rPr lang="en-US" b="1" dirty="0"/>
              <a:t>chords </a:t>
            </a:r>
            <a:r>
              <a:rPr lang="en-US" dirty="0"/>
              <a:t>(two or more notes sounded simultaneously)</a:t>
            </a:r>
            <a:endParaRPr lang="en-US" b="1" dirty="0"/>
          </a:p>
          <a:p>
            <a:r>
              <a:rPr lang="en-US" b="1" dirty="0"/>
              <a:t>Triad </a:t>
            </a:r>
            <a:r>
              <a:rPr lang="en-US" dirty="0"/>
              <a:t>– chord consisting of three pitches, constructed by adding pitches a third and a fifth above a fundamental pitch (e.g., C-E-G, D-F-A)</a:t>
            </a:r>
            <a:endParaRPr lang="en-US" b="1" dirty="0"/>
          </a:p>
          <a:p>
            <a:r>
              <a:rPr lang="en-US" b="1" dirty="0"/>
              <a:t>Harmonic progression </a:t>
            </a:r>
            <a:r>
              <a:rPr lang="en-US" dirty="0"/>
              <a:t>– progression from one chord to another</a:t>
            </a:r>
          </a:p>
        </p:txBody>
      </p:sp>
    </p:spTree>
    <p:extLst>
      <p:ext uri="{BB962C8B-B14F-4D97-AF65-F5344CB8AC3E}">
        <p14:creationId xmlns:p14="http://schemas.microsoft.com/office/powerpoint/2010/main" val="27072018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D5923-E400-CF98-8B38-012CA1964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2.12 </a:t>
            </a:r>
          </a:p>
        </p:txBody>
      </p:sp>
      <p:pic>
        <p:nvPicPr>
          <p:cNvPr id="5" name="Picture 4" descr="Alt text will be provided upon publication.">
            <a:extLst>
              <a:ext uri="{FF2B5EF4-FFF2-40B4-BE49-F238E27FC236}">
                <a16:creationId xmlns:a16="http://schemas.microsoft.com/office/drawing/2014/main" id="{CF1ECC8A-3401-E1F7-6BAA-D8CCA5A7B6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5064" y="1913330"/>
            <a:ext cx="8701871" cy="303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160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Tonality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6351639" cy="4525963"/>
          </a:xfrm>
        </p:spPr>
        <p:txBody>
          <a:bodyPr>
            <a:normAutofit/>
          </a:bodyPr>
          <a:lstStyle/>
          <a:p>
            <a:r>
              <a:rPr lang="en-US" b="1" dirty="0"/>
              <a:t>Tonality </a:t>
            </a:r>
            <a:r>
              <a:rPr lang="en-US" dirty="0"/>
              <a:t>– system of musical organization that depends on a network of harmonic relationships, all centered on consonant triads</a:t>
            </a:r>
          </a:p>
          <a:p>
            <a:endParaRPr lang="en-US" dirty="0"/>
          </a:p>
        </p:txBody>
      </p:sp>
      <p:pic>
        <p:nvPicPr>
          <p:cNvPr id="6" name="Picture 5" descr="Alt text will be provided upon publication.">
            <a:extLst>
              <a:ext uri="{FF2B5EF4-FFF2-40B4-BE49-F238E27FC236}">
                <a16:creationId xmlns:a16="http://schemas.microsoft.com/office/drawing/2014/main" id="{18E0ADB5-56A2-5C22-1A07-3C7E4C1EB6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0114" y="1830835"/>
            <a:ext cx="3824970" cy="319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076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Dynamics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Dynamics </a:t>
            </a:r>
            <a:r>
              <a:rPr lang="en-US" dirty="0"/>
              <a:t>– levels of loudness and softness</a:t>
            </a:r>
            <a:endParaRPr lang="en-US" b="1" dirty="0"/>
          </a:p>
          <a:p>
            <a:pPr lvl="1"/>
            <a:r>
              <a:rPr lang="en-US" b="1" dirty="0"/>
              <a:t>Crescendo </a:t>
            </a:r>
            <a:r>
              <a:rPr lang="en-US" dirty="0"/>
              <a:t>– growing louder</a:t>
            </a:r>
            <a:endParaRPr lang="en-US" b="1" dirty="0"/>
          </a:p>
          <a:p>
            <a:pPr lvl="1"/>
            <a:r>
              <a:rPr lang="en-US" b="1" dirty="0"/>
              <a:t>Decrescendo/diminuendo </a:t>
            </a:r>
            <a:r>
              <a:rPr lang="en-US" dirty="0"/>
              <a:t>– becoming softer</a:t>
            </a:r>
            <a:endParaRPr lang="en-US" b="1" dirty="0"/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08073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Sound of Silence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7490791" cy="4525963"/>
          </a:xfrm>
        </p:spPr>
        <p:txBody>
          <a:bodyPr/>
          <a:lstStyle/>
          <a:p>
            <a:r>
              <a:rPr lang="en-US" dirty="0"/>
              <a:t>John Cage</a:t>
            </a:r>
          </a:p>
          <a:p>
            <a:pPr lvl="1"/>
            <a:r>
              <a:rPr lang="en-US" dirty="0"/>
              <a:t>Music consists of two primary elements: sound and silence</a:t>
            </a:r>
          </a:p>
        </p:txBody>
      </p:sp>
      <p:pic>
        <p:nvPicPr>
          <p:cNvPr id="3074" name="Picture 2" descr="A painting showing vertical rectangular shapes with different intensities of colors and shades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33568" y="1476753"/>
            <a:ext cx="3229326" cy="4772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2055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Chapter 2: Rhythm, Meter, Texture and Dynamics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Learning Objectives</a:t>
            </a:r>
          </a:p>
          <a:p>
            <a:pPr lvl="1"/>
            <a:r>
              <a:rPr lang="en-US" dirty="0"/>
              <a:t>2.1 Describe the differences between rhythm, tempo and meter. </a:t>
            </a:r>
          </a:p>
          <a:p>
            <a:pPr lvl="1"/>
            <a:r>
              <a:rPr lang="en-US" dirty="0"/>
              <a:t>2.2 Understand the three types of meter and what distinguishes them.</a:t>
            </a:r>
          </a:p>
          <a:p>
            <a:pPr lvl="1"/>
            <a:r>
              <a:rPr lang="en-US" dirty="0"/>
              <a:t>2.3 Understand the three primary types of musical textures and what distinguishes them.</a:t>
            </a:r>
          </a:p>
          <a:p>
            <a:pPr lvl="1"/>
            <a:r>
              <a:rPr lang="en-US" dirty="0"/>
              <a:t>2.4 Explain what a chord is and its role in harmony.</a:t>
            </a:r>
          </a:p>
          <a:p>
            <a:pPr lvl="1"/>
            <a:r>
              <a:rPr lang="en-US" dirty="0"/>
              <a:t>2.5 Understand the role dynamics play in music.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79789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 of Learning Objectives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2.1 Describe the differences between rhythm, tempo and meter. </a:t>
            </a:r>
          </a:p>
          <a:p>
            <a:r>
              <a:rPr lang="en-US" dirty="0"/>
              <a:t>2.2 Understand the three types of meter and what distinguishes them.</a:t>
            </a:r>
          </a:p>
          <a:p>
            <a:r>
              <a:rPr lang="en-US" dirty="0"/>
              <a:t>2.3 Understand the three primary types of musical textures and what distinguishes them.</a:t>
            </a:r>
          </a:p>
          <a:p>
            <a:r>
              <a:rPr lang="en-US" dirty="0"/>
              <a:t>2.4 Explain what a chord is and its role in harmony.</a:t>
            </a:r>
          </a:p>
          <a:p>
            <a:r>
              <a:rPr lang="en-US" dirty="0"/>
              <a:t>2.5 Understand the role dynamics play in music. </a:t>
            </a:r>
          </a:p>
        </p:txBody>
      </p:sp>
    </p:spTree>
    <p:extLst>
      <p:ext uri="{BB962C8B-B14F-4D97-AF65-F5344CB8AC3E}">
        <p14:creationId xmlns:p14="http://schemas.microsoft.com/office/powerpoint/2010/main" val="3128938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Rhythm, Meter, Texture, and Dynamics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Rhythm</a:t>
            </a:r>
            <a:r>
              <a:rPr lang="en-US" dirty="0"/>
              <a:t> – organization of sounds into temporal relationships (durations of individual pitches)</a:t>
            </a:r>
          </a:p>
          <a:p>
            <a:r>
              <a:rPr lang="en-US" b="1" dirty="0"/>
              <a:t>Meter</a:t>
            </a:r>
            <a:r>
              <a:rPr lang="en-US" dirty="0"/>
              <a:t> – pattern of stressed and unstressed beats</a:t>
            </a:r>
          </a:p>
          <a:p>
            <a:r>
              <a:rPr lang="en-US" b="1" dirty="0"/>
              <a:t>Texture</a:t>
            </a:r>
            <a:r>
              <a:rPr lang="en-US" dirty="0"/>
              <a:t> – blending of melodic lines and harmonies</a:t>
            </a:r>
          </a:p>
          <a:p>
            <a:r>
              <a:rPr lang="en-US" b="1" dirty="0"/>
              <a:t>Dynamics</a:t>
            </a:r>
            <a:r>
              <a:rPr lang="en-US" dirty="0"/>
              <a:t> – loudness or softness of a pitch</a:t>
            </a:r>
          </a:p>
        </p:txBody>
      </p:sp>
    </p:spTree>
    <p:extLst>
      <p:ext uri="{BB962C8B-B14F-4D97-AF65-F5344CB8AC3E}">
        <p14:creationId xmlns:p14="http://schemas.microsoft.com/office/powerpoint/2010/main" val="2174835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Rhythmic Values </a:t>
            </a:r>
            <a:r>
              <a:rPr lang="en-US" sz="1000" dirty="0"/>
              <a:t>(1 of 2)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Whole note</a:t>
            </a:r>
            <a:r>
              <a:rPr lang="en-US" b="1" dirty="0">
                <a:latin typeface="MV Boli" panose="02000500030200090000" pitchFamily="2" charset="0"/>
                <a:cs typeface="MV Boli" panose="02000500030200090000" pitchFamily="2" charset="0"/>
              </a:rPr>
              <a:t> </a:t>
            </a:r>
            <a:endParaRPr lang="en-US" b="1" dirty="0"/>
          </a:p>
          <a:p>
            <a:r>
              <a:rPr lang="en-US" b="1" dirty="0"/>
              <a:t>Half note</a:t>
            </a:r>
          </a:p>
          <a:p>
            <a:r>
              <a:rPr lang="en-US" b="1" dirty="0"/>
              <a:t>Quarter note</a:t>
            </a:r>
          </a:p>
          <a:p>
            <a:r>
              <a:rPr lang="en-US" b="1" dirty="0"/>
              <a:t>Eighth note</a:t>
            </a:r>
          </a:p>
        </p:txBody>
      </p:sp>
      <p:pic>
        <p:nvPicPr>
          <p:cNvPr id="1036" name="Picture 12" descr="Whole note">
            <a:extLst>
              <a:ext uri="{FF2B5EF4-FFF2-40B4-BE49-F238E27FC236}">
                <a16:creationId xmlns:a16="http://schemas.microsoft.com/office/drawing/2014/main" id="{28DA306F-20FF-42AC-1C9C-95D976E2FC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85002" y="1691456"/>
            <a:ext cx="3210432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alf note">
            <a:extLst>
              <a:ext uri="{FF2B5EF4-FFF2-40B4-BE49-F238E27FC236}">
                <a16:creationId xmlns:a16="http://schemas.microsoft.com/office/drawing/2014/main" id="{AAB6F2E4-9607-6EE0-1334-16A739DA0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91523" y="1693344"/>
            <a:ext cx="3083635" cy="159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Quarter note">
            <a:extLst>
              <a:ext uri="{FF2B5EF4-FFF2-40B4-BE49-F238E27FC236}">
                <a16:creationId xmlns:a16="http://schemas.microsoft.com/office/drawing/2014/main" id="{DB48FC7F-9F1B-92B2-3979-89E1AE124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85446" y="3125366"/>
            <a:ext cx="3209544" cy="3209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Eighth note">
            <a:extLst>
              <a:ext uri="{FF2B5EF4-FFF2-40B4-BE49-F238E27FC236}">
                <a16:creationId xmlns:a16="http://schemas.microsoft.com/office/drawing/2014/main" id="{FD4B11A9-0DAA-706B-3426-BDF9F391F9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92576" y="3189374"/>
            <a:ext cx="3081528" cy="3081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3524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71E6F-53DD-6BF2-A907-B1485D3D2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2.1  Rhythmic Values </a:t>
            </a:r>
          </a:p>
        </p:txBody>
      </p:sp>
      <p:pic>
        <p:nvPicPr>
          <p:cNvPr id="5" name="Picture 4" descr="1 whole note is equal to 2 half notes; is equal to 4 quarter notes; is equal to 8 eighth notes; is equal to sixteen sixteenth notes; is equal to 32 thirty second notes. ">
            <a:extLst>
              <a:ext uri="{FF2B5EF4-FFF2-40B4-BE49-F238E27FC236}">
                <a16:creationId xmlns:a16="http://schemas.microsoft.com/office/drawing/2014/main" id="{6CC5C210-2D9F-C1A0-C910-115515373B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7161" y="1196868"/>
            <a:ext cx="9737678" cy="4464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581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Rhythmic Values </a:t>
            </a:r>
            <a:r>
              <a:rPr lang="en-US" sz="1000" dirty="0"/>
              <a:t>(2 of 2)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Altering rhythmic values:</a:t>
            </a:r>
          </a:p>
          <a:p>
            <a:pPr lvl="1"/>
            <a:r>
              <a:rPr lang="en-US" b="1" dirty="0"/>
              <a:t>Dotted note</a:t>
            </a:r>
            <a:r>
              <a:rPr lang="en-US" dirty="0"/>
              <a:t> – note with a dot placed after it to increase its rhythmic value by half</a:t>
            </a:r>
          </a:p>
          <a:p>
            <a:pPr lvl="1"/>
            <a:r>
              <a:rPr lang="en-US" b="1" dirty="0"/>
              <a:t>Tie</a:t>
            </a:r>
            <a:r>
              <a:rPr lang="en-US" dirty="0"/>
              <a:t> – curved figure connecting two pitches to indicate that they should be held as one continuous sound</a:t>
            </a:r>
          </a:p>
          <a:p>
            <a:pPr lvl="1"/>
            <a:r>
              <a:rPr lang="en-US" b="1" dirty="0"/>
              <a:t>Triplet </a:t>
            </a:r>
            <a:r>
              <a:rPr lang="en-US" dirty="0"/>
              <a:t>– rhythmic grouping of three notes with the same duration as two similar notes</a:t>
            </a:r>
            <a:endParaRPr lang="en-US" b="1" dirty="0"/>
          </a:p>
          <a:p>
            <a:pPr lvl="1"/>
            <a:r>
              <a:rPr lang="en-US" b="1" dirty="0"/>
              <a:t>Rests </a:t>
            </a:r>
            <a:r>
              <a:rPr lang="en-US" dirty="0"/>
              <a:t>– notational sign specifying a momentary pause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41288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D8EA3-F7F8-17FD-716A-6FDEC9F0A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2.01</a:t>
            </a:r>
          </a:p>
        </p:txBody>
      </p:sp>
      <p:pic>
        <p:nvPicPr>
          <p:cNvPr id="5" name="Picture 4" descr="Alt text will be provided upon publication.">
            <a:extLst>
              <a:ext uri="{FF2B5EF4-FFF2-40B4-BE49-F238E27FC236}">
                <a16:creationId xmlns:a16="http://schemas.microsoft.com/office/drawing/2014/main" id="{DF94FC8F-BBCA-2860-8043-F27BF47151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4960" y="2494058"/>
            <a:ext cx="7962080" cy="1869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305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Tempo Markings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Tempo</a:t>
            </a:r>
            <a:r>
              <a:rPr lang="en-US" dirty="0"/>
              <a:t> – speed or pace of a composition</a:t>
            </a:r>
          </a:p>
          <a:p>
            <a:r>
              <a:rPr lang="en-US" b="1" dirty="0"/>
              <a:t>Tempo marking </a:t>
            </a:r>
            <a:r>
              <a:rPr lang="en-US" dirty="0"/>
              <a:t>(e.g., </a:t>
            </a:r>
            <a:r>
              <a:rPr lang="en-US" b="1" dirty="0"/>
              <a:t>metronome</a:t>
            </a:r>
            <a:r>
              <a:rPr lang="en-US" dirty="0"/>
              <a:t>)</a:t>
            </a:r>
          </a:p>
          <a:p>
            <a:pPr lvl="1"/>
            <a:r>
              <a:rPr lang="en-US" b="1" dirty="0"/>
              <a:t>Allegro</a:t>
            </a:r>
            <a:r>
              <a:rPr lang="en-US" dirty="0"/>
              <a:t> – fast</a:t>
            </a:r>
          </a:p>
          <a:p>
            <a:pPr lvl="1"/>
            <a:r>
              <a:rPr lang="en-US" b="1" dirty="0"/>
              <a:t>Adagio</a:t>
            </a:r>
            <a:r>
              <a:rPr lang="en-US" dirty="0"/>
              <a:t> – slow</a:t>
            </a:r>
          </a:p>
          <a:p>
            <a:r>
              <a:rPr lang="en-US" b="1" dirty="0"/>
              <a:t>Metronome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8" name="Picture 7" descr="Alt text will be provided upon publication.">
            <a:extLst>
              <a:ext uri="{FF2B5EF4-FFF2-40B4-BE49-F238E27FC236}">
                <a16:creationId xmlns:a16="http://schemas.microsoft.com/office/drawing/2014/main" id="{666CB6C2-D652-ABE3-58DF-2F372B6114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3875" y="1330504"/>
            <a:ext cx="3772821" cy="4714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872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Pulse or Beat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Beat </a:t>
            </a:r>
            <a:r>
              <a:rPr lang="en-US" dirty="0"/>
              <a:t>– fundamental pulse in a musical composition</a:t>
            </a:r>
          </a:p>
          <a:p>
            <a:pPr lvl="1"/>
            <a:r>
              <a:rPr lang="en-US" dirty="0"/>
              <a:t>The basic subdivision within the measure lines of a composition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4" name="Picture 3" descr="Alt text will be provided upon publication.">
            <a:extLst>
              <a:ext uri="{FF2B5EF4-FFF2-40B4-BE49-F238E27FC236}">
                <a16:creationId xmlns:a16="http://schemas.microsoft.com/office/drawing/2014/main" id="{57D5B35A-B66F-6C41-8FF2-AF451AB37C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1144" y="3863182"/>
            <a:ext cx="9469712" cy="610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905081"/>
      </p:ext>
    </p:extLst>
  </p:cSld>
  <p:clrMapOvr>
    <a:masterClrMapping/>
  </p:clrMapOvr>
</p:sld>
</file>

<file path=ppt/theme/theme1.xml><?xml version="1.0" encoding="utf-8"?>
<a:theme xmlns:a="http://schemas.openxmlformats.org/drawingml/2006/main" name="Text Content Templat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BED39CE9-082F-6B46-8FDA-BB0FFD99054F}" vid="{CEA21858-FC52-F84F-91C6-82F56D1FBD61}"/>
    </a:ext>
  </a:extLst>
</a:theme>
</file>

<file path=ppt/theme/theme2.xml><?xml version="1.0" encoding="utf-8"?>
<a:theme xmlns:a="http://schemas.openxmlformats.org/drawingml/2006/main" name="Figure-Only Templat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BED39CE9-082F-6B46-8FDA-BB0FFD99054F}" vid="{5B30DF09-EFD4-4243-BF6E-8B03767173E9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34735E286A8A478CDABE780C9EC78F" ma:contentTypeVersion="13" ma:contentTypeDescription="Create a new document." ma:contentTypeScope="" ma:versionID="9b8825675e62d57985c81b74d5b14a7f">
  <xsd:schema xmlns:xsd="http://www.w3.org/2001/XMLSchema" xmlns:xs="http://www.w3.org/2001/XMLSchema" xmlns:p="http://schemas.microsoft.com/office/2006/metadata/properties" xmlns:ns3="fd39d560-5c7d-4158-98a0-f420f8fdebce" xmlns:ns4="a6c716b4-9090-4de7-aadc-2aa5f812ad24" targetNamespace="http://schemas.microsoft.com/office/2006/metadata/properties" ma:root="true" ma:fieldsID="bdbc9fd47a72f6438c4442bb9222e145" ns3:_="" ns4:_="">
    <xsd:import namespace="fd39d560-5c7d-4158-98a0-f420f8fdebce"/>
    <xsd:import namespace="a6c716b4-9090-4de7-aadc-2aa5f812ad2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39d560-5c7d-4158-98a0-f420f8fdeb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c716b4-9090-4de7-aadc-2aa5f812ad24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B57C1AB-C2BF-4446-AECB-681D5785527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856919D-3723-464B-9967-427A087CBD61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fd39d560-5c7d-4158-98a0-f420f8fdebce"/>
    <ds:schemaRef ds:uri="http://purl.org/dc/terms/"/>
    <ds:schemaRef ds:uri="http://schemas.openxmlformats.org/package/2006/metadata/core-properties"/>
    <ds:schemaRef ds:uri="a6c716b4-9090-4de7-aadc-2aa5f812ad24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E307B2A-FA70-43CE-A010-B3D8154DEA0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d39d560-5c7d-4158-98a0-f420f8fdebce"/>
    <ds:schemaRef ds:uri="a6c716b4-9090-4de7-aadc-2aa5f812ad2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Text Content Templates</Template>
  <TotalTime>301</TotalTime>
  <Words>780</Words>
  <Application>Microsoft Office PowerPoint</Application>
  <PresentationFormat>Widescreen</PresentationFormat>
  <Paragraphs>102</Paragraphs>
  <Slides>20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MV Boli</vt:lpstr>
      <vt:lpstr>Symbol</vt:lpstr>
      <vt:lpstr>Times New Roman</vt:lpstr>
      <vt:lpstr>Text Content Templates</vt:lpstr>
      <vt:lpstr>Figure-Only Templates</vt:lpstr>
      <vt:lpstr>Discovering Music, Third Edition</vt:lpstr>
      <vt:lpstr>Chapter 2: Rhythm, Meter, Texture and Dynamics</vt:lpstr>
      <vt:lpstr>Rhythm, Meter, Texture, and Dynamics</vt:lpstr>
      <vt:lpstr>Rhythmic Values (1 of 2)</vt:lpstr>
      <vt:lpstr>Figure 2.1  Rhythmic Values </vt:lpstr>
      <vt:lpstr>Rhythmic Values (2 of 2)</vt:lpstr>
      <vt:lpstr>Example 2.01</vt:lpstr>
      <vt:lpstr>Tempo Markings</vt:lpstr>
      <vt:lpstr>Pulse or Beat</vt:lpstr>
      <vt:lpstr>Measures</vt:lpstr>
      <vt:lpstr>Upbeats and Downbeats</vt:lpstr>
      <vt:lpstr>Meter</vt:lpstr>
      <vt:lpstr>Texture (1 of 2)</vt:lpstr>
      <vt:lpstr>Texture (2 of 2)</vt:lpstr>
      <vt:lpstr>Harmony</vt:lpstr>
      <vt:lpstr>Example 2.12 </vt:lpstr>
      <vt:lpstr>Tonality</vt:lpstr>
      <vt:lpstr>Dynamics</vt:lpstr>
      <vt:lpstr>The Sound of Silence</vt:lpstr>
      <vt:lpstr>Review of Learning Objectives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Discovering Music 3e</dc:title>
  <dc:creator>OUP</dc:creator>
  <cp:lastModifiedBy>Molly Crowell</cp:lastModifiedBy>
  <cp:revision>6</cp:revision>
  <dcterms:created xsi:type="dcterms:W3CDTF">2022-06-15T01:30:14Z</dcterms:created>
  <dcterms:modified xsi:type="dcterms:W3CDTF">2022-07-11T17:41:04Z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9f61502-7731-4690-a118-333634878cc9_Enabled">
    <vt:lpwstr>true</vt:lpwstr>
  </property>
  <property fmtid="{D5CDD505-2E9C-101B-9397-08002B2CF9AE}" pid="3" name="MSIP_Label_89f61502-7731-4690-a118-333634878cc9_SetDate">
    <vt:lpwstr>2020-04-27T21:10:48Z</vt:lpwstr>
  </property>
  <property fmtid="{D5CDD505-2E9C-101B-9397-08002B2CF9AE}" pid="4" name="MSIP_Label_89f61502-7731-4690-a118-333634878cc9_Method">
    <vt:lpwstr>Standard</vt:lpwstr>
  </property>
  <property fmtid="{D5CDD505-2E9C-101B-9397-08002B2CF9AE}" pid="5" name="MSIP_Label_89f61502-7731-4690-a118-333634878cc9_Name">
    <vt:lpwstr>Internal</vt:lpwstr>
  </property>
  <property fmtid="{D5CDD505-2E9C-101B-9397-08002B2CF9AE}" pid="6" name="MSIP_Label_89f61502-7731-4690-a118-333634878cc9_SiteId">
    <vt:lpwstr>91761b62-4c45-43f5-9f0e-be8ad9b551ff</vt:lpwstr>
  </property>
  <property fmtid="{D5CDD505-2E9C-101B-9397-08002B2CF9AE}" pid="7" name="MSIP_Label_89f61502-7731-4690-a118-333634878cc9_ActionId">
    <vt:lpwstr>69912cf1-8f32-4f1f-9ade-00009ae8a75a</vt:lpwstr>
  </property>
  <property fmtid="{D5CDD505-2E9C-101B-9397-08002B2CF9AE}" pid="8" name="MSIP_Label_89f61502-7731-4690-a118-333634878cc9_ContentBits">
    <vt:lpwstr>0</vt:lpwstr>
  </property>
  <property fmtid="{D5CDD505-2E9C-101B-9397-08002B2CF9AE}" pid="9" name="ContentTypeId">
    <vt:lpwstr>0x0101006034735E286A8A478CDABE780C9EC78F</vt:lpwstr>
  </property>
</Properties>
</file>