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  <p:sldMasterId id="2147483675" r:id="rId5"/>
  </p:sldMasterIdLst>
  <p:notesMasterIdLst>
    <p:notesMasterId r:id="rId15"/>
  </p:notesMasterIdLst>
  <p:handoutMasterIdLst>
    <p:handoutMasterId r:id="rId16"/>
  </p:handoutMasterIdLst>
  <p:sldIdLst>
    <p:sldId id="297" r:id="rId6"/>
    <p:sldId id="278" r:id="rId7"/>
    <p:sldId id="298" r:id="rId8"/>
    <p:sldId id="301" r:id="rId9"/>
    <p:sldId id="302" r:id="rId10"/>
    <p:sldId id="303" r:id="rId11"/>
    <p:sldId id="304" r:id="rId12"/>
    <p:sldId id="299" r:id="rId13"/>
    <p:sldId id="30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leappane Sahayaraj" initials="MS" lastIdx="1" clrIdx="0">
    <p:extLst>
      <p:ext uri="{19B8F6BF-5375-455C-9EA6-DF929625EA0E}">
        <p15:presenceInfo xmlns:p15="http://schemas.microsoft.com/office/powerpoint/2012/main" userId="215a9fcd382ec2b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147"/>
    <a:srgbClr val="001A47"/>
    <a:srgbClr val="014478"/>
    <a:srgbClr val="001B47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6395" autoAdjust="0"/>
  </p:normalViewPr>
  <p:slideViewPr>
    <p:cSldViewPr snapToGrid="0" snapToObjects="1">
      <p:cViewPr varScale="1">
        <p:scale>
          <a:sx n="65" d="100"/>
          <a:sy n="65" d="100"/>
        </p:scale>
        <p:origin x="72" y="1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31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85613-ADFF-4141-B66C-A45235623B50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2E8A8-05A8-499B-9FC4-E54616348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11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F5199-F7F4-4FB2-A2CD-22A2CFC87608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C0744-2FEF-4441-821D-70180A370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03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279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0575" y="586409"/>
            <a:ext cx="11317356" cy="566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600" b="1" i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710609" y="1808921"/>
            <a:ext cx="4770784" cy="428376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450851" y="1152525"/>
            <a:ext cx="11317816" cy="47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1F497D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465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87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8668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A7EB-3577-43FD-9B2D-BCEA4F83C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4431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ti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E61D60-431D-4A54-BAD5-CA1C8D6D754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2" y="2792"/>
            <a:ext cx="12191178" cy="685813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4"/>
          <p:cNvSpPr txBox="1">
            <a:spLocks/>
          </p:cNvSpPr>
          <p:nvPr/>
        </p:nvSpPr>
        <p:spPr>
          <a:xfrm>
            <a:off x="11582401" y="6423728"/>
            <a:ext cx="5197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03EA47-653C-4D08-BE86-5931AF95F427}" type="slidenum">
              <a:rPr lang="en-US" sz="1200" smtClean="0">
                <a:solidFill>
                  <a:schemeClr val="bg1"/>
                </a:solidFill>
              </a:rPr>
              <a:pPr/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2023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83949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2" r:id="rId2"/>
    <p:sldLayoutId id="2147483654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11480"/>
          </a:xfrm>
          <a:prstGeom prst="rect">
            <a:avLst/>
          </a:prstGeom>
          <a:solidFill>
            <a:srgbClr val="001A47"/>
          </a:solidFill>
        </p:spPr>
        <p:txBody>
          <a:bodyPr vert="horz" lIns="91440" tIns="45720" rIns="91440" bIns="45720" rtlCol="0" anchor="b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4"/>
          <p:cNvSpPr txBox="1">
            <a:spLocks/>
          </p:cNvSpPr>
          <p:nvPr/>
        </p:nvSpPr>
        <p:spPr>
          <a:xfrm>
            <a:off x="11582401" y="6423728"/>
            <a:ext cx="5197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03EA47-653C-4D08-BE86-5931AF95F427}" type="slidenum">
              <a:rPr lang="en-US" sz="1200" smtClean="0">
                <a:solidFill>
                  <a:schemeClr val="bg1"/>
                </a:solidFill>
              </a:rPr>
              <a:pPr/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A352A1-3B59-4F46-8B27-7104614BE00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2023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357956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l" defTabSz="914400" rtl="0" eaLnBrk="1" latinLnBrk="0" hangingPunct="1">
        <a:spcBef>
          <a:spcPct val="0"/>
        </a:spcBef>
        <a:buNone/>
        <a:defRPr sz="1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575" y="586409"/>
            <a:ext cx="11317356" cy="981134"/>
          </a:xfrm>
        </p:spPr>
        <p:txBody>
          <a:bodyPr>
            <a:normAutofit fontScale="90000"/>
          </a:bodyPr>
          <a:lstStyle/>
          <a:p>
            <a:r>
              <a:rPr lang="en-US" dirty="0"/>
              <a:t>AS THE ROMANS DID</a:t>
            </a:r>
            <a:br>
              <a:rPr lang="en-US" dirty="0"/>
            </a:br>
            <a:r>
              <a:rPr lang="en-US" sz="3100" dirty="0"/>
              <a:t>A Sourcebook in Roman Social History</a:t>
            </a:r>
            <a:endParaRPr lang="en-US" sz="3100" b="1" i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" y="1589694"/>
            <a:ext cx="12192000" cy="3553806"/>
          </a:xfrm>
        </p:spPr>
        <p:txBody>
          <a:bodyPr/>
          <a:lstStyle/>
          <a:p>
            <a:r>
              <a:rPr lang="en-US" dirty="0"/>
              <a:t>by Jo-Ann Shelton and Pauline </a:t>
            </a:r>
            <a:r>
              <a:rPr lang="en-US" dirty="0" err="1"/>
              <a:t>Ripat</a:t>
            </a:r>
            <a:endParaRPr lang="en-US" dirty="0"/>
          </a:p>
        </p:txBody>
      </p:sp>
      <p:pic>
        <p:nvPicPr>
          <p:cNvPr id="7" name="Picture 6" title="Oxford University Press logo">
            <a:extLst>
              <a:ext uri="{FF2B5EF4-FFF2-40B4-BE49-F238E27FC236}">
                <a16:creationId xmlns:a16="http://schemas.microsoft.com/office/drawing/2014/main" id="{8590439F-3AAE-4FE6-B28E-69B3789AD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76152"/>
            <a:ext cx="2505812" cy="881848"/>
          </a:xfrm>
          <a:prstGeom prst="rect">
            <a:avLst/>
          </a:prstGeom>
        </p:spPr>
      </p:pic>
      <p:pic>
        <p:nvPicPr>
          <p:cNvPr id="3" name="Picture 2" title="Cover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644" y="2135537"/>
            <a:ext cx="2976711" cy="424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817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856E0A-46F7-47B5-BF15-6A1C34E84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5"/>
            <a:ext cx="12192000" cy="369332"/>
          </a:xfrm>
        </p:spPr>
        <p:txBody>
          <a:bodyPr/>
          <a:lstStyle/>
          <a:p>
            <a:r>
              <a:rPr lang="en-US" dirty="0"/>
              <a:t>Figure 1 The House of the Surgeon, Pompeii:</a:t>
            </a:r>
          </a:p>
        </p:txBody>
      </p:sp>
      <p:pic>
        <p:nvPicPr>
          <p:cNvPr id="3" name="Picture 2" descr="A plan show Vestibulum; fauces; atrium; impluvium; ala; cubiculum; &#10;tablinum; triclinium; portico; garden; shops; shop with loft above; &#10;peristyle; oecus; stable; kitchen; storeroom; baker’s shop; bakery; &#10;oven; and apartments near each other. " title="Figure 1 The House of the Surgeon, Pompeii:">
            <a:extLst>
              <a:ext uri="{FF2B5EF4-FFF2-40B4-BE49-F238E27FC236}">
                <a16:creationId xmlns:a16="http://schemas.microsoft.com/office/drawing/2014/main" id="{1437D90B-C3A7-4912-A05B-5F94F0FAC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6982" y="493517"/>
            <a:ext cx="2798037" cy="587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135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856E0A-46F7-47B5-BF15-6A1C34E84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5"/>
            <a:ext cx="12192000" cy="369332"/>
          </a:xfrm>
        </p:spPr>
        <p:txBody>
          <a:bodyPr/>
          <a:lstStyle/>
          <a:p>
            <a:r>
              <a:rPr lang="en-US" dirty="0"/>
              <a:t>Figure 2 The House of </a:t>
            </a:r>
            <a:r>
              <a:rPr lang="en-US" dirty="0" err="1"/>
              <a:t>Pansa</a:t>
            </a:r>
            <a:r>
              <a:rPr lang="en-US" dirty="0"/>
              <a:t>, Pompeii:</a:t>
            </a:r>
          </a:p>
        </p:txBody>
      </p:sp>
      <p:pic>
        <p:nvPicPr>
          <p:cNvPr id="3" name="Picture 2" descr="A plan show Vestibulum; fauces; atrium; impluvium; ala; cubiculum; &#10;tablinum; triclinium; portico; garden; shops; shop with loft above; &#10;peristyle; oecus; stable; kitchen; storeroom; baker’s shop; bakery; &#10;oven; and apartments near each other. " title="Figure 2 The House of Pansa, Pompeii:">
            <a:extLst>
              <a:ext uri="{FF2B5EF4-FFF2-40B4-BE49-F238E27FC236}">
                <a16:creationId xmlns:a16="http://schemas.microsoft.com/office/drawing/2014/main" id="{C7E0102E-16DA-40C3-9EB4-CB59F10564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9428" y="476770"/>
            <a:ext cx="3633144" cy="590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463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856E0A-46F7-47B5-BF15-6A1C34E84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5"/>
            <a:ext cx="12192000" cy="369332"/>
          </a:xfrm>
        </p:spPr>
        <p:txBody>
          <a:bodyPr/>
          <a:lstStyle/>
          <a:p>
            <a:r>
              <a:rPr lang="en-US" dirty="0"/>
              <a:t>Image 4.1 House of </a:t>
            </a:r>
            <a:r>
              <a:rPr lang="en-US" dirty="0" err="1"/>
              <a:t>Paquius</a:t>
            </a:r>
            <a:r>
              <a:rPr lang="en-US" dirty="0"/>
              <a:t> </a:t>
            </a:r>
            <a:r>
              <a:rPr lang="en-US" dirty="0" err="1"/>
              <a:t>Proculus</a:t>
            </a:r>
            <a:r>
              <a:rPr lang="en-US" dirty="0"/>
              <a:t>, Pompeii:</a:t>
            </a:r>
          </a:p>
        </p:txBody>
      </p:sp>
      <p:pic>
        <p:nvPicPr>
          <p:cNvPr id="3" name="Picture 2" descr="The atrium has a big rectangular compluvium at the top of one wall. At &#10;the back are 4 pillars behind which is a garden. " title="Image 4.1 House of Paquius Proculus, Pompeii:">
            <a:extLst>
              <a:ext uri="{FF2B5EF4-FFF2-40B4-BE49-F238E27FC236}">
                <a16:creationId xmlns:a16="http://schemas.microsoft.com/office/drawing/2014/main" id="{60EB4A43-BEF9-41FC-A2B4-281BA30BD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3915" y="588892"/>
            <a:ext cx="8344170" cy="568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382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856E0A-46F7-47B5-BF15-6A1C34E84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5"/>
            <a:ext cx="12192000" cy="369332"/>
          </a:xfrm>
        </p:spPr>
        <p:txBody>
          <a:bodyPr/>
          <a:lstStyle/>
          <a:p>
            <a:r>
              <a:rPr lang="en-US" dirty="0"/>
              <a:t>Image 4.2 The Trellis House, Herculaneum:</a:t>
            </a:r>
          </a:p>
        </p:txBody>
      </p:sp>
      <p:pic>
        <p:nvPicPr>
          <p:cNvPr id="3" name="Picture 2" descr="A two-storey building with pillars in the basement is shown. " title="Image 4.2 The Trellis House, Herculaneum:">
            <a:extLst>
              <a:ext uri="{FF2B5EF4-FFF2-40B4-BE49-F238E27FC236}">
                <a16:creationId xmlns:a16="http://schemas.microsoft.com/office/drawing/2014/main" id="{A9DC6D34-E032-4E6F-B28D-E5FEC94845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5285" y="478333"/>
            <a:ext cx="4481430" cy="590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744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856E0A-46F7-47B5-BF15-6A1C34E84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5"/>
            <a:ext cx="12192000" cy="369332"/>
          </a:xfrm>
        </p:spPr>
        <p:txBody>
          <a:bodyPr/>
          <a:lstStyle/>
          <a:p>
            <a:r>
              <a:rPr lang="en-US" dirty="0"/>
              <a:t>Image 4.3 Artist’s Rendition of a Roman </a:t>
            </a:r>
            <a:r>
              <a:rPr lang="en-US" i="1" dirty="0"/>
              <a:t>Insula</a:t>
            </a:r>
            <a:r>
              <a:rPr lang="en-US" dirty="0"/>
              <a:t>:</a:t>
            </a:r>
          </a:p>
        </p:txBody>
      </p:sp>
      <p:pic>
        <p:nvPicPr>
          <p:cNvPr id="3" name="Picture 2" descr="A Roman insula with many shops in the basement and many rooms in &#10;the other floors with beds is shown. " title="Image 4.3 Artist’s Rendition of a Roman Insula:">
            <a:extLst>
              <a:ext uri="{FF2B5EF4-FFF2-40B4-BE49-F238E27FC236}">
                <a16:creationId xmlns:a16="http://schemas.microsoft.com/office/drawing/2014/main" id="{C7E43101-A68C-47A5-AE1E-94C9AFF13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3915" y="647611"/>
            <a:ext cx="8344170" cy="556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043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856E0A-46F7-47B5-BF15-6A1C34E84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5"/>
            <a:ext cx="12192000" cy="369332"/>
          </a:xfrm>
        </p:spPr>
        <p:txBody>
          <a:bodyPr/>
          <a:lstStyle/>
          <a:p>
            <a:r>
              <a:rPr lang="en-US" dirty="0"/>
              <a:t>Image 4.4 Street Scene with the Insula </a:t>
            </a:r>
            <a:r>
              <a:rPr lang="en-US" dirty="0" err="1"/>
              <a:t>Orientalis</a:t>
            </a:r>
            <a:r>
              <a:rPr lang="en-US" dirty="0"/>
              <a:t> on the </a:t>
            </a:r>
            <a:r>
              <a:rPr lang="en-US" dirty="0" err="1"/>
              <a:t>Decumanus</a:t>
            </a:r>
            <a:r>
              <a:rPr lang="en-US" dirty="0"/>
              <a:t> Maximus, Herculaneum:</a:t>
            </a:r>
          </a:p>
        </p:txBody>
      </p:sp>
      <p:pic>
        <p:nvPicPr>
          <p:cNvPr id="3" name="Picture 2" descr="Insula Orientalis with broken rooms and walls is shown on the street. " title="Image 4.4 Street Scene with the Insula Orientalis on the Decumanus Maximus, Herculaneum:">
            <a:extLst>
              <a:ext uri="{FF2B5EF4-FFF2-40B4-BE49-F238E27FC236}">
                <a16:creationId xmlns:a16="http://schemas.microsoft.com/office/drawing/2014/main" id="{5527FE12-E7B5-481C-B6D1-E3FEC16B8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223" y="675149"/>
            <a:ext cx="8261554" cy="5507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456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856E0A-46F7-47B5-BF15-6A1C34E84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5"/>
            <a:ext cx="12192000" cy="369332"/>
          </a:xfrm>
        </p:spPr>
        <p:txBody>
          <a:bodyPr/>
          <a:lstStyle/>
          <a:p>
            <a:r>
              <a:rPr lang="en-US" dirty="0"/>
              <a:t>Figure 3 Plan of a Farm Villa, </a:t>
            </a:r>
            <a:r>
              <a:rPr lang="en-US" dirty="0" err="1"/>
              <a:t>Boscoreale</a:t>
            </a:r>
            <a:r>
              <a:rPr lang="en-US" dirty="0"/>
              <a:t>:</a:t>
            </a:r>
          </a:p>
        </p:txBody>
      </p:sp>
      <p:pic>
        <p:nvPicPr>
          <p:cNvPr id="3" name="Picture 2" descr="A farm villa has dining room, bakery, bedroom, furnace rooms, baths,&#10;kitchen, toilets, stable, farmyard, Wine Presses, Open Court for &#10;fermenting wine, barn, olive press, olive crusher, and threshing &#10;floor. " title="Figure 3 Plan of a Farm Villa, Boscoreale:">
            <a:extLst>
              <a:ext uri="{FF2B5EF4-FFF2-40B4-BE49-F238E27FC236}">
                <a16:creationId xmlns:a16="http://schemas.microsoft.com/office/drawing/2014/main" id="{83B225B2-194D-40AC-9654-4247B406D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6767" y="484142"/>
            <a:ext cx="2898466" cy="5889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861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856E0A-46F7-47B5-BF15-6A1C34E84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5"/>
            <a:ext cx="12192000" cy="369332"/>
          </a:xfrm>
        </p:spPr>
        <p:txBody>
          <a:bodyPr/>
          <a:lstStyle/>
          <a:p>
            <a:r>
              <a:rPr lang="en-US" dirty="0"/>
              <a:t>Figure 4 Reconstructed Plan of Pliny’s Villa, </a:t>
            </a:r>
            <a:r>
              <a:rPr lang="en-US" dirty="0" err="1"/>
              <a:t>Laurentum</a:t>
            </a:r>
            <a:endParaRPr lang="en-US" dirty="0"/>
          </a:p>
        </p:txBody>
      </p:sp>
      <p:pic>
        <p:nvPicPr>
          <p:cNvPr id="3" name="Picture 2" descr="The different rooms are Vestibule; atrium; D-shaped porticoes; courtyard;  inner courtyard; dining room; large cubiculum; smaller cubiculum; sunning, exercise area; cubiculum with apse; heating corridor; bedroom;  rooms for slaves; elegant cubiculum; banquet room; antechamber; cubiculum; antechamber; cubiculum; cold room; bath oil room; furnace  room; corridor small hot room; small warm room; pool; ball court; tower  area; banquet room; second floor of first tower; dining room first floor  of second tower; garden; promenade; vineyard; dining area; small  apartments; mall apartment; herb garden; cryptoporticus; terrace; sun room; cubiculum; alcove; bedroom; heating room; small room and antechamber." title="Figure 4 Reconstructed Plan of Pliny’s Villa, Laurentum">
            <a:extLst>
              <a:ext uri="{FF2B5EF4-FFF2-40B4-BE49-F238E27FC236}">
                <a16:creationId xmlns:a16="http://schemas.microsoft.com/office/drawing/2014/main" id="{AA169B87-0086-4859-933E-D3F24CA349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714" y="472694"/>
            <a:ext cx="5422573" cy="591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193350"/>
      </p:ext>
    </p:extLst>
  </p:cSld>
  <p:clrMapOvr>
    <a:masterClrMapping/>
  </p:clrMapOvr>
</p:sld>
</file>

<file path=ppt/theme/theme1.xml><?xml version="1.0" encoding="utf-8"?>
<a:theme xmlns:a="http://schemas.openxmlformats.org/drawingml/2006/main" name="Text Content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P US HE Widescreen Template 3.0 (TH).pptx" id="{F2E09951-9F62-46AC-ADB5-6800DB9C73A8}" vid="{7309D0D7-CE15-4349-8FBC-20083FC55B9B}"/>
    </a:ext>
  </a:extLst>
</a:theme>
</file>

<file path=ppt/theme/theme2.xml><?xml version="1.0" encoding="utf-8"?>
<a:theme xmlns:a="http://schemas.openxmlformats.org/drawingml/2006/main" name="Figure-Only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P US HE Widescreen Template 3.0 (TH).pptx" id="{F2E09951-9F62-46AC-ADB5-6800DB9C73A8}" vid="{B3C02E53-441A-4B4C-8A79-43D4B20A18F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34735E286A8A478CDABE780C9EC78F" ma:contentTypeVersion="13" ma:contentTypeDescription="Create a new document." ma:contentTypeScope="" ma:versionID="9b8825675e62d57985c81b74d5b14a7f">
  <xsd:schema xmlns:xsd="http://www.w3.org/2001/XMLSchema" xmlns:xs="http://www.w3.org/2001/XMLSchema" xmlns:p="http://schemas.microsoft.com/office/2006/metadata/properties" xmlns:ns3="fd39d560-5c7d-4158-98a0-f420f8fdebce" xmlns:ns4="a6c716b4-9090-4de7-aadc-2aa5f812ad24" targetNamespace="http://schemas.microsoft.com/office/2006/metadata/properties" ma:root="true" ma:fieldsID="bdbc9fd47a72f6438c4442bb9222e145" ns3:_="" ns4:_="">
    <xsd:import namespace="fd39d560-5c7d-4158-98a0-f420f8fdebce"/>
    <xsd:import namespace="a6c716b4-9090-4de7-aadc-2aa5f812ad2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39d560-5c7d-4158-98a0-f420f8fdeb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c716b4-9090-4de7-aadc-2aa5f812ad2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B57C1AB-C2BF-4446-AECB-681D578552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307B2A-FA70-43CE-A010-B3D8154DEA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39d560-5c7d-4158-98a0-f420f8fdebce"/>
    <ds:schemaRef ds:uri="a6c716b4-9090-4de7-aadc-2aa5f812ad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856919D-3723-464B-9967-427A087CBD61}">
  <ds:schemaRefs>
    <ds:schemaRef ds:uri="http://purl.org/dc/dcmitype/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fd39d560-5c7d-4158-98a0-f420f8fdebce"/>
    <ds:schemaRef ds:uri="a6c716b4-9090-4de7-aadc-2aa5f812ad24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OUP US HE Widescreen Template 3.0 (TH)</Template>
  <TotalTime>235</TotalTime>
  <Words>97</Words>
  <Application>Microsoft Office PowerPoint</Application>
  <PresentationFormat>Widescreen</PresentationFormat>
  <Paragraphs>11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Text Content Templates</vt:lpstr>
      <vt:lpstr>Figure-Only Templates</vt:lpstr>
      <vt:lpstr>AS THE ROMANS DID A Sourcebook in Roman Social History</vt:lpstr>
      <vt:lpstr>Figure 1 The House of the Surgeon, Pompeii:</vt:lpstr>
      <vt:lpstr>Figure 2 The House of Pansa, Pompeii:</vt:lpstr>
      <vt:lpstr>Image 4.1 House of Paquius Proculus, Pompeii:</vt:lpstr>
      <vt:lpstr>Image 4.2 The Trellis House, Herculaneum:</vt:lpstr>
      <vt:lpstr>Image 4.3 Artist’s Rendition of a Roman Insula:</vt:lpstr>
      <vt:lpstr>Image 4.4 Street Scene with the Insula Orientalis on the Decumanus Maximus, Herculaneum:</vt:lpstr>
      <vt:lpstr>Figure 3 Plan of a Farm Villa, Boscoreale:</vt:lpstr>
      <vt:lpstr>Figure 4 Reconstructed Plan of Pliny’s Villa, Laurentum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Interplay: The Process of Interpersonal Communication</dc:title>
  <dc:creator>Madhan</dc:creator>
  <cp:lastModifiedBy>Maleappane Sahayaraj</cp:lastModifiedBy>
  <cp:revision>50</cp:revision>
  <dcterms:created xsi:type="dcterms:W3CDTF">2021-08-06T07:29:57Z</dcterms:created>
  <dcterms:modified xsi:type="dcterms:W3CDTF">2022-07-13T05:18:02Z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9f61502-7731-4690-a118-333634878cc9_Enabled">
    <vt:lpwstr>true</vt:lpwstr>
  </property>
  <property fmtid="{D5CDD505-2E9C-101B-9397-08002B2CF9AE}" pid="3" name="MSIP_Label_89f61502-7731-4690-a118-333634878cc9_SetDate">
    <vt:lpwstr>2020-04-27T21:10:48Z</vt:lpwstr>
  </property>
  <property fmtid="{D5CDD505-2E9C-101B-9397-08002B2CF9AE}" pid="4" name="MSIP_Label_89f61502-7731-4690-a118-333634878cc9_Method">
    <vt:lpwstr>Standard</vt:lpwstr>
  </property>
  <property fmtid="{D5CDD505-2E9C-101B-9397-08002B2CF9AE}" pid="5" name="MSIP_Label_89f61502-7731-4690-a118-333634878cc9_Name">
    <vt:lpwstr>Internal</vt:lpwstr>
  </property>
  <property fmtid="{D5CDD505-2E9C-101B-9397-08002B2CF9AE}" pid="6" name="MSIP_Label_89f61502-7731-4690-a118-333634878cc9_SiteId">
    <vt:lpwstr>91761b62-4c45-43f5-9f0e-be8ad9b551ff</vt:lpwstr>
  </property>
  <property fmtid="{D5CDD505-2E9C-101B-9397-08002B2CF9AE}" pid="7" name="MSIP_Label_89f61502-7731-4690-a118-333634878cc9_ActionId">
    <vt:lpwstr>69912cf1-8f32-4f1f-9ade-00009ae8a75a</vt:lpwstr>
  </property>
  <property fmtid="{D5CDD505-2E9C-101B-9397-08002B2CF9AE}" pid="8" name="MSIP_Label_89f61502-7731-4690-a118-333634878cc9_ContentBits">
    <vt:lpwstr>0</vt:lpwstr>
  </property>
  <property fmtid="{D5CDD505-2E9C-101B-9397-08002B2CF9AE}" pid="9" name="ContentTypeId">
    <vt:lpwstr>0x0101006034735E286A8A478CDABE780C9EC78F</vt:lpwstr>
  </property>
</Properties>
</file>