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6" r:id="rId5"/>
    <p:sldId id="339" r:id="rId6"/>
    <p:sldId id="345" r:id="rId7"/>
    <p:sldId id="346" r:id="rId8"/>
    <p:sldId id="348" r:id="rId9"/>
    <p:sldId id="349" r:id="rId10"/>
    <p:sldId id="35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80" d="100"/>
          <a:sy n="80" d="100"/>
        </p:scale>
        <p:origin x="739" y="182"/>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4" name="Picture 3"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902"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1</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FRAMEWORKS FOR ANALYSIS</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with medium confidence">
            <a:extLst>
              <a:ext uri="{FF2B5EF4-FFF2-40B4-BE49-F238E27FC236}">
                <a16:creationId xmlns:a16="http://schemas.microsoft.com/office/drawing/2014/main" id="{823A210A-C025-BC3B-9BA7-8975C3011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2229" y="603197"/>
            <a:ext cx="7361393" cy="4747016"/>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7" name="Picture 6">
            <a:extLst>
              <a:ext uri="{FF2B5EF4-FFF2-40B4-BE49-F238E27FC236}">
                <a16:creationId xmlns:a16="http://schemas.microsoft.com/office/drawing/2014/main" id="{18D729B5-1438-F18F-DDD7-338F9B9D054D}"/>
              </a:ext>
            </a:extLst>
          </p:cNvPr>
          <p:cNvPicPr>
            <a:picLocks noChangeAspect="1"/>
          </p:cNvPicPr>
          <p:nvPr/>
        </p:nvPicPr>
        <p:blipFill>
          <a:blip r:embed="rId2"/>
          <a:stretch>
            <a:fillRect/>
          </a:stretch>
        </p:blipFill>
        <p:spPr>
          <a:xfrm>
            <a:off x="246034" y="365125"/>
            <a:ext cx="6231782" cy="4278966"/>
          </a:xfrm>
          <a:prstGeom prst="rect">
            <a:avLst/>
          </a:prstGeom>
        </p:spPr>
      </p:pic>
      <p:pic>
        <p:nvPicPr>
          <p:cNvPr id="9" name="Picture 8">
            <a:extLst>
              <a:ext uri="{FF2B5EF4-FFF2-40B4-BE49-F238E27FC236}">
                <a16:creationId xmlns:a16="http://schemas.microsoft.com/office/drawing/2014/main" id="{94708C36-4667-461C-B24E-BE7CA223FFEC}"/>
              </a:ext>
            </a:extLst>
          </p:cNvPr>
          <p:cNvPicPr>
            <a:picLocks noChangeAspect="1"/>
          </p:cNvPicPr>
          <p:nvPr/>
        </p:nvPicPr>
        <p:blipFill>
          <a:blip r:embed="rId3"/>
          <a:stretch>
            <a:fillRect/>
          </a:stretch>
        </p:blipFill>
        <p:spPr>
          <a:xfrm>
            <a:off x="6552794" y="170924"/>
            <a:ext cx="5295895" cy="5488586"/>
          </a:xfrm>
          <a:prstGeom prst="rect">
            <a:avLst/>
          </a:prstGeom>
        </p:spPr>
      </p:pic>
    </p:spTree>
    <p:extLst>
      <p:ext uri="{BB962C8B-B14F-4D97-AF65-F5344CB8AC3E}">
        <p14:creationId xmlns:p14="http://schemas.microsoft.com/office/powerpoint/2010/main" val="361681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descr="Table&#10;&#10;Description automatically generated">
            <a:extLst>
              <a:ext uri="{FF2B5EF4-FFF2-40B4-BE49-F238E27FC236}">
                <a16:creationId xmlns:a16="http://schemas.microsoft.com/office/drawing/2014/main" id="{7D8CF213-A924-34C3-82B0-D4F9E04DC0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8493" y="98168"/>
            <a:ext cx="5301331" cy="5525594"/>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B7067E-B0A5-7C19-A0F1-254ADD163589}"/>
              </a:ext>
            </a:extLst>
          </p:cNvPr>
          <p:cNvPicPr>
            <a:picLocks noChangeAspect="1"/>
          </p:cNvPicPr>
          <p:nvPr/>
        </p:nvPicPr>
        <p:blipFill>
          <a:blip r:embed="rId2"/>
          <a:stretch>
            <a:fillRect/>
          </a:stretch>
        </p:blipFill>
        <p:spPr>
          <a:xfrm>
            <a:off x="4350058" y="97656"/>
            <a:ext cx="7251488" cy="5546408"/>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C0EE00D9-4ABB-A7EB-E040-3521579DA50C}"/>
              </a:ext>
            </a:extLst>
          </p:cNvPr>
          <p:cNvSpPr txBox="1"/>
          <p:nvPr/>
        </p:nvSpPr>
        <p:spPr>
          <a:xfrm>
            <a:off x="721311" y="689352"/>
            <a:ext cx="3335784" cy="954107"/>
          </a:xfrm>
          <a:prstGeom prst="rect">
            <a:avLst/>
          </a:prstGeom>
          <a:noFill/>
        </p:spPr>
        <p:txBody>
          <a:bodyPr wrap="square">
            <a:spAutoFit/>
          </a:bodyPr>
          <a:lstStyle/>
          <a:p>
            <a:r>
              <a:rPr lang="en-US" sz="2000" b="1" i="0" u="none" strike="noStrike" baseline="0" dirty="0">
                <a:latin typeface="ConduitITCStd-Bold"/>
              </a:rPr>
              <a:t>FIGURE 1.1 </a:t>
            </a:r>
            <a:r>
              <a:rPr lang="en-US" sz="1800" b="0" i="0" u="none" strike="noStrike" baseline="0" dirty="0" err="1">
                <a:latin typeface="ConduitITCStd-ExtraLight"/>
              </a:rPr>
              <a:t>Organisation</a:t>
            </a:r>
            <a:r>
              <a:rPr lang="en-US" sz="1800" b="0" i="0" u="none" strike="noStrike" baseline="0" dirty="0">
                <a:latin typeface="ConduitITCStd-ExtraLight"/>
              </a:rPr>
              <a:t> of health services—a systems perspective</a:t>
            </a:r>
            <a:endParaRPr lang="en-US" dirty="0"/>
          </a:p>
        </p:txBody>
      </p:sp>
    </p:spTree>
    <p:extLst>
      <p:ext uri="{BB962C8B-B14F-4D97-AF65-F5344CB8AC3E}">
        <p14:creationId xmlns:p14="http://schemas.microsoft.com/office/powerpoint/2010/main" val="1317550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D5B0CFBC-33A6-7285-15FE-60D277EDF40B}"/>
              </a:ext>
            </a:extLst>
          </p:cNvPr>
          <p:cNvSpPr txBox="1"/>
          <p:nvPr/>
        </p:nvSpPr>
        <p:spPr>
          <a:xfrm>
            <a:off x="838200" y="1779806"/>
            <a:ext cx="3048000" cy="954107"/>
          </a:xfrm>
          <a:prstGeom prst="rect">
            <a:avLst/>
          </a:prstGeom>
          <a:noFill/>
        </p:spPr>
        <p:txBody>
          <a:bodyPr wrap="square">
            <a:spAutoFit/>
          </a:bodyPr>
          <a:lstStyle/>
          <a:p>
            <a:r>
              <a:rPr lang="en-US" sz="2000" b="1" i="0" u="none" strike="noStrike" baseline="0" dirty="0">
                <a:latin typeface="ConduitITCStd-Bold"/>
              </a:rPr>
              <a:t>FIGURE 1.2 </a:t>
            </a:r>
            <a:r>
              <a:rPr lang="en-US" sz="1800" b="0" i="0" u="none" strike="noStrike" baseline="0" dirty="0">
                <a:latin typeface="ConduitITCStd-ExtraLight"/>
              </a:rPr>
              <a:t>Schematic description—interaction of needs, demand and supply</a:t>
            </a:r>
            <a:endParaRPr lang="en-US" dirty="0"/>
          </a:p>
        </p:txBody>
      </p:sp>
      <p:pic>
        <p:nvPicPr>
          <p:cNvPr id="5" name="Picture 4">
            <a:extLst>
              <a:ext uri="{FF2B5EF4-FFF2-40B4-BE49-F238E27FC236}">
                <a16:creationId xmlns:a16="http://schemas.microsoft.com/office/drawing/2014/main" id="{D3B64C99-83FD-B6CF-7DA2-F2A9BD808A88}"/>
              </a:ext>
            </a:extLst>
          </p:cNvPr>
          <p:cNvPicPr>
            <a:picLocks noChangeAspect="1"/>
          </p:cNvPicPr>
          <p:nvPr/>
        </p:nvPicPr>
        <p:blipFill>
          <a:blip r:embed="rId2"/>
          <a:stretch>
            <a:fillRect/>
          </a:stretch>
        </p:blipFill>
        <p:spPr>
          <a:xfrm>
            <a:off x="4580005" y="365125"/>
            <a:ext cx="5974506" cy="5242934"/>
          </a:xfrm>
          <a:prstGeom prst="rect">
            <a:avLst/>
          </a:prstGeom>
        </p:spPr>
      </p:pic>
    </p:spTree>
    <p:extLst>
      <p:ext uri="{BB962C8B-B14F-4D97-AF65-F5344CB8AC3E}">
        <p14:creationId xmlns:p14="http://schemas.microsoft.com/office/powerpoint/2010/main" val="3248299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E5CA576F-BEBD-4763-B10B-E7940129A420}">
  <ds:schemaRefs>
    <ds:schemaRef ds:uri="http://schemas.microsoft.com/sharepoint/v3/contenttype/fo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635</TotalTime>
  <Words>184</Words>
  <Application>Microsoft Office PowerPoint</Application>
  <PresentationFormat>Widescreen</PresentationFormat>
  <Paragraphs>17</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33</cp:revision>
  <dcterms:created xsi:type="dcterms:W3CDTF">2021-09-22T01:16:22Z</dcterms:created>
  <dcterms:modified xsi:type="dcterms:W3CDTF">2022-08-11T01:48:33Z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