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6" r:id="rId5"/>
    <p:sldId id="339" r:id="rId6"/>
    <p:sldId id="345"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4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EE6A53C0-186A-19F4-418A-B3421B88A9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248"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imeline&#10;&#10;Description automatically generated">
            <a:extLst>
              <a:ext uri="{FF2B5EF4-FFF2-40B4-BE49-F238E27FC236}">
                <a16:creationId xmlns:a16="http://schemas.microsoft.com/office/drawing/2014/main" id="{5686354B-7CE3-D437-B470-1483A61EF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601" y="365125"/>
            <a:ext cx="9266212" cy="5175115"/>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2B891D54-D1E1-3C27-2374-A44A5EE880F6}"/>
              </a:ext>
            </a:extLst>
          </p:cNvPr>
          <p:cNvSpPr txBox="1"/>
          <p:nvPr/>
        </p:nvSpPr>
        <p:spPr>
          <a:xfrm>
            <a:off x="614779" y="1098733"/>
            <a:ext cx="3167109" cy="1508105"/>
          </a:xfrm>
          <a:prstGeom prst="rect">
            <a:avLst/>
          </a:prstGeom>
          <a:noFill/>
        </p:spPr>
        <p:txBody>
          <a:bodyPr wrap="square">
            <a:spAutoFit/>
          </a:bodyPr>
          <a:lstStyle/>
          <a:p>
            <a:pPr algn="l"/>
            <a:r>
              <a:rPr lang="en-US" sz="2000" b="1" i="0" u="none" strike="noStrike" baseline="0" dirty="0">
                <a:latin typeface="ConduitITCStd-Bold"/>
              </a:rPr>
              <a:t>FIGURE 2.6 </a:t>
            </a:r>
            <a:r>
              <a:rPr lang="en-US" sz="1800" b="0" i="0" u="none" strike="noStrike" baseline="0" dirty="0">
                <a:latin typeface="ConduitITCStd-ExtraLight"/>
              </a:rPr>
              <a:t>Percentage of total deaths and years of potential life lost for causes of death by</a:t>
            </a:r>
          </a:p>
          <a:p>
            <a:pPr algn="l"/>
            <a:r>
              <a:rPr lang="en-US" sz="1800" b="0" i="0" u="none" strike="noStrike" baseline="0" dirty="0">
                <a:latin typeface="ConduitITCStd-ExtraLight"/>
              </a:rPr>
              <a:t>diagnostic category, Australia, 2019</a:t>
            </a:r>
            <a:endParaRPr lang="en-US" dirty="0"/>
          </a:p>
        </p:txBody>
      </p:sp>
    </p:spTree>
    <p:extLst>
      <p:ext uri="{BB962C8B-B14F-4D97-AF65-F5344CB8AC3E}">
        <p14:creationId xmlns:p14="http://schemas.microsoft.com/office/powerpoint/2010/main" val="38147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FB0231-4361-2E41-05C4-9BE3BE8E00EA}"/>
              </a:ext>
            </a:extLst>
          </p:cNvPr>
          <p:cNvPicPr>
            <a:picLocks noChangeAspect="1"/>
          </p:cNvPicPr>
          <p:nvPr/>
        </p:nvPicPr>
        <p:blipFill>
          <a:blip r:embed="rId2"/>
          <a:stretch>
            <a:fillRect/>
          </a:stretch>
        </p:blipFill>
        <p:spPr>
          <a:xfrm>
            <a:off x="3154521" y="359407"/>
            <a:ext cx="8763473" cy="5172987"/>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274006" y="1620337"/>
            <a:ext cx="2730623" cy="1325563"/>
          </a:xfrm>
        </p:spPr>
        <p:txBody>
          <a:bodyPr>
            <a:normAutofit fontScale="90000"/>
          </a:bodyPr>
          <a:lstStyle/>
          <a:p>
            <a:pPr algn="l"/>
            <a:r>
              <a:rPr lang="en-US" sz="1800" b="1" i="0" u="none" strike="noStrike" baseline="0" dirty="0">
                <a:latin typeface="ConduitITCStd-Bold"/>
              </a:rPr>
              <a:t>FIGURE 2.7 </a:t>
            </a:r>
            <a:r>
              <a:rPr lang="en-US" sz="1800" b="0" i="0" u="none" strike="noStrike" baseline="0" dirty="0">
                <a:latin typeface="ConduitITCStd-ExtraLight"/>
              </a:rPr>
              <a:t>Burden of disease by years of life lost and years lived with a disability, Australia,</a:t>
            </a:r>
            <a:br>
              <a:rPr lang="en-US" sz="1800" b="0" i="0" u="none" strike="noStrike" baseline="0" dirty="0">
                <a:latin typeface="ConduitITCStd-ExtraLight"/>
              </a:rPr>
            </a:br>
            <a:r>
              <a:rPr lang="en-US" sz="1800" b="0" i="0" u="none" strike="noStrike" baseline="0" dirty="0">
                <a:latin typeface="ConduitITCStd-ExtraLight"/>
              </a:rPr>
              <a:t>2003 and 2015</a:t>
            </a:r>
            <a:endParaRPr lang="en-US" dirty="0"/>
          </a:p>
        </p:txBody>
      </p:sp>
    </p:spTree>
    <p:extLst>
      <p:ext uri="{BB962C8B-B14F-4D97-AF65-F5344CB8AC3E}">
        <p14:creationId xmlns:p14="http://schemas.microsoft.com/office/powerpoint/2010/main" val="3174347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E979586-D354-16B2-0547-6F1D7A54FD7D}"/>
              </a:ext>
            </a:extLst>
          </p:cNvPr>
          <p:cNvSpPr txBox="1"/>
          <p:nvPr/>
        </p:nvSpPr>
        <p:spPr>
          <a:xfrm>
            <a:off x="632534" y="1690688"/>
            <a:ext cx="2527917" cy="1231106"/>
          </a:xfrm>
          <a:prstGeom prst="rect">
            <a:avLst/>
          </a:prstGeom>
          <a:noFill/>
        </p:spPr>
        <p:txBody>
          <a:bodyPr wrap="square">
            <a:spAutoFit/>
          </a:bodyPr>
          <a:lstStyle/>
          <a:p>
            <a:r>
              <a:rPr lang="en-US" sz="2000" b="1" i="0" u="none" strike="noStrike" baseline="0" dirty="0">
                <a:latin typeface="ConduitITCStd-Bold"/>
              </a:rPr>
              <a:t>FIGURE 2.8 </a:t>
            </a:r>
            <a:r>
              <a:rPr lang="en-US" sz="1800" b="0" i="0" u="none" strike="noStrike" baseline="0" dirty="0">
                <a:latin typeface="ConduitITCStd-ExtraLight"/>
              </a:rPr>
              <a:t>Trends in health expectancies by gender, Australia, 2003–18</a:t>
            </a:r>
            <a:endParaRPr lang="en-US" dirty="0"/>
          </a:p>
        </p:txBody>
      </p:sp>
      <p:pic>
        <p:nvPicPr>
          <p:cNvPr id="6" name="Picture 5">
            <a:extLst>
              <a:ext uri="{FF2B5EF4-FFF2-40B4-BE49-F238E27FC236}">
                <a16:creationId xmlns:a16="http://schemas.microsoft.com/office/drawing/2014/main" id="{E3CD4360-F7C9-078F-ABD8-A18782F3020D}"/>
              </a:ext>
            </a:extLst>
          </p:cNvPr>
          <p:cNvPicPr>
            <a:picLocks noChangeAspect="1"/>
          </p:cNvPicPr>
          <p:nvPr/>
        </p:nvPicPr>
        <p:blipFill>
          <a:blip r:embed="rId2"/>
          <a:stretch>
            <a:fillRect/>
          </a:stretch>
        </p:blipFill>
        <p:spPr>
          <a:xfrm>
            <a:off x="3160451" y="741979"/>
            <a:ext cx="8739290" cy="4425333"/>
          </a:xfrm>
          <a:prstGeom prst="rect">
            <a:avLst/>
          </a:prstGeom>
        </p:spPr>
      </p:pic>
    </p:spTree>
    <p:extLst>
      <p:ext uri="{BB962C8B-B14F-4D97-AF65-F5344CB8AC3E}">
        <p14:creationId xmlns:p14="http://schemas.microsoft.com/office/powerpoint/2010/main" val="1866520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488680A9-AA6C-F156-FA92-D98EA5030758}"/>
              </a:ext>
            </a:extLst>
          </p:cNvPr>
          <p:cNvSpPr txBox="1"/>
          <p:nvPr/>
        </p:nvSpPr>
        <p:spPr>
          <a:xfrm>
            <a:off x="838200" y="936635"/>
            <a:ext cx="2865268" cy="1508105"/>
          </a:xfrm>
          <a:prstGeom prst="rect">
            <a:avLst/>
          </a:prstGeom>
          <a:noFill/>
        </p:spPr>
        <p:txBody>
          <a:bodyPr wrap="square">
            <a:spAutoFit/>
          </a:bodyPr>
          <a:lstStyle/>
          <a:p>
            <a:pPr algn="l"/>
            <a:r>
              <a:rPr lang="en-US" sz="2000" b="1" i="0" u="none" strike="noStrike" baseline="0" dirty="0">
                <a:latin typeface="ConduitITCStd-Bold"/>
              </a:rPr>
              <a:t>FIGURE 2.9 </a:t>
            </a:r>
            <a:r>
              <a:rPr lang="en-US" sz="1800" b="0" i="0" u="none" strike="noStrike" baseline="0" dirty="0">
                <a:latin typeface="ConduitITCStd-ExtraLight"/>
              </a:rPr>
              <a:t>Rates of age-</a:t>
            </a:r>
            <a:r>
              <a:rPr lang="en-US" sz="1800" b="0" i="0" u="none" strike="noStrike" baseline="0" dirty="0" err="1">
                <a:latin typeface="ConduitITCStd-ExtraLight"/>
              </a:rPr>
              <a:t>standardised</a:t>
            </a:r>
            <a:r>
              <a:rPr lang="en-US" sz="1800" b="0" i="0" u="none" strike="noStrike" baseline="0" dirty="0">
                <a:latin typeface="ConduitITCStd-ExtraLight"/>
              </a:rPr>
              <a:t> potentially avoidable deaths by socio-economic status of</a:t>
            </a:r>
          </a:p>
          <a:p>
            <a:pPr algn="l"/>
            <a:r>
              <a:rPr lang="en-US" sz="1800" b="0" i="0" u="none" strike="noStrike" baseline="0" dirty="0">
                <a:latin typeface="ConduitITCStd-ExtraLight"/>
              </a:rPr>
              <a:t>area, Australia, 2015–19</a:t>
            </a:r>
            <a:endParaRPr lang="en-US" dirty="0"/>
          </a:p>
        </p:txBody>
      </p:sp>
      <p:pic>
        <p:nvPicPr>
          <p:cNvPr id="6" name="Picture 5">
            <a:extLst>
              <a:ext uri="{FF2B5EF4-FFF2-40B4-BE49-F238E27FC236}">
                <a16:creationId xmlns:a16="http://schemas.microsoft.com/office/drawing/2014/main" id="{190F0DAA-98AE-8294-1792-2F33B74295FA}"/>
              </a:ext>
            </a:extLst>
          </p:cNvPr>
          <p:cNvPicPr>
            <a:picLocks noChangeAspect="1"/>
          </p:cNvPicPr>
          <p:nvPr/>
        </p:nvPicPr>
        <p:blipFill>
          <a:blip r:embed="rId2"/>
          <a:stretch>
            <a:fillRect/>
          </a:stretch>
        </p:blipFill>
        <p:spPr>
          <a:xfrm>
            <a:off x="3442032" y="830093"/>
            <a:ext cx="8431893" cy="4597940"/>
          </a:xfrm>
          <a:prstGeom prst="rect">
            <a:avLst/>
          </a:prstGeom>
        </p:spPr>
      </p:pic>
    </p:spTree>
    <p:extLst>
      <p:ext uri="{BB962C8B-B14F-4D97-AF65-F5344CB8AC3E}">
        <p14:creationId xmlns:p14="http://schemas.microsoft.com/office/powerpoint/2010/main" val="196416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38A08D-426F-2766-7F78-33078BEA23CE}"/>
              </a:ext>
            </a:extLst>
          </p:cNvPr>
          <p:cNvPicPr>
            <a:picLocks noChangeAspect="1"/>
          </p:cNvPicPr>
          <p:nvPr/>
        </p:nvPicPr>
        <p:blipFill>
          <a:blip r:embed="rId2"/>
          <a:stretch>
            <a:fillRect/>
          </a:stretch>
        </p:blipFill>
        <p:spPr>
          <a:xfrm>
            <a:off x="2957806" y="644180"/>
            <a:ext cx="8788093" cy="4724539"/>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3F2CE2DE-ED92-99B4-98D3-78B19CB05C83}"/>
              </a:ext>
            </a:extLst>
          </p:cNvPr>
          <p:cNvSpPr txBox="1"/>
          <p:nvPr/>
        </p:nvSpPr>
        <p:spPr>
          <a:xfrm>
            <a:off x="446102" y="830612"/>
            <a:ext cx="2119606" cy="3724096"/>
          </a:xfrm>
          <a:prstGeom prst="rect">
            <a:avLst/>
          </a:prstGeom>
          <a:noFill/>
        </p:spPr>
        <p:txBody>
          <a:bodyPr wrap="square">
            <a:spAutoFit/>
          </a:bodyPr>
          <a:lstStyle/>
          <a:p>
            <a:pPr algn="l"/>
            <a:r>
              <a:rPr lang="en-US" sz="2000" b="1" i="0" u="none" strike="noStrike" baseline="0" dirty="0">
                <a:latin typeface="ConduitITCStd-Bold"/>
              </a:rPr>
              <a:t>FIGURE 2.10 </a:t>
            </a:r>
            <a:r>
              <a:rPr lang="en-US" sz="1800" b="0" i="0" u="none" strike="noStrike" baseline="0" dirty="0">
                <a:latin typeface="ConduitITCStd-ExtraLight"/>
              </a:rPr>
              <a:t>Rate ratio of age-specific death rates, First Nations Australians compared to all</a:t>
            </a:r>
          </a:p>
          <a:p>
            <a:pPr algn="l"/>
            <a:r>
              <a:rPr lang="en-US" sz="1800" b="0" i="0" u="none" strike="noStrike" baseline="0" dirty="0">
                <a:latin typeface="ConduitITCStd-ExtraLight"/>
              </a:rPr>
              <a:t>other Australians by gender (New South Wales, Northern Territory, Queensland, South Australia</a:t>
            </a:r>
          </a:p>
          <a:p>
            <a:pPr algn="l"/>
            <a:r>
              <a:rPr lang="en-US" sz="1800" b="0" i="0" u="none" strike="noStrike" baseline="0" dirty="0">
                <a:latin typeface="ConduitITCStd-ExtraLight"/>
              </a:rPr>
              <a:t>and Western Australia), 2014–18</a:t>
            </a:r>
            <a:endParaRPr lang="en-US" dirty="0"/>
          </a:p>
        </p:txBody>
      </p:sp>
    </p:spTree>
    <p:extLst>
      <p:ext uri="{BB962C8B-B14F-4D97-AF65-F5344CB8AC3E}">
        <p14:creationId xmlns:p14="http://schemas.microsoft.com/office/powerpoint/2010/main" val="1907743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5A51719A-E8DD-2D04-323C-B063ADB4D6E0}"/>
              </a:ext>
            </a:extLst>
          </p:cNvPr>
          <p:cNvSpPr txBox="1"/>
          <p:nvPr/>
        </p:nvSpPr>
        <p:spPr>
          <a:xfrm>
            <a:off x="517124" y="502138"/>
            <a:ext cx="2243831" cy="3724096"/>
          </a:xfrm>
          <a:prstGeom prst="rect">
            <a:avLst/>
          </a:prstGeom>
          <a:noFill/>
        </p:spPr>
        <p:txBody>
          <a:bodyPr wrap="square">
            <a:spAutoFit/>
          </a:bodyPr>
          <a:lstStyle/>
          <a:p>
            <a:pPr algn="l"/>
            <a:r>
              <a:rPr lang="en-US" sz="2000" b="1" i="0" u="none" strike="noStrike" baseline="0" dirty="0">
                <a:latin typeface="ConduitITCStd-Bold"/>
              </a:rPr>
              <a:t>FIGURE 2.11 </a:t>
            </a:r>
            <a:r>
              <a:rPr lang="en-US" sz="1800" b="0" i="0" u="none" strike="noStrike" baseline="0" dirty="0">
                <a:latin typeface="ConduitITCStd-ExtraLight"/>
              </a:rPr>
              <a:t>Age </a:t>
            </a:r>
            <a:r>
              <a:rPr lang="en-US" sz="1800" b="0" i="0" u="none" strike="noStrike" baseline="0" dirty="0" err="1">
                <a:latin typeface="ConduitITCStd-ExtraLight"/>
              </a:rPr>
              <a:t>standardised</a:t>
            </a:r>
            <a:r>
              <a:rPr lang="en-US" sz="1800" b="0" i="0" u="none" strike="noStrike" baseline="0" dirty="0">
                <a:latin typeface="ConduitITCStd-ExtraLight"/>
              </a:rPr>
              <a:t> mortality rates of potentially avoidable deaths, under 75 years,</a:t>
            </a:r>
          </a:p>
          <a:p>
            <a:pPr algn="l"/>
            <a:r>
              <a:rPr lang="en-US" sz="1800" b="0" i="0" u="none" strike="noStrike" baseline="0" dirty="0">
                <a:latin typeface="ConduitITCStd-ExtraLight"/>
              </a:rPr>
              <a:t>by Indigenous status (New South Wales, Northern Territory, Queensland, South Australia and</a:t>
            </a:r>
          </a:p>
          <a:p>
            <a:pPr algn="l"/>
            <a:r>
              <a:rPr lang="en-US" sz="1800" b="0" i="0" u="none" strike="noStrike" baseline="0" dirty="0">
                <a:latin typeface="ConduitITCStd-ExtraLight"/>
              </a:rPr>
              <a:t>Western Australia), 2004–08 to 2013–17</a:t>
            </a:r>
            <a:endParaRPr lang="en-US" dirty="0"/>
          </a:p>
        </p:txBody>
      </p:sp>
      <p:pic>
        <p:nvPicPr>
          <p:cNvPr id="6" name="Picture 5">
            <a:extLst>
              <a:ext uri="{FF2B5EF4-FFF2-40B4-BE49-F238E27FC236}">
                <a16:creationId xmlns:a16="http://schemas.microsoft.com/office/drawing/2014/main" id="{F8AF10F9-CABC-9815-D765-7CC71EFB71E1}"/>
              </a:ext>
            </a:extLst>
          </p:cNvPr>
          <p:cNvPicPr>
            <a:picLocks noChangeAspect="1"/>
          </p:cNvPicPr>
          <p:nvPr/>
        </p:nvPicPr>
        <p:blipFill>
          <a:blip r:embed="rId2"/>
          <a:stretch>
            <a:fillRect/>
          </a:stretch>
        </p:blipFill>
        <p:spPr>
          <a:xfrm>
            <a:off x="2760955" y="324667"/>
            <a:ext cx="9078620" cy="5201763"/>
          </a:xfrm>
          <a:prstGeom prst="rect">
            <a:avLst/>
          </a:prstGeom>
        </p:spPr>
      </p:pic>
    </p:spTree>
    <p:extLst>
      <p:ext uri="{BB962C8B-B14F-4D97-AF65-F5344CB8AC3E}">
        <p14:creationId xmlns:p14="http://schemas.microsoft.com/office/powerpoint/2010/main" val="559104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EB2945-F91C-2F8A-9D82-3A2BD85178D4}"/>
              </a:ext>
            </a:extLst>
          </p:cNvPr>
          <p:cNvPicPr>
            <a:picLocks noChangeAspect="1"/>
          </p:cNvPicPr>
          <p:nvPr/>
        </p:nvPicPr>
        <p:blipFill>
          <a:blip r:embed="rId2"/>
          <a:stretch>
            <a:fillRect/>
          </a:stretch>
        </p:blipFill>
        <p:spPr>
          <a:xfrm>
            <a:off x="6066113" y="0"/>
            <a:ext cx="5593521" cy="5627921"/>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15A902C-DCD4-2F53-A47C-06B0834FAF01}"/>
              </a:ext>
            </a:extLst>
          </p:cNvPr>
          <p:cNvSpPr txBox="1"/>
          <p:nvPr/>
        </p:nvSpPr>
        <p:spPr>
          <a:xfrm>
            <a:off x="1045912" y="552971"/>
            <a:ext cx="6094520" cy="677108"/>
          </a:xfrm>
          <a:prstGeom prst="rect">
            <a:avLst/>
          </a:prstGeom>
          <a:noFill/>
        </p:spPr>
        <p:txBody>
          <a:bodyPr wrap="square">
            <a:spAutoFit/>
          </a:bodyPr>
          <a:lstStyle/>
          <a:p>
            <a:r>
              <a:rPr lang="en-US" sz="2000" b="1" i="0" u="none" strike="noStrike" baseline="0" dirty="0">
                <a:latin typeface="ConduitITCStd-Bold"/>
              </a:rPr>
              <a:t>FIGURE 2.12 </a:t>
            </a:r>
            <a:r>
              <a:rPr lang="en-US" sz="1800" b="0" i="0" u="none" strike="noStrike" baseline="0" dirty="0">
                <a:latin typeface="ConduitITCStd-ExtraLight"/>
              </a:rPr>
              <a:t>Impact of historical factors on the current health status of First Nations Australians</a:t>
            </a:r>
            <a:endParaRPr lang="en-US" dirty="0"/>
          </a:p>
        </p:txBody>
      </p:sp>
    </p:spTree>
    <p:extLst>
      <p:ext uri="{BB962C8B-B14F-4D97-AF65-F5344CB8AC3E}">
        <p14:creationId xmlns:p14="http://schemas.microsoft.com/office/powerpoint/2010/main" val="4166007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8AA910C2-3117-9F46-57B9-75F165E4030D}"/>
              </a:ext>
            </a:extLst>
          </p:cNvPr>
          <p:cNvSpPr txBox="1"/>
          <p:nvPr/>
        </p:nvSpPr>
        <p:spPr>
          <a:xfrm>
            <a:off x="838200" y="689352"/>
            <a:ext cx="3082047" cy="1231106"/>
          </a:xfrm>
          <a:prstGeom prst="rect">
            <a:avLst/>
          </a:prstGeom>
          <a:noFill/>
        </p:spPr>
        <p:txBody>
          <a:bodyPr wrap="square">
            <a:spAutoFit/>
          </a:bodyPr>
          <a:lstStyle/>
          <a:p>
            <a:r>
              <a:rPr lang="en-US" sz="2000" b="1" i="0" u="none" strike="noStrike" baseline="0" dirty="0">
                <a:latin typeface="ConduitITCStd-Bold"/>
              </a:rPr>
              <a:t>FIGURE 2.13 </a:t>
            </a:r>
            <a:r>
              <a:rPr lang="en-US" sz="1800" b="0" i="0" u="none" strike="noStrike" baseline="0" dirty="0">
                <a:latin typeface="ConduitITCStd-ExtraLight"/>
              </a:rPr>
              <a:t>Factors influencing the development of disease and healthy functioning</a:t>
            </a:r>
            <a:endParaRPr lang="en-US" dirty="0"/>
          </a:p>
        </p:txBody>
      </p:sp>
      <p:pic>
        <p:nvPicPr>
          <p:cNvPr id="6" name="Picture 5">
            <a:extLst>
              <a:ext uri="{FF2B5EF4-FFF2-40B4-BE49-F238E27FC236}">
                <a16:creationId xmlns:a16="http://schemas.microsoft.com/office/drawing/2014/main" id="{EF78BBCB-3273-B3BB-20AF-835BFDE06EB0}"/>
              </a:ext>
            </a:extLst>
          </p:cNvPr>
          <p:cNvPicPr>
            <a:picLocks noChangeAspect="1"/>
          </p:cNvPicPr>
          <p:nvPr/>
        </p:nvPicPr>
        <p:blipFill>
          <a:blip r:embed="rId2"/>
          <a:stretch>
            <a:fillRect/>
          </a:stretch>
        </p:blipFill>
        <p:spPr>
          <a:xfrm>
            <a:off x="4474723" y="0"/>
            <a:ext cx="7249805" cy="5560261"/>
          </a:xfrm>
          <a:prstGeom prst="rect">
            <a:avLst/>
          </a:prstGeom>
        </p:spPr>
      </p:pic>
    </p:spTree>
    <p:extLst>
      <p:ext uri="{BB962C8B-B14F-4D97-AF65-F5344CB8AC3E}">
        <p14:creationId xmlns:p14="http://schemas.microsoft.com/office/powerpoint/2010/main" val="4191980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Tree>
    <p:extLst>
      <p:ext uri="{BB962C8B-B14F-4D97-AF65-F5344CB8AC3E}">
        <p14:creationId xmlns:p14="http://schemas.microsoft.com/office/powerpoint/2010/main" val="3674872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62264-FB5F-0B56-1572-9A04A82E98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0FA256-0F34-2F38-621E-DA5634852D6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902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2</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THE AUSTRALIAN POPULATION AND ITS HEALTH</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EAC378-4EC4-EEBF-F1D5-23C53BE572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870" y="1192530"/>
            <a:ext cx="10462260" cy="4472940"/>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5" name="Picture 4" descr="Table&#10;&#10;Description automatically generated with medium confidence">
            <a:extLst>
              <a:ext uri="{FF2B5EF4-FFF2-40B4-BE49-F238E27FC236}">
                <a16:creationId xmlns:a16="http://schemas.microsoft.com/office/drawing/2014/main" id="{34552A71-2487-DC75-A025-B1E3A301C4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0552" y="186204"/>
            <a:ext cx="6947533" cy="5444010"/>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90ECD9EC-94D8-C683-A062-331B23F15508}"/>
              </a:ext>
            </a:extLst>
          </p:cNvPr>
          <p:cNvSpPr txBox="1"/>
          <p:nvPr/>
        </p:nvSpPr>
        <p:spPr>
          <a:xfrm>
            <a:off x="574040" y="1786192"/>
            <a:ext cx="2307509" cy="1231106"/>
          </a:xfrm>
          <a:prstGeom prst="rect">
            <a:avLst/>
          </a:prstGeom>
          <a:noFill/>
        </p:spPr>
        <p:txBody>
          <a:bodyPr wrap="square">
            <a:spAutoFit/>
          </a:bodyPr>
          <a:lstStyle/>
          <a:p>
            <a:r>
              <a:rPr lang="en-US" sz="2000" b="1" i="0" u="none" strike="noStrike" baseline="0" dirty="0">
                <a:latin typeface="ConduitITCStd-Bold"/>
              </a:rPr>
              <a:t>FIGURE 2.1 </a:t>
            </a:r>
            <a:r>
              <a:rPr lang="en-US" sz="1800" b="0" i="0" u="none" strike="noStrike" baseline="0" dirty="0">
                <a:latin typeface="ConduitITCStd-ExtraLight"/>
              </a:rPr>
              <a:t>Self-reported health status, Australia, 2016–17</a:t>
            </a:r>
            <a:endParaRPr lang="en-US" dirty="0"/>
          </a:p>
        </p:txBody>
      </p:sp>
      <p:pic>
        <p:nvPicPr>
          <p:cNvPr id="8" name="Picture 7">
            <a:extLst>
              <a:ext uri="{FF2B5EF4-FFF2-40B4-BE49-F238E27FC236}">
                <a16:creationId xmlns:a16="http://schemas.microsoft.com/office/drawing/2014/main" id="{75C96076-66F1-FB85-0392-54A1A434FB75}"/>
              </a:ext>
            </a:extLst>
          </p:cNvPr>
          <p:cNvPicPr>
            <a:picLocks noChangeAspect="1"/>
          </p:cNvPicPr>
          <p:nvPr/>
        </p:nvPicPr>
        <p:blipFill>
          <a:blip r:embed="rId2"/>
          <a:stretch>
            <a:fillRect/>
          </a:stretch>
        </p:blipFill>
        <p:spPr>
          <a:xfrm>
            <a:off x="2993309" y="477087"/>
            <a:ext cx="8755796" cy="5097927"/>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F370A4CF-835E-505A-84F0-442344C74378}"/>
              </a:ext>
            </a:extLst>
          </p:cNvPr>
          <p:cNvSpPr txBox="1"/>
          <p:nvPr/>
        </p:nvSpPr>
        <p:spPr>
          <a:xfrm>
            <a:off x="838200" y="2019905"/>
            <a:ext cx="1991360" cy="1231106"/>
          </a:xfrm>
          <a:prstGeom prst="rect">
            <a:avLst/>
          </a:prstGeom>
          <a:noFill/>
        </p:spPr>
        <p:txBody>
          <a:bodyPr wrap="square">
            <a:spAutoFit/>
          </a:bodyPr>
          <a:lstStyle/>
          <a:p>
            <a:r>
              <a:rPr lang="en-US" sz="2000" b="1" i="0" u="none" strike="noStrike" baseline="0" dirty="0">
                <a:latin typeface="ConduitITCStd-Bold"/>
              </a:rPr>
              <a:t>FIGURE 2.2 </a:t>
            </a:r>
            <a:r>
              <a:rPr lang="en-US" sz="1800" b="0" i="0" u="none" strike="noStrike" baseline="0" dirty="0">
                <a:latin typeface="ConduitITCStd-ExtraLight"/>
              </a:rPr>
              <a:t>The effect of income on reported health status</a:t>
            </a:r>
            <a:endParaRPr lang="en-US" dirty="0"/>
          </a:p>
        </p:txBody>
      </p:sp>
      <p:pic>
        <p:nvPicPr>
          <p:cNvPr id="6" name="Picture 5">
            <a:extLst>
              <a:ext uri="{FF2B5EF4-FFF2-40B4-BE49-F238E27FC236}">
                <a16:creationId xmlns:a16="http://schemas.microsoft.com/office/drawing/2014/main" id="{E7E75404-82D5-C30E-B2D7-937819EDA4C5}"/>
              </a:ext>
            </a:extLst>
          </p:cNvPr>
          <p:cNvPicPr>
            <a:picLocks noChangeAspect="1"/>
          </p:cNvPicPr>
          <p:nvPr/>
        </p:nvPicPr>
        <p:blipFill>
          <a:blip r:embed="rId2"/>
          <a:stretch>
            <a:fillRect/>
          </a:stretch>
        </p:blipFill>
        <p:spPr>
          <a:xfrm>
            <a:off x="2829560" y="370205"/>
            <a:ext cx="8932227" cy="5138143"/>
          </a:xfrm>
          <a:prstGeom prst="rect">
            <a:avLst/>
          </a:prstGeom>
        </p:spPr>
      </p:pic>
    </p:spTree>
    <p:extLst>
      <p:ext uri="{BB962C8B-B14F-4D97-AF65-F5344CB8AC3E}">
        <p14:creationId xmlns:p14="http://schemas.microsoft.com/office/powerpoint/2010/main" val="32482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D040E94B-499B-6B7E-EDC0-D19D536B28B3}"/>
              </a:ext>
            </a:extLst>
          </p:cNvPr>
          <p:cNvSpPr txBox="1"/>
          <p:nvPr/>
        </p:nvSpPr>
        <p:spPr>
          <a:xfrm>
            <a:off x="426720" y="1824187"/>
            <a:ext cx="3616960" cy="1231106"/>
          </a:xfrm>
          <a:prstGeom prst="rect">
            <a:avLst/>
          </a:prstGeom>
          <a:noFill/>
        </p:spPr>
        <p:txBody>
          <a:bodyPr wrap="square">
            <a:spAutoFit/>
          </a:bodyPr>
          <a:lstStyle/>
          <a:p>
            <a:pPr algn="l"/>
            <a:r>
              <a:rPr lang="en-US" sz="2000" b="1" i="0" u="none" strike="noStrike" baseline="0" dirty="0">
                <a:latin typeface="ConduitITCStd-Bold"/>
              </a:rPr>
              <a:t>FIGURE 2.3 </a:t>
            </a:r>
            <a:r>
              <a:rPr lang="en-US" sz="1800" b="0" i="0" u="none" strike="noStrike" baseline="0" dirty="0">
                <a:latin typeface="ConduitITCStd-ExtraLight"/>
              </a:rPr>
              <a:t>Prevalence of overweight and obesity by age and gender, Australia, 1989–90 to</a:t>
            </a:r>
          </a:p>
          <a:p>
            <a:pPr algn="l"/>
            <a:r>
              <a:rPr lang="en-US" sz="1800" b="0" i="0" u="none" strike="noStrike" baseline="0" dirty="0">
                <a:latin typeface="ConduitITCStd-ExtraLight"/>
              </a:rPr>
              <a:t>2017–18</a:t>
            </a:r>
            <a:endParaRPr lang="en-US" dirty="0"/>
          </a:p>
        </p:txBody>
      </p:sp>
      <p:pic>
        <p:nvPicPr>
          <p:cNvPr id="6" name="Picture 5">
            <a:extLst>
              <a:ext uri="{FF2B5EF4-FFF2-40B4-BE49-F238E27FC236}">
                <a16:creationId xmlns:a16="http://schemas.microsoft.com/office/drawing/2014/main" id="{9F0A2486-B660-1086-0D55-B28895166996}"/>
              </a:ext>
            </a:extLst>
          </p:cNvPr>
          <p:cNvPicPr>
            <a:picLocks noChangeAspect="1"/>
          </p:cNvPicPr>
          <p:nvPr/>
        </p:nvPicPr>
        <p:blipFill>
          <a:blip r:embed="rId2"/>
          <a:stretch>
            <a:fillRect/>
          </a:stretch>
        </p:blipFill>
        <p:spPr>
          <a:xfrm>
            <a:off x="4298612" y="162559"/>
            <a:ext cx="7172027" cy="5417961"/>
          </a:xfrm>
          <a:prstGeom prst="rect">
            <a:avLst/>
          </a:prstGeom>
        </p:spPr>
      </p:pic>
    </p:spTree>
    <p:extLst>
      <p:ext uri="{BB962C8B-B14F-4D97-AF65-F5344CB8AC3E}">
        <p14:creationId xmlns:p14="http://schemas.microsoft.com/office/powerpoint/2010/main" val="130907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8C940F9C-AD6F-AE5A-E2AB-DADD5C3384F8}"/>
              </a:ext>
            </a:extLst>
          </p:cNvPr>
          <p:cNvSpPr txBox="1"/>
          <p:nvPr/>
        </p:nvSpPr>
        <p:spPr>
          <a:xfrm>
            <a:off x="711200" y="2287806"/>
            <a:ext cx="3048000" cy="954107"/>
          </a:xfrm>
          <a:prstGeom prst="rect">
            <a:avLst/>
          </a:prstGeom>
          <a:noFill/>
        </p:spPr>
        <p:txBody>
          <a:bodyPr wrap="square">
            <a:spAutoFit/>
          </a:bodyPr>
          <a:lstStyle/>
          <a:p>
            <a:r>
              <a:rPr lang="en-US" sz="2000" b="1" i="0" u="none" strike="noStrike" baseline="0" dirty="0">
                <a:latin typeface="ConduitITCStd-Bold"/>
              </a:rPr>
              <a:t>FIGURE 2.4 </a:t>
            </a:r>
            <a:r>
              <a:rPr lang="en-US" sz="1800" b="0" i="0" u="none" strike="noStrike" baseline="0" dirty="0">
                <a:latin typeface="ConduitITCStd-ExtraLight"/>
              </a:rPr>
              <a:t>Trend in life expectancy in years, by gender, Australia, 1881–2019</a:t>
            </a:r>
            <a:endParaRPr lang="en-US" dirty="0"/>
          </a:p>
        </p:txBody>
      </p:sp>
      <p:pic>
        <p:nvPicPr>
          <p:cNvPr id="6" name="Picture 5">
            <a:extLst>
              <a:ext uri="{FF2B5EF4-FFF2-40B4-BE49-F238E27FC236}">
                <a16:creationId xmlns:a16="http://schemas.microsoft.com/office/drawing/2014/main" id="{0BAF749D-F6DF-EA62-28B3-FAE51A59F7AA}"/>
              </a:ext>
            </a:extLst>
          </p:cNvPr>
          <p:cNvPicPr>
            <a:picLocks noChangeAspect="1"/>
          </p:cNvPicPr>
          <p:nvPr/>
        </p:nvPicPr>
        <p:blipFill>
          <a:blip r:embed="rId2"/>
          <a:stretch>
            <a:fillRect/>
          </a:stretch>
        </p:blipFill>
        <p:spPr>
          <a:xfrm>
            <a:off x="3911600" y="508000"/>
            <a:ext cx="8082936" cy="5019786"/>
          </a:xfrm>
          <a:prstGeom prst="rect">
            <a:avLst/>
          </a:prstGeom>
        </p:spPr>
      </p:pic>
    </p:spTree>
    <p:extLst>
      <p:ext uri="{BB962C8B-B14F-4D97-AF65-F5344CB8AC3E}">
        <p14:creationId xmlns:p14="http://schemas.microsoft.com/office/powerpoint/2010/main" val="38429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8D47F11-1D63-69D3-1614-A53D3A1A890B}"/>
              </a:ext>
            </a:extLst>
          </p:cNvPr>
          <p:cNvGrpSpPr/>
          <p:nvPr/>
        </p:nvGrpSpPr>
        <p:grpSpPr>
          <a:xfrm>
            <a:off x="2514600" y="101600"/>
            <a:ext cx="9485360" cy="5552059"/>
            <a:chOff x="2514600" y="101600"/>
            <a:chExt cx="9485360" cy="5552059"/>
          </a:xfrm>
        </p:grpSpPr>
        <p:pic>
          <p:nvPicPr>
            <p:cNvPr id="8" name="Picture 7">
              <a:extLst>
                <a:ext uri="{FF2B5EF4-FFF2-40B4-BE49-F238E27FC236}">
                  <a16:creationId xmlns:a16="http://schemas.microsoft.com/office/drawing/2014/main" id="{D7CF0B72-9C5D-BCFC-4D0C-7232ADC7AC9B}"/>
                </a:ext>
              </a:extLst>
            </p:cNvPr>
            <p:cNvPicPr>
              <a:picLocks noChangeAspect="1"/>
            </p:cNvPicPr>
            <p:nvPr/>
          </p:nvPicPr>
          <p:blipFill>
            <a:blip r:embed="rId2"/>
            <a:stretch>
              <a:fillRect/>
            </a:stretch>
          </p:blipFill>
          <p:spPr>
            <a:xfrm>
              <a:off x="2514600" y="101600"/>
              <a:ext cx="9485360" cy="5552059"/>
            </a:xfrm>
            <a:prstGeom prst="rect">
              <a:avLst/>
            </a:prstGeom>
          </p:spPr>
        </p:pic>
        <p:pic>
          <p:nvPicPr>
            <p:cNvPr id="10" name="Picture 9">
              <a:extLst>
                <a:ext uri="{FF2B5EF4-FFF2-40B4-BE49-F238E27FC236}">
                  <a16:creationId xmlns:a16="http://schemas.microsoft.com/office/drawing/2014/main" id="{5D736019-4401-1B6A-8588-0E121888573A}"/>
                </a:ext>
              </a:extLst>
            </p:cNvPr>
            <p:cNvPicPr>
              <a:picLocks noChangeAspect="1"/>
            </p:cNvPicPr>
            <p:nvPr/>
          </p:nvPicPr>
          <p:blipFill>
            <a:blip r:embed="rId3"/>
            <a:stretch>
              <a:fillRect/>
            </a:stretch>
          </p:blipFill>
          <p:spPr>
            <a:xfrm>
              <a:off x="4473440" y="180989"/>
              <a:ext cx="2783840" cy="368271"/>
            </a:xfrm>
            <a:prstGeom prst="rect">
              <a:avLst/>
            </a:prstGeom>
          </p:spPr>
        </p:pic>
      </p:grpSp>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B29D6B1F-55A2-D7B9-D0BC-426FCBFA11D8}"/>
              </a:ext>
            </a:extLst>
          </p:cNvPr>
          <p:cNvSpPr txBox="1"/>
          <p:nvPr/>
        </p:nvSpPr>
        <p:spPr>
          <a:xfrm>
            <a:off x="538480" y="528219"/>
            <a:ext cx="1676400" cy="2062103"/>
          </a:xfrm>
          <a:prstGeom prst="rect">
            <a:avLst/>
          </a:prstGeom>
          <a:noFill/>
        </p:spPr>
        <p:txBody>
          <a:bodyPr wrap="square">
            <a:spAutoFit/>
          </a:bodyPr>
          <a:lstStyle/>
          <a:p>
            <a:r>
              <a:rPr lang="en-US" sz="2000" b="1" i="0" u="none" strike="noStrike" baseline="0" dirty="0">
                <a:latin typeface="ConduitITCStd-Bold"/>
              </a:rPr>
              <a:t>FIGURE 2.5 </a:t>
            </a:r>
            <a:r>
              <a:rPr lang="en-US" sz="1800" b="0" i="0" u="none" strike="noStrike" baseline="0" dirty="0">
                <a:latin typeface="ConduitITCStd-ExtraLight"/>
              </a:rPr>
              <a:t>Comparative expectation of life, years, selected countries, 2020 or nearest year</a:t>
            </a:r>
            <a:endParaRPr lang="en-US" dirty="0"/>
          </a:p>
        </p:txBody>
      </p:sp>
    </p:spTree>
    <p:extLst>
      <p:ext uri="{BB962C8B-B14F-4D97-AF65-F5344CB8AC3E}">
        <p14:creationId xmlns:p14="http://schemas.microsoft.com/office/powerpoint/2010/main" val="3326422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5CA576F-BEBD-4763-B10B-E7940129A420}">
  <ds:schemaRefs>
    <ds:schemaRef ds:uri="http://schemas.microsoft.com/sharepoint/v3/contenttype/fo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649</TotalTime>
  <Words>446</Words>
  <Application>Microsoft Office PowerPoint</Application>
  <PresentationFormat>Widescreen</PresentationFormat>
  <Paragraphs>45</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ConduitITCStd-Bold</vt:lpstr>
      <vt:lpstr>ConduitITCStd-ExtraLight</vt:lpstr>
      <vt:lpstr>Office Theme</vt:lpstr>
      <vt:lpstr>PowerPoint Presentation</vt:lpstr>
      <vt:lpstr>PowerPoint Presentation</vt:lpstr>
      <vt:lpstr>PowerPoint Presentation</vt:lpstr>
      <vt:lpstr>    </vt:lpstr>
      <vt:lpstr>    </vt:lpstr>
      <vt:lpstr>    </vt:lpstr>
      <vt:lpstr>    </vt:lpstr>
      <vt:lpstr>    </vt:lpstr>
      <vt:lpstr>    </vt:lpstr>
      <vt:lpstr>    </vt:lpstr>
      <vt:lpstr>FIGURE 2.7 Burden of disease by years of life lost and years lived with a disability, Australia, 2003 and 2015</vt:lpstr>
      <vt:lpstr>    </vt:lpstr>
      <vt:lpstr>    </vt:lpstr>
      <vt:lpstr>    </vt:lpstr>
      <vt:lpstr>    </vt:lpstr>
      <vt:lpstr>    </vt:lpstr>
      <vt:lpstr>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33</cp:revision>
  <dcterms:created xsi:type="dcterms:W3CDTF">2021-09-22T01:16:22Z</dcterms:created>
  <dcterms:modified xsi:type="dcterms:W3CDTF">2022-08-11T01:50:13Z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