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56" r:id="rId5"/>
    <p:sldId id="339" r:id="rId6"/>
    <p:sldId id="348" r:id="rId7"/>
    <p:sldId id="349" r:id="rId8"/>
    <p:sldId id="355" r:id="rId9"/>
    <p:sldId id="356" r:id="rId10"/>
    <p:sldId id="357" r:id="rId11"/>
    <p:sldId id="358" r:id="rId12"/>
    <p:sldId id="359" r:id="rId13"/>
    <p:sldId id="360" r:id="rId14"/>
    <p:sldId id="3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902" y="116248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8DD063-144B-9EF5-D0C2-EF5B21521C10}"/>
              </a:ext>
            </a:extLst>
          </p:cNvPr>
          <p:cNvPicPr>
            <a:picLocks noChangeAspect="1"/>
          </p:cNvPicPr>
          <p:nvPr/>
        </p:nvPicPr>
        <p:blipFill>
          <a:blip r:embed="rId2"/>
          <a:stretch>
            <a:fillRect/>
          </a:stretch>
        </p:blipFill>
        <p:spPr>
          <a:xfrm>
            <a:off x="2241905" y="409575"/>
            <a:ext cx="9564332" cy="5057370"/>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04CFAD77-9344-6C5B-3D33-F0B8334BE1D7}"/>
              </a:ext>
            </a:extLst>
          </p:cNvPr>
          <p:cNvSpPr txBox="1"/>
          <p:nvPr/>
        </p:nvSpPr>
        <p:spPr>
          <a:xfrm>
            <a:off x="614464" y="1884122"/>
            <a:ext cx="1535349" cy="1785104"/>
          </a:xfrm>
          <a:prstGeom prst="rect">
            <a:avLst/>
          </a:prstGeom>
          <a:noFill/>
        </p:spPr>
        <p:txBody>
          <a:bodyPr wrap="square">
            <a:spAutoFit/>
          </a:bodyPr>
          <a:lstStyle/>
          <a:p>
            <a:r>
              <a:rPr lang="en-US" sz="2000" b="1" i="0" u="none" strike="noStrike" baseline="0" dirty="0">
                <a:latin typeface="ConduitITCStd-Bold"/>
              </a:rPr>
              <a:t>FIGURE 9.5 </a:t>
            </a:r>
            <a:r>
              <a:rPr lang="en-US" sz="1800" b="0" i="0" u="none" strike="noStrike" baseline="0" dirty="0">
                <a:latin typeface="ConduitITCStd-ExtraLight"/>
              </a:rPr>
              <a:t>Treatment episodes per 100 000 population, 2019–20</a:t>
            </a:r>
            <a:endParaRPr lang="en-US" dirty="0"/>
          </a:p>
        </p:txBody>
      </p:sp>
    </p:spTree>
    <p:extLst>
      <p:ext uri="{BB962C8B-B14F-4D97-AF65-F5344CB8AC3E}">
        <p14:creationId xmlns:p14="http://schemas.microsoft.com/office/powerpoint/2010/main" val="4166007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C75BD09-8860-5273-3AEC-4D999F6F1ED2}"/>
              </a:ext>
            </a:extLst>
          </p:cNvPr>
          <p:cNvSpPr txBox="1"/>
          <p:nvPr/>
        </p:nvSpPr>
        <p:spPr>
          <a:xfrm>
            <a:off x="508246" y="544774"/>
            <a:ext cx="8071550" cy="400110"/>
          </a:xfrm>
          <a:prstGeom prst="rect">
            <a:avLst/>
          </a:prstGeom>
          <a:noFill/>
        </p:spPr>
        <p:txBody>
          <a:bodyPr wrap="square">
            <a:spAutoFit/>
          </a:bodyPr>
          <a:lstStyle/>
          <a:p>
            <a:r>
              <a:rPr lang="en-US" sz="2000" b="1" i="0" u="none" strike="noStrike" baseline="0" dirty="0">
                <a:latin typeface="ConduitITCStd-Bold"/>
              </a:rPr>
              <a:t>FIGURE 9.6 </a:t>
            </a:r>
            <a:r>
              <a:rPr lang="en-US" sz="1800" b="0" i="0" u="none" strike="noStrike" baseline="0" dirty="0">
                <a:latin typeface="ConduitITCStd-ExtraLight"/>
              </a:rPr>
              <a:t>Rehabilitation separations, public and private hospitals, 2008–19</a:t>
            </a:r>
            <a:endParaRPr lang="en-US" dirty="0"/>
          </a:p>
        </p:txBody>
      </p:sp>
      <p:pic>
        <p:nvPicPr>
          <p:cNvPr id="8" name="Picture 7">
            <a:extLst>
              <a:ext uri="{FF2B5EF4-FFF2-40B4-BE49-F238E27FC236}">
                <a16:creationId xmlns:a16="http://schemas.microsoft.com/office/drawing/2014/main" id="{FA1FEC5D-9BC1-3613-8A7E-A963588939E6}"/>
              </a:ext>
            </a:extLst>
          </p:cNvPr>
          <p:cNvPicPr>
            <a:picLocks noChangeAspect="1"/>
          </p:cNvPicPr>
          <p:nvPr/>
        </p:nvPicPr>
        <p:blipFill>
          <a:blip r:embed="rId2"/>
          <a:stretch>
            <a:fillRect/>
          </a:stretch>
        </p:blipFill>
        <p:spPr>
          <a:xfrm>
            <a:off x="2986392" y="1085647"/>
            <a:ext cx="8784911" cy="4492110"/>
          </a:xfrm>
          <a:prstGeom prst="rect">
            <a:avLst/>
          </a:prstGeom>
        </p:spPr>
      </p:pic>
    </p:spTree>
    <p:extLst>
      <p:ext uri="{BB962C8B-B14F-4D97-AF65-F5344CB8AC3E}">
        <p14:creationId xmlns:p14="http://schemas.microsoft.com/office/powerpoint/2010/main" val="4191980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9</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SPECIALISED HEALTH SERVICES</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5" name="Picture 4">
            <a:extLst>
              <a:ext uri="{FF2B5EF4-FFF2-40B4-BE49-F238E27FC236}">
                <a16:creationId xmlns:a16="http://schemas.microsoft.com/office/drawing/2014/main" id="{54E65B1C-A58F-450A-8030-AC465661149D}"/>
              </a:ext>
            </a:extLst>
          </p:cNvPr>
          <p:cNvPicPr>
            <a:picLocks noChangeAspect="1"/>
          </p:cNvPicPr>
          <p:nvPr/>
        </p:nvPicPr>
        <p:blipFill>
          <a:blip r:embed="rId2"/>
          <a:stretch>
            <a:fillRect/>
          </a:stretch>
        </p:blipFill>
        <p:spPr>
          <a:xfrm>
            <a:off x="2704290" y="87549"/>
            <a:ext cx="6113457" cy="5557048"/>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5" name="Picture 4">
            <a:extLst>
              <a:ext uri="{FF2B5EF4-FFF2-40B4-BE49-F238E27FC236}">
                <a16:creationId xmlns:a16="http://schemas.microsoft.com/office/drawing/2014/main" id="{0BC85C06-F2E8-E637-FEA5-429090430CA8}"/>
              </a:ext>
            </a:extLst>
          </p:cNvPr>
          <p:cNvPicPr>
            <a:picLocks noChangeAspect="1"/>
          </p:cNvPicPr>
          <p:nvPr/>
        </p:nvPicPr>
        <p:blipFill>
          <a:blip r:embed="rId2"/>
          <a:stretch>
            <a:fillRect/>
          </a:stretch>
        </p:blipFill>
        <p:spPr>
          <a:xfrm>
            <a:off x="2409824" y="180975"/>
            <a:ext cx="6549679" cy="5387845"/>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5" name="Picture 4">
            <a:extLst>
              <a:ext uri="{FF2B5EF4-FFF2-40B4-BE49-F238E27FC236}">
                <a16:creationId xmlns:a16="http://schemas.microsoft.com/office/drawing/2014/main" id="{7C3A655A-0029-5E43-55AB-29F4411D54F9}"/>
              </a:ext>
            </a:extLst>
          </p:cNvPr>
          <p:cNvPicPr>
            <a:picLocks noChangeAspect="1"/>
          </p:cNvPicPr>
          <p:nvPr/>
        </p:nvPicPr>
        <p:blipFill>
          <a:blip r:embed="rId2"/>
          <a:stretch>
            <a:fillRect/>
          </a:stretch>
        </p:blipFill>
        <p:spPr>
          <a:xfrm>
            <a:off x="1933575" y="161925"/>
            <a:ext cx="8023296" cy="5519131"/>
          </a:xfrm>
          <a:prstGeom prst="rect">
            <a:avLst/>
          </a:prstGeom>
        </p:spPr>
      </p:pic>
    </p:spTree>
    <p:extLst>
      <p:ext uri="{BB962C8B-B14F-4D97-AF65-F5344CB8AC3E}">
        <p14:creationId xmlns:p14="http://schemas.microsoft.com/office/powerpoint/2010/main" val="3174347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FC8A4A-1D41-AC74-C85F-6B2DFF38F398}"/>
              </a:ext>
            </a:extLst>
          </p:cNvPr>
          <p:cNvPicPr>
            <a:picLocks noChangeAspect="1"/>
          </p:cNvPicPr>
          <p:nvPr/>
        </p:nvPicPr>
        <p:blipFill>
          <a:blip r:embed="rId2"/>
          <a:stretch>
            <a:fillRect/>
          </a:stretch>
        </p:blipFill>
        <p:spPr>
          <a:xfrm>
            <a:off x="2850800" y="365125"/>
            <a:ext cx="9005899" cy="5246451"/>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F32D97B9-3689-F4C2-18AA-26056B3EB60E}"/>
              </a:ext>
            </a:extLst>
          </p:cNvPr>
          <p:cNvSpPr txBox="1"/>
          <p:nvPr/>
        </p:nvSpPr>
        <p:spPr>
          <a:xfrm>
            <a:off x="537335" y="317089"/>
            <a:ext cx="6094520" cy="677108"/>
          </a:xfrm>
          <a:prstGeom prst="rect">
            <a:avLst/>
          </a:prstGeom>
          <a:noFill/>
        </p:spPr>
        <p:txBody>
          <a:bodyPr wrap="square">
            <a:spAutoFit/>
          </a:bodyPr>
          <a:lstStyle/>
          <a:p>
            <a:pPr algn="l"/>
            <a:r>
              <a:rPr lang="en-US" sz="2000" b="1" i="0" u="none" strike="noStrike" baseline="0" dirty="0">
                <a:latin typeface="ConduitITCStd-Bold"/>
              </a:rPr>
              <a:t>FIGURE 9.1 </a:t>
            </a:r>
            <a:r>
              <a:rPr lang="en-US" sz="1800" b="0" i="0" u="none" strike="noStrike" baseline="0" dirty="0">
                <a:latin typeface="ConduitITCStd-ExtraLight"/>
              </a:rPr>
              <a:t>Proportion of population with mental or </a:t>
            </a:r>
            <a:r>
              <a:rPr lang="en-US" sz="1800" b="0" i="0" u="none" strike="noStrike" baseline="0" dirty="0" err="1">
                <a:latin typeface="ConduitITCStd-ExtraLight"/>
              </a:rPr>
              <a:t>behavioural</a:t>
            </a:r>
            <a:r>
              <a:rPr lang="en-US" sz="1800" b="0" i="0" u="none" strike="noStrike" baseline="0" dirty="0">
                <a:latin typeface="ConduitITCStd-ExtraLight"/>
              </a:rPr>
              <a:t> condition, by age, Australia, 2017–18</a:t>
            </a:r>
            <a:endParaRPr lang="en-US" dirty="0"/>
          </a:p>
        </p:txBody>
      </p:sp>
    </p:spTree>
    <p:extLst>
      <p:ext uri="{BB962C8B-B14F-4D97-AF65-F5344CB8AC3E}">
        <p14:creationId xmlns:p14="http://schemas.microsoft.com/office/powerpoint/2010/main" val="1866520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E5763979-B413-0008-9264-8F478F4BAEFA}"/>
              </a:ext>
            </a:extLst>
          </p:cNvPr>
          <p:cNvSpPr txBox="1"/>
          <p:nvPr/>
        </p:nvSpPr>
        <p:spPr>
          <a:xfrm>
            <a:off x="747873" y="1131080"/>
            <a:ext cx="1888322" cy="2616101"/>
          </a:xfrm>
          <a:prstGeom prst="rect">
            <a:avLst/>
          </a:prstGeom>
          <a:noFill/>
        </p:spPr>
        <p:txBody>
          <a:bodyPr wrap="square">
            <a:spAutoFit/>
          </a:bodyPr>
          <a:lstStyle/>
          <a:p>
            <a:pPr algn="l"/>
            <a:r>
              <a:rPr lang="en-US" sz="2000" b="1" i="0" u="none" strike="noStrike" baseline="0" dirty="0">
                <a:latin typeface="ConduitITCStd-Bold"/>
              </a:rPr>
              <a:t>FIGURE 9.2 </a:t>
            </a:r>
            <a:r>
              <a:rPr lang="en-US" sz="1800" b="0" i="0" u="none" strike="noStrike" baseline="0" dirty="0">
                <a:latin typeface="ConduitITCStd-ExtraLight"/>
              </a:rPr>
              <a:t>Number of Medicare-</a:t>
            </a:r>
            <a:r>
              <a:rPr lang="en-US" sz="1800" b="0" i="0" u="none" strike="noStrike" baseline="0" dirty="0" err="1">
                <a:latin typeface="ConduitITCStd-ExtraLight"/>
              </a:rPr>
              <a:t>subsidised</a:t>
            </a:r>
            <a:r>
              <a:rPr lang="en-US" sz="1800" b="0" i="0" u="none" strike="noStrike" baseline="0" dirty="0">
                <a:latin typeface="ConduitITCStd-ExtraLight"/>
              </a:rPr>
              <a:t> mental health–related services, by provider type, Australia, 2006–19</a:t>
            </a:r>
            <a:endParaRPr lang="en-US" dirty="0"/>
          </a:p>
        </p:txBody>
      </p:sp>
      <p:pic>
        <p:nvPicPr>
          <p:cNvPr id="6" name="Picture 5">
            <a:extLst>
              <a:ext uri="{FF2B5EF4-FFF2-40B4-BE49-F238E27FC236}">
                <a16:creationId xmlns:a16="http://schemas.microsoft.com/office/drawing/2014/main" id="{81E466C4-229E-D605-D042-913B2A4235CA}"/>
              </a:ext>
            </a:extLst>
          </p:cNvPr>
          <p:cNvPicPr>
            <a:picLocks noChangeAspect="1"/>
          </p:cNvPicPr>
          <p:nvPr/>
        </p:nvPicPr>
        <p:blipFill>
          <a:blip r:embed="rId2"/>
          <a:stretch>
            <a:fillRect/>
          </a:stretch>
        </p:blipFill>
        <p:spPr>
          <a:xfrm>
            <a:off x="2636195" y="194553"/>
            <a:ext cx="9368163" cy="5436946"/>
          </a:xfrm>
          <a:prstGeom prst="rect">
            <a:avLst/>
          </a:prstGeom>
        </p:spPr>
      </p:pic>
    </p:spTree>
    <p:extLst>
      <p:ext uri="{BB962C8B-B14F-4D97-AF65-F5344CB8AC3E}">
        <p14:creationId xmlns:p14="http://schemas.microsoft.com/office/powerpoint/2010/main" val="196416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F15F5B31-29FB-CBAD-748C-CB55331BEEF8}"/>
              </a:ext>
            </a:extLst>
          </p:cNvPr>
          <p:cNvSpPr txBox="1"/>
          <p:nvPr/>
        </p:nvSpPr>
        <p:spPr>
          <a:xfrm>
            <a:off x="943181" y="586943"/>
            <a:ext cx="2325313" cy="1508105"/>
          </a:xfrm>
          <a:prstGeom prst="rect">
            <a:avLst/>
          </a:prstGeom>
          <a:noFill/>
        </p:spPr>
        <p:txBody>
          <a:bodyPr wrap="square">
            <a:spAutoFit/>
          </a:bodyPr>
          <a:lstStyle/>
          <a:p>
            <a:r>
              <a:rPr lang="en-US" sz="2000" b="1" i="0" u="none" strike="noStrike" baseline="0" dirty="0">
                <a:latin typeface="ConduitITCStd-Bold"/>
              </a:rPr>
              <a:t>FIGURE 9.3 </a:t>
            </a:r>
            <a:r>
              <a:rPr lang="en-US" sz="1800" b="0" i="0" u="none" strike="noStrike" baseline="0" dirty="0">
                <a:latin typeface="ConduitITCStd-ExtraLight"/>
              </a:rPr>
              <a:t>Proportion of people aged 14 years or older with recent drug use, Australia, 1993–2019</a:t>
            </a:r>
            <a:endParaRPr lang="en-US" dirty="0"/>
          </a:p>
        </p:txBody>
      </p:sp>
      <p:pic>
        <p:nvPicPr>
          <p:cNvPr id="6" name="Picture 5">
            <a:extLst>
              <a:ext uri="{FF2B5EF4-FFF2-40B4-BE49-F238E27FC236}">
                <a16:creationId xmlns:a16="http://schemas.microsoft.com/office/drawing/2014/main" id="{E117F5FB-82F6-DA77-F15B-EB2EC8C9BDED}"/>
              </a:ext>
            </a:extLst>
          </p:cNvPr>
          <p:cNvPicPr>
            <a:picLocks noChangeAspect="1"/>
          </p:cNvPicPr>
          <p:nvPr/>
        </p:nvPicPr>
        <p:blipFill>
          <a:blip r:embed="rId2"/>
          <a:stretch>
            <a:fillRect/>
          </a:stretch>
        </p:blipFill>
        <p:spPr>
          <a:xfrm>
            <a:off x="3268494" y="233464"/>
            <a:ext cx="8180096" cy="5384787"/>
          </a:xfrm>
          <a:prstGeom prst="rect">
            <a:avLst/>
          </a:prstGeom>
        </p:spPr>
      </p:pic>
    </p:spTree>
    <p:extLst>
      <p:ext uri="{BB962C8B-B14F-4D97-AF65-F5344CB8AC3E}">
        <p14:creationId xmlns:p14="http://schemas.microsoft.com/office/powerpoint/2010/main" val="1907743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13539E11-EE42-D958-3E73-46984E6A443B}"/>
              </a:ext>
            </a:extLst>
          </p:cNvPr>
          <p:cNvSpPr txBox="1"/>
          <p:nvPr/>
        </p:nvSpPr>
        <p:spPr>
          <a:xfrm>
            <a:off x="951624" y="1501250"/>
            <a:ext cx="2145516" cy="2339102"/>
          </a:xfrm>
          <a:prstGeom prst="rect">
            <a:avLst/>
          </a:prstGeom>
          <a:noFill/>
        </p:spPr>
        <p:txBody>
          <a:bodyPr wrap="square">
            <a:spAutoFit/>
          </a:bodyPr>
          <a:lstStyle/>
          <a:p>
            <a:pPr algn="l"/>
            <a:r>
              <a:rPr lang="en-US" sz="2000" b="1" i="0" u="none" strike="noStrike" baseline="0" dirty="0">
                <a:latin typeface="ConduitITCStd-Bold"/>
              </a:rPr>
              <a:t>FIGURE 9.4 </a:t>
            </a:r>
            <a:r>
              <a:rPr lang="en-US" sz="1800" b="0" i="0" u="none" strike="noStrike" baseline="0" dirty="0">
                <a:latin typeface="ConduitITCStd-ExtraLight"/>
              </a:rPr>
              <a:t>Proportion of people by age and gender drinking more than four standard drinks on a single occasion on at least a weekly basis, Australia, 2019</a:t>
            </a:r>
            <a:endParaRPr lang="en-US" dirty="0"/>
          </a:p>
        </p:txBody>
      </p:sp>
      <p:pic>
        <p:nvPicPr>
          <p:cNvPr id="6" name="Picture 5">
            <a:extLst>
              <a:ext uri="{FF2B5EF4-FFF2-40B4-BE49-F238E27FC236}">
                <a16:creationId xmlns:a16="http://schemas.microsoft.com/office/drawing/2014/main" id="{599868D1-3D95-90BE-6F3D-E41B9D88DBD3}"/>
              </a:ext>
            </a:extLst>
          </p:cNvPr>
          <p:cNvPicPr>
            <a:picLocks noChangeAspect="1"/>
          </p:cNvPicPr>
          <p:nvPr/>
        </p:nvPicPr>
        <p:blipFill>
          <a:blip r:embed="rId2"/>
          <a:stretch>
            <a:fillRect/>
          </a:stretch>
        </p:blipFill>
        <p:spPr>
          <a:xfrm>
            <a:off x="3210564" y="233463"/>
            <a:ext cx="8571480" cy="5233481"/>
          </a:xfrm>
          <a:prstGeom prst="rect">
            <a:avLst/>
          </a:prstGeom>
        </p:spPr>
      </p:pic>
    </p:spTree>
    <p:extLst>
      <p:ext uri="{BB962C8B-B14F-4D97-AF65-F5344CB8AC3E}">
        <p14:creationId xmlns:p14="http://schemas.microsoft.com/office/powerpoint/2010/main" val="559104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660</TotalTime>
  <Words>281</Words>
  <Application>Microsoft Office PowerPoint</Application>
  <PresentationFormat>Widescreen</PresentationFormat>
  <Paragraphs>25</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ConduitITCStd-Bold</vt:lpstr>
      <vt:lpstr>ConduitITCStd-ExtraLight</vt:lpstr>
      <vt:lpstr>Office Theme</vt:lpstr>
      <vt:lpstr>PowerPoint Presentation</vt:lpstr>
      <vt:lpstr>PowerPoint Presentation</vt:lpstr>
      <vt:lpstr>    </vt:lpstr>
      <vt:lpstr>    </vt:lpstr>
      <vt:lpstr>    </vt:lpstr>
      <vt:lpstr>    </vt:lpstr>
      <vt:lpstr>    </vt:lpstr>
      <vt:lpstr>    </vt:lpstr>
      <vt:lpstr>    </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40</cp:revision>
  <dcterms:created xsi:type="dcterms:W3CDTF">2021-09-22T01:16:22Z</dcterms:created>
  <dcterms:modified xsi:type="dcterms:W3CDTF">2022-08-11T02:00:08Z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