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0"/>
  </p:notesMasterIdLst>
  <p:handoutMasterIdLst>
    <p:handoutMasterId r:id="rId11"/>
  </p:handoutMasterIdLst>
  <p:sldIdLst>
    <p:sldId id="256" r:id="rId5"/>
    <p:sldId id="339" r:id="rId6"/>
    <p:sldId id="348" r:id="rId7"/>
    <p:sldId id="349" r:id="rId8"/>
    <p:sldId id="355"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30A0"/>
    <a:srgbClr val="941C97"/>
    <a:srgbClr val="DFBDD9"/>
    <a:srgbClr val="CB95C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6" d="100"/>
          <a:sy n="86" d="100"/>
        </p:scale>
        <p:origin x="514" y="58"/>
      </p:cViewPr>
      <p:guideLst/>
    </p:cSldViewPr>
  </p:slideViewPr>
  <p:notesTextViewPr>
    <p:cViewPr>
      <p:scale>
        <a:sx n="1" d="1"/>
        <a:sy n="1" d="1"/>
      </p:scale>
      <p:origin x="0" y="0"/>
    </p:cViewPr>
  </p:notesTextViewPr>
  <p:notesViewPr>
    <p:cSldViewPr snapToGrid="0">
      <p:cViewPr varScale="1">
        <p:scale>
          <a:sx n="65" d="100"/>
          <a:sy n="65" d="100"/>
        </p:scale>
        <p:origin x="3154"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8801287-15A5-4BE3-BF68-7825323BD770}"/>
              </a:ext>
            </a:extLst>
          </p:cNvPr>
          <p:cNvSpPr>
            <a:spLocks noGrp="1"/>
          </p:cNvSpPr>
          <p:nvPr>
            <p:ph type="ftr" sz="quarter" idx="2"/>
          </p:nvPr>
        </p:nvSpPr>
        <p:spPr>
          <a:xfrm>
            <a:off x="0" y="8685213"/>
            <a:ext cx="2971800" cy="458787"/>
          </a:xfrm>
          <a:prstGeom prst="rect">
            <a:avLst/>
          </a:prstGeom>
          <a:blipFill>
            <a:blip r:embed="rId2"/>
            <a:stretch>
              <a:fillRect/>
            </a:stretch>
          </a:blipFill>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4E93D150-B744-4372-9A2F-6A5B33313C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8113F6B-BC20-4D2A-A8CA-32173A3DA620}" type="slidenum">
              <a:rPr lang="en-US" smtClean="0"/>
              <a:t>‹#›</a:t>
            </a:fld>
            <a:endParaRPr lang="en-US"/>
          </a:p>
        </p:txBody>
      </p:sp>
    </p:spTree>
    <p:extLst>
      <p:ext uri="{BB962C8B-B14F-4D97-AF65-F5344CB8AC3E}">
        <p14:creationId xmlns:p14="http://schemas.microsoft.com/office/powerpoint/2010/main" val="19023637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1CA979-1440-4F22-8910-221B227DE168}" type="datetimeFigureOut">
              <a:rPr lang="en-US" smtClean="0"/>
              <a:t>8/11/2022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7C291A-3297-4BF6-82CE-CED8346CF8E2}" type="slidenum">
              <a:rPr lang="en-US" smtClean="0"/>
              <a:t>‹#›</a:t>
            </a:fld>
            <a:endParaRPr lang="en-US"/>
          </a:p>
        </p:txBody>
      </p:sp>
    </p:spTree>
    <p:extLst>
      <p:ext uri="{BB962C8B-B14F-4D97-AF65-F5344CB8AC3E}">
        <p14:creationId xmlns:p14="http://schemas.microsoft.com/office/powerpoint/2010/main" val="384153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3E882F-1623-461E-831D-C374D5E0AF1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FBE954F-2E1F-48BC-A6A1-C8C399B0DC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56FDF2-CE60-4040-A324-9E4F93D6CFD7}"/>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9B9AB186-A59E-4633-9A7F-48100BC31F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C14DB9-CDCC-4F48-97B9-24D1E74F3274}"/>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2661477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5CA13-3288-4B30-981D-1ED58B8A74A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4AEDD31-D194-4FF2-AD77-A7DC46423D8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73E5A2-16D2-40A2-9BEC-54E32A5CA851}"/>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D51ED975-842A-4B1C-9EBB-4E0D8187C7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E5F3E8-8FC0-4116-B318-BF20ADC9C885}"/>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5125409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D604E8-F7FF-4E4C-8C65-77BC6C444D7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102FD67-5CF7-40AF-AA87-5511D6EBDAC8}"/>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7C64E2-9617-4D17-9968-8E66E39773B4}"/>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2CE511C6-B686-4800-94B7-B46BDF7CC8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ED9600-2621-414F-B999-522BC64ED2D4}"/>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8962209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74489-7D46-4B7A-86FD-C1E2C5765D0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BD4CEFD-4776-4E8A-9105-AFA8724E18F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7F0D789C-898B-4D5C-B6FE-03D6E10F5D8A}"/>
              </a:ext>
            </a:extLst>
          </p:cNvPr>
          <p:cNvSpPr>
            <a:spLocks noGrp="1"/>
          </p:cNvSpPr>
          <p:nvPr>
            <p:ph type="sldNum" sz="quarter" idx="12"/>
          </p:nvPr>
        </p:nvSpPr>
        <p:spPr/>
        <p:txBody>
          <a:bodyPr/>
          <a:lstStyle/>
          <a:p>
            <a:fld id="{5483D2DE-7644-43A1-A1E4-76907900922A}" type="slidenum">
              <a:rPr lang="en-US" smtClean="0"/>
              <a:t>‹#›</a:t>
            </a:fld>
            <a:endParaRPr lang="en-US"/>
          </a:p>
        </p:txBody>
      </p:sp>
      <p:pic>
        <p:nvPicPr>
          <p:cNvPr id="8" name="Picture 7">
            <a:extLst>
              <a:ext uri="{FF2B5EF4-FFF2-40B4-BE49-F238E27FC236}">
                <a16:creationId xmlns:a16="http://schemas.microsoft.com/office/drawing/2014/main" id="{EAA064CB-408A-4C36-9447-590A0CA57C8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856" y="5676107"/>
            <a:ext cx="12176288" cy="1181100"/>
          </a:xfrm>
          <a:prstGeom prst="rect">
            <a:avLst/>
          </a:prstGeom>
        </p:spPr>
      </p:pic>
    </p:spTree>
    <p:extLst>
      <p:ext uri="{BB962C8B-B14F-4D97-AF65-F5344CB8AC3E}">
        <p14:creationId xmlns:p14="http://schemas.microsoft.com/office/powerpoint/2010/main" val="346651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D73D8-A2BC-4BD9-AD0C-FE1D3AE2425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2508DE0-F1D2-4469-9CCD-A606CB75E12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F9FB260-95C2-4A12-A063-F7DC4FC21301}"/>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D1DC2BCD-A050-4636-B742-01D4270671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A778AA-7966-4556-9FAE-E1652A5BB363}"/>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4851588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AC4E1-2900-49EC-BC56-8BA3870F414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D22F823-E6CD-4000-A8B0-65BDE563A15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2AC506A-F5DC-499F-9C58-2AAC83FDEBC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A1374D-2B28-4923-9753-B681F9D155C9}"/>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6" name="Footer Placeholder 5">
            <a:extLst>
              <a:ext uri="{FF2B5EF4-FFF2-40B4-BE49-F238E27FC236}">
                <a16:creationId xmlns:a16="http://schemas.microsoft.com/office/drawing/2014/main" id="{AE73AAC3-DCF6-4AF6-BEB6-0E09E2555C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F1D4310-977A-45FC-83B7-6579D22C0D71}"/>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33658431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53414-0D88-4698-935F-70AF940FBE3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09D39E2-0B6A-4053-9527-50DD17B652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77FC537-336E-4793-8103-E94EE3F6137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B802D1B-7B71-4012-8A2B-3073FE30B8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AD8FC05-DD77-400D-80E4-33C66E1A9B0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5493F55-5F86-427E-A000-77F137556319}"/>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8" name="Footer Placeholder 7">
            <a:extLst>
              <a:ext uri="{FF2B5EF4-FFF2-40B4-BE49-F238E27FC236}">
                <a16:creationId xmlns:a16="http://schemas.microsoft.com/office/drawing/2014/main" id="{08035054-70FA-44ED-8A19-CDB95967D01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1D0FA8A-3870-49FC-B0E8-C9C9B7262EED}"/>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401082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00E9C-0D9B-449C-9CD3-D1043D83A56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39382AB-EFD3-4C47-8DD9-64CAD83F3B51}"/>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4" name="Footer Placeholder 3">
            <a:extLst>
              <a:ext uri="{FF2B5EF4-FFF2-40B4-BE49-F238E27FC236}">
                <a16:creationId xmlns:a16="http://schemas.microsoft.com/office/drawing/2014/main" id="{49253001-364B-4BB8-925F-F79742D3DF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D34AC63-B02C-4AEB-9A72-B997D5784336}"/>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447343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CA183C1-C190-4D3A-910A-B31396D27BF7}"/>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3" name="Footer Placeholder 2">
            <a:extLst>
              <a:ext uri="{FF2B5EF4-FFF2-40B4-BE49-F238E27FC236}">
                <a16:creationId xmlns:a16="http://schemas.microsoft.com/office/drawing/2014/main" id="{A8227B6B-3617-4433-895B-BC1002347E7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7A339A0-0F01-4724-ABE9-545AA2049CEE}"/>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902016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FC36B-B937-48D0-81BF-67946D5A00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765FA1C-BF53-40DA-801B-A633E9862EF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7298350-1286-46D9-9246-D0250482FB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5ED947A-231D-4A76-A2FF-D2B466076C1E}"/>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6" name="Footer Placeholder 5">
            <a:extLst>
              <a:ext uri="{FF2B5EF4-FFF2-40B4-BE49-F238E27FC236}">
                <a16:creationId xmlns:a16="http://schemas.microsoft.com/office/drawing/2014/main" id="{72F1FC36-51CA-450B-A304-0166434E31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C0D84C-3DB5-4F29-99E9-70CF0EB6E558}"/>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30673580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0E1D7-2C67-4116-840E-84ACDD217C1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E3CA903-ACCB-4FB3-A541-4EE1CE6952E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D40FF7C-7657-4A70-90C9-7A2B63CF55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E7B6260-B921-4AA1-9EED-F59B92B2D67B}"/>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6" name="Footer Placeholder 5">
            <a:extLst>
              <a:ext uri="{FF2B5EF4-FFF2-40B4-BE49-F238E27FC236}">
                <a16:creationId xmlns:a16="http://schemas.microsoft.com/office/drawing/2014/main" id="{EDFD26F2-6BFF-4DF0-87BC-7A7AB8A9C8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B755293-70CA-4CAD-9063-B364698AE3E5}"/>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3784919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8D48BA-10BC-44DF-A842-CB30CB9F7D2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AE2CD7B-D922-4527-B66E-3C7333673F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DDCA00-73C3-4B73-B63C-216DC25584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D6F5BCE3-D190-4326-8793-BA367A49111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3F5DC58-0BC3-46DF-9FA6-92F623B58B3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83D2DE-7644-43A1-A1E4-76907900922A}" type="slidenum">
              <a:rPr lang="en-US" smtClean="0"/>
              <a:t>‹#›</a:t>
            </a:fld>
            <a:endParaRPr lang="en-US"/>
          </a:p>
        </p:txBody>
      </p:sp>
    </p:spTree>
    <p:extLst>
      <p:ext uri="{BB962C8B-B14F-4D97-AF65-F5344CB8AC3E}">
        <p14:creationId xmlns:p14="http://schemas.microsoft.com/office/powerpoint/2010/main" val="16156983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36DD1C8-BF0D-471E-97CA-8B236D1D2C53}"/>
              </a:ext>
            </a:extLst>
          </p:cNvPr>
          <p:cNvSpPr>
            <a:spLocks noGrp="1"/>
          </p:cNvSpPr>
          <p:nvPr>
            <p:ph type="subTitle" idx="1"/>
          </p:nvPr>
        </p:nvSpPr>
        <p:spPr>
          <a:xfrm>
            <a:off x="4562214" y="1490480"/>
            <a:ext cx="6531884" cy="1938520"/>
          </a:xfrm>
        </p:spPr>
        <p:txBody>
          <a:bodyPr>
            <a:normAutofit/>
          </a:bodyPr>
          <a:lstStyle/>
          <a:p>
            <a:pPr algn="l"/>
            <a:r>
              <a:rPr lang="en-AU" sz="3400" b="1" i="1" dirty="0"/>
              <a:t>The Australian Health Care System</a:t>
            </a:r>
            <a:endParaRPr lang="en-US" sz="3400" b="1" i="1" dirty="0"/>
          </a:p>
          <a:p>
            <a:pPr algn="l"/>
            <a:r>
              <a:rPr lang="en-AU" dirty="0"/>
              <a:t>Sixth Edition</a:t>
            </a:r>
            <a:endParaRPr lang="en-US" dirty="0"/>
          </a:p>
          <a:p>
            <a:pPr algn="l"/>
            <a:r>
              <a:rPr lang="en-AU" dirty="0"/>
              <a:t>Stephen Duckett</a:t>
            </a:r>
            <a:endParaRPr lang="en-US" dirty="0"/>
          </a:p>
          <a:p>
            <a:pPr algn="l"/>
            <a:endParaRPr lang="en-AU" dirty="0"/>
          </a:p>
        </p:txBody>
      </p:sp>
      <p:sp>
        <p:nvSpPr>
          <p:cNvPr id="5" name="Rectangle 4">
            <a:extLst>
              <a:ext uri="{FF2B5EF4-FFF2-40B4-BE49-F238E27FC236}">
                <a16:creationId xmlns:a16="http://schemas.microsoft.com/office/drawing/2014/main" id="{37EA769B-E5FF-4E2A-886F-12CFE0F77947}"/>
              </a:ext>
            </a:extLst>
          </p:cNvPr>
          <p:cNvSpPr/>
          <p:nvPr/>
        </p:nvSpPr>
        <p:spPr>
          <a:xfrm>
            <a:off x="4562214" y="767283"/>
            <a:ext cx="3751348" cy="610488"/>
          </a:xfrm>
          <a:prstGeom prst="rect">
            <a:avLst/>
          </a:prstGeom>
        </p:spPr>
        <p:txBody>
          <a:bodyPr wrap="none">
            <a:spAutoFit/>
          </a:bodyPr>
          <a:lstStyle/>
          <a:p>
            <a:pPr>
              <a:lnSpc>
                <a:spcPct val="115000"/>
              </a:lnSpc>
              <a:spcBef>
                <a:spcPts val="7200"/>
              </a:spcBef>
              <a:spcAft>
                <a:spcPts val="1000"/>
              </a:spcAft>
            </a:pPr>
            <a:r>
              <a:rPr lang="en-AU" sz="3200" dirty="0">
                <a:solidFill>
                  <a:srgbClr val="7030A0"/>
                </a:solidFill>
                <a:latin typeface="Arial" panose="020B0604020202020204" pitchFamily="34" charset="0"/>
                <a:ea typeface="Calibri" panose="020F0502020204030204" pitchFamily="34" charset="0"/>
                <a:cs typeface="Times New Roman" panose="02020603050405020304" pitchFamily="18" charset="0"/>
              </a:rPr>
              <a:t>Figures and Tables</a:t>
            </a:r>
            <a:endParaRPr lang="en-US" sz="3200" dirty="0">
              <a:solidFill>
                <a:srgbClr val="7030A0"/>
              </a:solidFill>
              <a:latin typeface="Arial" panose="020B0604020202020204" pitchFamily="34" charset="0"/>
              <a:ea typeface="Calibri" panose="020F0502020204030204" pitchFamily="34" charset="0"/>
              <a:cs typeface="Times New Roman" panose="02020603050405020304" pitchFamily="18" charset="0"/>
            </a:endParaRPr>
          </a:p>
        </p:txBody>
      </p:sp>
      <p:sp>
        <p:nvSpPr>
          <p:cNvPr id="7" name="Rectangle 6">
            <a:extLst>
              <a:ext uri="{FF2B5EF4-FFF2-40B4-BE49-F238E27FC236}">
                <a16:creationId xmlns:a16="http://schemas.microsoft.com/office/drawing/2014/main" id="{B8F1C4DB-731E-43FD-91B3-13F8A2A4B21B}"/>
              </a:ext>
            </a:extLst>
          </p:cNvPr>
          <p:cNvSpPr/>
          <p:nvPr/>
        </p:nvSpPr>
        <p:spPr>
          <a:xfrm>
            <a:off x="4562214" y="3429000"/>
            <a:ext cx="6531884" cy="2308324"/>
          </a:xfrm>
          <a:prstGeom prst="rect">
            <a:avLst/>
          </a:prstGeom>
        </p:spPr>
        <p:txBody>
          <a:bodyPr wrap="square">
            <a:spAutoFit/>
          </a:bodyPr>
          <a:lstStyle/>
          <a:p>
            <a:pPr algn="just">
              <a:buNone/>
              <a:defRPr/>
            </a:pPr>
            <a:endParaRPr lang="en-US" sz="1200" dirty="0"/>
          </a:p>
          <a:p>
            <a:pPr algn="just">
              <a:buNone/>
              <a:defRPr/>
            </a:pPr>
            <a:r>
              <a:rPr lang="en-US" sz="1200" dirty="0"/>
              <a:t>USER AGREEMENT</a:t>
            </a:r>
          </a:p>
          <a:p>
            <a:pPr algn="just">
              <a:buNone/>
              <a:defRPr/>
            </a:pPr>
            <a:r>
              <a:rPr lang="en-US" sz="1200" dirty="0"/>
              <a:t>These slides include resources from </a:t>
            </a:r>
            <a:r>
              <a:rPr lang="en-AU" sz="1200" i="1" dirty="0"/>
              <a:t>The Australian Health Care System</a:t>
            </a:r>
            <a:r>
              <a:rPr lang="en-AU" sz="1200" dirty="0"/>
              <a:t>, sixth edition, </a:t>
            </a:r>
            <a:r>
              <a:rPr lang="en-US" sz="1200" dirty="0"/>
              <a:t>and are made available for teaching use only to those using the book as a text in their courses. </a:t>
            </a:r>
            <a:r>
              <a:rPr lang="en-AU" sz="1200" dirty="0"/>
              <a:t>Users are free to copy and modify the material as needed for teaching purposes (e.g. incorporating them into lecture notes/slides or student handouts), provided that the authors are acknowledged. The slides can be placed on university-controlled unit or subject-related websites (that are password protected), as long as these are restricted to student use and not accessible to the public at large. Permission from the publisher should be sought to use the slides in any other manner.</a:t>
            </a:r>
          </a:p>
          <a:p>
            <a:pPr algn="just">
              <a:buNone/>
              <a:defRPr/>
            </a:pPr>
            <a:endParaRPr lang="en-AU" sz="1200" dirty="0"/>
          </a:p>
          <a:p>
            <a:pPr algn="just">
              <a:defRPr/>
            </a:pPr>
            <a:r>
              <a:rPr lang="en-US" sz="1200" dirty="0"/>
              <a:t>© Oxford University Press 2022</a:t>
            </a:r>
          </a:p>
          <a:p>
            <a:pPr algn="just">
              <a:buNone/>
              <a:defRPr/>
            </a:pPr>
            <a:endParaRPr lang="en-AU" sz="1200" dirty="0"/>
          </a:p>
        </p:txBody>
      </p:sp>
      <p:pic>
        <p:nvPicPr>
          <p:cNvPr id="2" name="Picture 1" descr="Background pattern&#10;&#10;Description automatically generated with low confidence">
            <a:extLst>
              <a:ext uri="{FF2B5EF4-FFF2-40B4-BE49-F238E27FC236}">
                <a16:creationId xmlns:a16="http://schemas.microsoft.com/office/drawing/2014/main" id="{F0D50622-1DE5-8915-D5CC-177E9747CC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4626" y="1144731"/>
            <a:ext cx="3136123" cy="424894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9635289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extBox 1"/>
          <p:cNvSpPr txBox="1"/>
          <p:nvPr/>
        </p:nvSpPr>
        <p:spPr>
          <a:xfrm>
            <a:off x="675960" y="651312"/>
            <a:ext cx="9541059" cy="1665008"/>
          </a:xfrm>
          <a:prstGeom prst="rect">
            <a:avLst/>
          </a:prstGeom>
          <a:noFill/>
        </p:spPr>
        <p:txBody>
          <a:bodyPr wrap="square" rtlCol="0">
            <a:spAutoFit/>
          </a:bodyPr>
          <a:lstStyle/>
          <a:p>
            <a:pPr>
              <a:lnSpc>
                <a:spcPct val="115000"/>
              </a:lnSpc>
              <a:spcAft>
                <a:spcPts val="1000"/>
              </a:spcAft>
            </a:pPr>
            <a:r>
              <a:rPr lang="en-AU" sz="2800" dirty="0">
                <a:solidFill>
                  <a:srgbClr val="7030A0"/>
                </a:solidFill>
                <a:latin typeface="Arial" panose="020B0604020202020204" pitchFamily="34" charset="0"/>
                <a:cs typeface="Times New Roman" panose="02020603050405020304" pitchFamily="18" charset="0"/>
              </a:rPr>
              <a:t>CHAPTER 12</a:t>
            </a:r>
          </a:p>
          <a:p>
            <a:pPr>
              <a:lnSpc>
                <a:spcPct val="115000"/>
              </a:lnSpc>
              <a:spcAft>
                <a:spcPts val="1000"/>
              </a:spcAft>
            </a:pPr>
            <a:r>
              <a:rPr lang="en-AU" sz="2800" dirty="0">
                <a:solidFill>
                  <a:srgbClr val="7030A0"/>
                </a:solidFill>
                <a:latin typeface="Arial" panose="020B0604020202020204" pitchFamily="34" charset="0"/>
                <a:cs typeface="Times New Roman" panose="02020603050405020304" pitchFamily="18" charset="0"/>
              </a:rPr>
              <a:t>POLICY CHALLENGES FOR THE AUSTRALIAN HEALTH CARE SYSTEM</a:t>
            </a:r>
          </a:p>
        </p:txBody>
      </p:sp>
      <p:pic>
        <p:nvPicPr>
          <p:cNvPr id="4" name="Picture 3">
            <a:extLst>
              <a:ext uri="{FF2B5EF4-FFF2-40B4-BE49-F238E27FC236}">
                <a16:creationId xmlns:a16="http://schemas.microsoft.com/office/drawing/2014/main" id="{C086D1A4-0B0A-D780-06E4-0FB1A53991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75376"/>
            <a:ext cx="12192000" cy="1182624"/>
          </a:xfrm>
          <a:prstGeom prst="rect">
            <a:avLst/>
          </a:prstGeom>
        </p:spPr>
      </p:pic>
    </p:spTree>
    <p:extLst>
      <p:ext uri="{BB962C8B-B14F-4D97-AF65-F5344CB8AC3E}">
        <p14:creationId xmlns:p14="http://schemas.microsoft.com/office/powerpoint/2010/main" val="18823576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pic>
        <p:nvPicPr>
          <p:cNvPr id="4" name="Picture 3">
            <a:extLst>
              <a:ext uri="{FF2B5EF4-FFF2-40B4-BE49-F238E27FC236}">
                <a16:creationId xmlns:a16="http://schemas.microsoft.com/office/drawing/2014/main" id="{D5C1529D-B947-47FD-7902-A5C6D90D56C1}"/>
              </a:ext>
            </a:extLst>
          </p:cNvPr>
          <p:cNvPicPr>
            <a:picLocks noChangeAspect="1"/>
          </p:cNvPicPr>
          <p:nvPr/>
        </p:nvPicPr>
        <p:blipFill>
          <a:blip r:embed="rId2"/>
          <a:stretch>
            <a:fillRect/>
          </a:stretch>
        </p:blipFill>
        <p:spPr>
          <a:xfrm>
            <a:off x="1834548" y="186903"/>
            <a:ext cx="7936835" cy="5416229"/>
          </a:xfrm>
          <a:prstGeom prst="rect">
            <a:avLst/>
          </a:prstGeom>
        </p:spPr>
      </p:pic>
    </p:spTree>
    <p:extLst>
      <p:ext uri="{BB962C8B-B14F-4D97-AF65-F5344CB8AC3E}">
        <p14:creationId xmlns:p14="http://schemas.microsoft.com/office/powerpoint/2010/main" val="5337689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pic>
        <p:nvPicPr>
          <p:cNvPr id="4" name="Picture 3">
            <a:extLst>
              <a:ext uri="{FF2B5EF4-FFF2-40B4-BE49-F238E27FC236}">
                <a16:creationId xmlns:a16="http://schemas.microsoft.com/office/drawing/2014/main" id="{11FC9681-1BF5-CFF7-DEE1-50FCA6639080}"/>
              </a:ext>
            </a:extLst>
          </p:cNvPr>
          <p:cNvPicPr>
            <a:picLocks noChangeAspect="1"/>
          </p:cNvPicPr>
          <p:nvPr/>
        </p:nvPicPr>
        <p:blipFill>
          <a:blip r:embed="rId2"/>
          <a:stretch>
            <a:fillRect/>
          </a:stretch>
        </p:blipFill>
        <p:spPr>
          <a:xfrm>
            <a:off x="207103" y="457199"/>
            <a:ext cx="5950338" cy="4075889"/>
          </a:xfrm>
          <a:prstGeom prst="rect">
            <a:avLst/>
          </a:prstGeom>
        </p:spPr>
      </p:pic>
      <p:pic>
        <p:nvPicPr>
          <p:cNvPr id="10" name="Picture 9">
            <a:extLst>
              <a:ext uri="{FF2B5EF4-FFF2-40B4-BE49-F238E27FC236}">
                <a16:creationId xmlns:a16="http://schemas.microsoft.com/office/drawing/2014/main" id="{3D0DB573-85EE-8338-6B04-D3B83615EE07}"/>
              </a:ext>
            </a:extLst>
          </p:cNvPr>
          <p:cNvPicPr>
            <a:picLocks noChangeAspect="1"/>
          </p:cNvPicPr>
          <p:nvPr/>
        </p:nvPicPr>
        <p:blipFill>
          <a:blip r:embed="rId3"/>
          <a:stretch>
            <a:fillRect/>
          </a:stretch>
        </p:blipFill>
        <p:spPr>
          <a:xfrm>
            <a:off x="6254719" y="836578"/>
            <a:ext cx="5652358" cy="3911558"/>
          </a:xfrm>
          <a:prstGeom prst="rect">
            <a:avLst/>
          </a:prstGeom>
        </p:spPr>
      </p:pic>
    </p:spTree>
    <p:extLst>
      <p:ext uri="{BB962C8B-B14F-4D97-AF65-F5344CB8AC3E}">
        <p14:creationId xmlns:p14="http://schemas.microsoft.com/office/powerpoint/2010/main" val="13175506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27EEB50-8671-BF96-0B46-9B4E0632AF9C}"/>
              </a:ext>
            </a:extLst>
          </p:cNvPr>
          <p:cNvPicPr>
            <a:picLocks noChangeAspect="1"/>
          </p:cNvPicPr>
          <p:nvPr/>
        </p:nvPicPr>
        <p:blipFill>
          <a:blip r:embed="rId2"/>
          <a:stretch>
            <a:fillRect/>
          </a:stretch>
        </p:blipFill>
        <p:spPr>
          <a:xfrm>
            <a:off x="2936078" y="232451"/>
            <a:ext cx="9075453" cy="5419320"/>
          </a:xfrm>
          <a:prstGeom prst="rect">
            <a:avLst/>
          </a:prstGeom>
        </p:spPr>
      </p:pic>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a:xfrm>
            <a:off x="517186" y="1337891"/>
            <a:ext cx="2418891" cy="2261343"/>
          </a:xfrm>
        </p:spPr>
        <p:txBody>
          <a:bodyPr>
            <a:normAutofit/>
          </a:bodyPr>
          <a:lstStyle/>
          <a:p>
            <a:pPr algn="l"/>
            <a:r>
              <a:rPr lang="en-US" sz="1800" b="1" i="0" u="none" strike="noStrike" baseline="0" dirty="0">
                <a:latin typeface="ConduitITCStd-Bold"/>
              </a:rPr>
              <a:t>FIGURE 12.1 </a:t>
            </a:r>
            <a:r>
              <a:rPr lang="en-US" sz="1800" b="0" i="0" u="none" strike="noStrike" baseline="0" dirty="0">
                <a:latin typeface="ConduitITCStd-ExtraLight"/>
              </a:rPr>
              <a:t>Adult Australians who missed a prescription or skipped care in the past 12 months</a:t>
            </a:r>
            <a:br>
              <a:rPr lang="en-US" sz="1800" b="0" i="0" u="none" strike="noStrike" baseline="0" dirty="0">
                <a:latin typeface="ConduitITCStd-ExtraLight"/>
              </a:rPr>
            </a:br>
            <a:r>
              <a:rPr lang="en-US" sz="1800" b="0" i="0" u="none" strike="noStrike" baseline="0" dirty="0">
                <a:latin typeface="ConduitITCStd-ExtraLight"/>
              </a:rPr>
              <a:t>because of cost, 2020–21</a:t>
            </a:r>
            <a:endParaRPr lang="en-US" dirty="0"/>
          </a:p>
        </p:txBody>
      </p:sp>
    </p:spTree>
    <p:extLst>
      <p:ext uri="{BB962C8B-B14F-4D97-AF65-F5344CB8AC3E}">
        <p14:creationId xmlns:p14="http://schemas.microsoft.com/office/powerpoint/2010/main" val="31743474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DF4A8B6EFA9C74A929C1691FA89ACA2" ma:contentTypeVersion="15" ma:contentTypeDescription="Create a new document." ma:contentTypeScope="" ma:versionID="037ffd327957275222e6ad771e061b99">
  <xsd:schema xmlns:xsd="http://www.w3.org/2001/XMLSchema" xmlns:xs="http://www.w3.org/2001/XMLSchema" xmlns:p="http://schemas.microsoft.com/office/2006/metadata/properties" xmlns:ns1="http://schemas.microsoft.com/sharepoint/v3" xmlns:ns2="86c803ff-60ea-4821-8561-49a30c846f16" xmlns:ns3="23021986-1927-41b2-ad02-75262291dab9" targetNamespace="http://schemas.microsoft.com/office/2006/metadata/properties" ma:root="true" ma:fieldsID="499d479f13f6edecaaace727cef39ead" ns1:_="" ns2:_="" ns3:_="">
    <xsd:import namespace="http://schemas.microsoft.com/sharepoint/v3"/>
    <xsd:import namespace="86c803ff-60ea-4821-8561-49a30c846f16"/>
    <xsd:import namespace="23021986-1927-41b2-ad02-75262291dab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1:_ip_UnifiedCompliancePolicyProperties" minOccurs="0"/>
                <xsd:element ref="ns1:_ip_UnifiedCompliancePolicyUIAc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6c803ff-60ea-4821-8561-49a30c846f16"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21986-1927-41b2-ad02-75262291dab9"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2"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B2791F07-33F1-4A19-9E82-0B3C395A33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86c803ff-60ea-4821-8561-49a30c846f16"/>
    <ds:schemaRef ds:uri="23021986-1927-41b2-ad02-75262291dab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5CA576F-BEBD-4763-B10B-E7940129A420}">
  <ds:schemaRefs>
    <ds:schemaRef ds:uri="http://schemas.microsoft.com/sharepoint/v3/contenttype/forms"/>
  </ds:schemaRefs>
</ds:datastoreItem>
</file>

<file path=customXml/itemProps3.xml><?xml version="1.0" encoding="utf-8"?>
<ds:datastoreItem xmlns:ds="http://schemas.openxmlformats.org/officeDocument/2006/customXml" ds:itemID="{29057B5F-0B6D-40F0-9823-3825C87368F7}">
  <ds:schemaRefs>
    <ds:schemaRef ds:uri="http://purl.org/dc/elements/1.1/"/>
    <ds:schemaRef ds:uri="http://schemas.microsoft.com/office/2006/metadata/properties"/>
    <ds:schemaRef ds:uri="http://purl.org/dc/dcmitype/"/>
    <ds:schemaRef ds:uri="http://schemas.microsoft.com/office/2006/documentManagement/types"/>
    <ds:schemaRef ds:uri="23021986-1927-41b2-ad02-75262291dab9"/>
    <ds:schemaRef ds:uri="86c803ff-60ea-4821-8561-49a30c846f16"/>
    <ds:schemaRef ds:uri="http://schemas.openxmlformats.org/package/2006/metadata/core-properties"/>
    <ds:schemaRef ds:uri="http://schemas.microsoft.com/sharepoint/v3"/>
    <ds:schemaRef ds:uri="http://schemas.microsoft.com/office/infopath/2007/PartnerControls"/>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667</TotalTime>
  <Words>181</Words>
  <Application>Microsoft Office PowerPoint</Application>
  <PresentationFormat>Widescreen</PresentationFormat>
  <Paragraphs>14</Paragraphs>
  <Slides>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Arial</vt:lpstr>
      <vt:lpstr>Calibri</vt:lpstr>
      <vt:lpstr>Calibri Light</vt:lpstr>
      <vt:lpstr>ConduitITCStd-Bold</vt:lpstr>
      <vt:lpstr>ConduitITCStd-ExtraLight</vt:lpstr>
      <vt:lpstr>Office Theme</vt:lpstr>
      <vt:lpstr>PowerPoint Presentation</vt:lpstr>
      <vt:lpstr>PowerPoint Presentation</vt:lpstr>
      <vt:lpstr>    </vt:lpstr>
      <vt:lpstr>    </vt:lpstr>
      <vt:lpstr>FIGURE 12.1 Adult Australians who missed a prescription or skipped care in the past 12 months because of cost, 2020–21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COOPER, Emma</dc:creator>
  <cp:lastModifiedBy>Helen Carter</cp:lastModifiedBy>
  <cp:revision>43</cp:revision>
  <dcterms:created xsi:type="dcterms:W3CDTF">2021-09-22T01:16:22Z</dcterms:created>
  <dcterms:modified xsi:type="dcterms:W3CDTF">2022-08-11T02:04:07Z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e5cb09a-2992-49d6-8ac9-5f63e7b1ad2f_Enabled">
    <vt:lpwstr>true</vt:lpwstr>
  </property>
  <property fmtid="{D5CDD505-2E9C-101B-9397-08002B2CF9AE}" pid="3" name="MSIP_Label_be5cb09a-2992-49d6-8ac9-5f63e7b1ad2f_SetDate">
    <vt:lpwstr>2021-09-22T01:33:25Z</vt:lpwstr>
  </property>
  <property fmtid="{D5CDD505-2E9C-101B-9397-08002B2CF9AE}" pid="4" name="MSIP_Label_be5cb09a-2992-49d6-8ac9-5f63e7b1ad2f_Method">
    <vt:lpwstr>Standard</vt:lpwstr>
  </property>
  <property fmtid="{D5CDD505-2E9C-101B-9397-08002B2CF9AE}" pid="5" name="MSIP_Label_be5cb09a-2992-49d6-8ac9-5f63e7b1ad2f_Name">
    <vt:lpwstr>Controlled</vt:lpwstr>
  </property>
  <property fmtid="{D5CDD505-2E9C-101B-9397-08002B2CF9AE}" pid="6" name="MSIP_Label_be5cb09a-2992-49d6-8ac9-5f63e7b1ad2f_SiteId">
    <vt:lpwstr>91761b62-4c45-43f5-9f0e-be8ad9b551ff</vt:lpwstr>
  </property>
  <property fmtid="{D5CDD505-2E9C-101B-9397-08002B2CF9AE}" pid="7" name="MSIP_Label_be5cb09a-2992-49d6-8ac9-5f63e7b1ad2f_ActionId">
    <vt:lpwstr>5f64ce22-5310-4da9-8d5d-000005d1960e</vt:lpwstr>
  </property>
  <property fmtid="{D5CDD505-2E9C-101B-9397-08002B2CF9AE}" pid="8" name="MSIP_Label_be5cb09a-2992-49d6-8ac9-5f63e7b1ad2f_ContentBits">
    <vt:lpwstr>0</vt:lpwstr>
  </property>
  <property fmtid="{D5CDD505-2E9C-101B-9397-08002B2CF9AE}" pid="9" name="ContentTypeId">
    <vt:lpwstr>0x0101006DF4A8B6EFA9C74A929C1691FA89ACA2</vt:lpwstr>
  </property>
</Properties>
</file>